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xml" ContentType="application/vnd.openxmlformats-officedocument.presentationml.tags+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4" r:id="rId4"/>
  </p:sldMasterIdLst>
  <p:notesMasterIdLst>
    <p:notesMasterId r:id="rId28"/>
  </p:notesMasterIdLst>
  <p:handoutMasterIdLst>
    <p:handoutMasterId r:id="rId29"/>
  </p:handoutMasterIdLst>
  <p:sldIdLst>
    <p:sldId id="256" r:id="rId5"/>
    <p:sldId id="332" r:id="rId6"/>
    <p:sldId id="356" r:id="rId7"/>
    <p:sldId id="315" r:id="rId8"/>
    <p:sldId id="334" r:id="rId9"/>
    <p:sldId id="301" r:id="rId10"/>
    <p:sldId id="327" r:id="rId11"/>
    <p:sldId id="326" r:id="rId12"/>
    <p:sldId id="310" r:id="rId13"/>
    <p:sldId id="361" r:id="rId14"/>
    <p:sldId id="362" r:id="rId15"/>
    <p:sldId id="297" r:id="rId16"/>
    <p:sldId id="294" r:id="rId17"/>
    <p:sldId id="343" r:id="rId18"/>
    <p:sldId id="352" r:id="rId19"/>
    <p:sldId id="358" r:id="rId20"/>
    <p:sldId id="342" r:id="rId21"/>
    <p:sldId id="357" r:id="rId22"/>
    <p:sldId id="316" r:id="rId23"/>
    <p:sldId id="360" r:id="rId24"/>
    <p:sldId id="336" r:id="rId25"/>
    <p:sldId id="354" r:id="rId26"/>
    <p:sldId id="341" r:id="rId2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6A8C"/>
    <a:srgbClr val="741112"/>
    <a:srgbClr val="FDB917"/>
    <a:srgbClr val="FFFFFF"/>
    <a:srgbClr val="FF6600"/>
    <a:srgbClr val="99FF99"/>
    <a:srgbClr val="000000"/>
    <a:srgbClr val="0033CC"/>
    <a:srgbClr val="0066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83529" autoAdjust="0"/>
  </p:normalViewPr>
  <p:slideViewPr>
    <p:cSldViewPr>
      <p:cViewPr varScale="1">
        <p:scale>
          <a:sx n="68" d="100"/>
          <a:sy n="68" d="100"/>
        </p:scale>
        <p:origin x="84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68" y="-78"/>
      </p:cViewPr>
      <p:guideLst>
        <p:guide orient="horz" pos="3024"/>
        <p:guide pos="2304"/>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dgm:spPr>
      <dgm:t>
        <a:bodyPr/>
        <a:lstStyle/>
        <a:p>
          <a:r>
            <a:rPr lang="en-US" b="1" dirty="0">
              <a:latin typeface="Calibri" panose="020F0502020204030204" pitchFamily="34" charset="0"/>
              <a:cs typeface="Calibri" panose="020F0502020204030204" pitchFamily="34" charset="0"/>
            </a:rPr>
            <a:t>Involve the public in the planning and design process</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dgm:spPr>
      <dgm:t>
        <a:bodyPr/>
        <a:lstStyle/>
        <a:p>
          <a:r>
            <a:rPr lang="en-US" b="1" dirty="0">
              <a:latin typeface="Calibri" panose="020F0502020204030204" pitchFamily="34" charset="0"/>
              <a:cs typeface="Calibri" panose="020F0502020204030204" pitchFamily="34" charset="0"/>
            </a:rPr>
            <a:t>Provide a project overview</a:t>
          </a:r>
          <a:endParaRPr lang="en-US" dirty="0">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Background information</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Proposed project</a:t>
          </a:r>
          <a:endParaRPr lang="en-US" sz="2600" dirty="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Project schedule</a:t>
          </a:r>
          <a:endParaRPr lang="en-US" sz="2600" dirty="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dgm:spPr>
      <dgm:t>
        <a:bodyPr/>
        <a:lstStyle/>
        <a:p>
          <a:r>
            <a:rPr lang="en-US" b="1" dirty="0">
              <a:latin typeface="Calibri" panose="020F0502020204030204" pitchFamily="34" charset="0"/>
              <a:cs typeface="Calibri" panose="020F0502020204030204" pitchFamily="34" charset="0"/>
            </a:rPr>
            <a:t>Gather input and comments</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0" presStyleCnt="1">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F8E2796-6538-4BF1-9CC8-F4531ECA53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CE72B8-99D3-4EA0-8097-8902EC65A0D0}">
      <dgm:prSet/>
      <dgm:spPr>
        <a:solidFill>
          <a:srgbClr val="2E6A8C"/>
        </a:solidFill>
      </dgm:spPr>
      <dgm:t>
        <a:bodyPr/>
        <a:lstStyle/>
        <a:p>
          <a:r>
            <a:rPr lang="en-US" b="1" dirty="0">
              <a:latin typeface="Calibri" panose="020F0502020204030204" pitchFamily="34" charset="0"/>
              <a:cs typeface="Calibri" panose="020F0502020204030204" pitchFamily="34" charset="0"/>
            </a:rPr>
            <a:t>Grading &amp; Bridges in 1960</a:t>
          </a:r>
          <a:endParaRPr lang="en-US"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dgm:t>
        <a:bodyPr/>
        <a:lstStyle/>
        <a:p>
          <a:endParaRPr lang="en-US"/>
        </a:p>
      </dgm:t>
    </dgm:pt>
    <dgm:pt modelId="{0305AB48-B65A-4485-AE5B-6AC5B3F40991}">
      <dgm:prSet/>
      <dgm:spPr>
        <a:solidFill>
          <a:srgbClr val="2E6A8C"/>
        </a:solidFill>
      </dgm:spPr>
      <dgm:t>
        <a:bodyPr/>
        <a:lstStyle/>
        <a:p>
          <a:r>
            <a:rPr lang="en-US" b="1" dirty="0">
              <a:latin typeface="Calibri" panose="020F0502020204030204" pitchFamily="34" charset="0"/>
              <a:cs typeface="Calibri" panose="020F0502020204030204" pitchFamily="34" charset="0"/>
            </a:rPr>
            <a:t>Surfacing in 1961</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dgm:t>
        <a:bodyPr/>
        <a:lstStyle/>
        <a:p>
          <a:endParaRPr lang="en-US"/>
        </a:p>
      </dgm:t>
    </dgm:pt>
    <dgm:pt modelId="{204F17A0-5438-4255-B639-7C8F014A306B}">
      <dgm:prSet/>
      <dgm:spPr>
        <a:solidFill>
          <a:srgbClr val="2E6A8C"/>
        </a:solidFill>
      </dgm:spPr>
      <dgm:t>
        <a:bodyPr/>
        <a:lstStyle/>
        <a:p>
          <a:r>
            <a:rPr lang="en-US" b="1" dirty="0">
              <a:latin typeface="Calibri" panose="020F0502020204030204" pitchFamily="34" charset="0"/>
              <a:cs typeface="Calibri" panose="020F0502020204030204" pitchFamily="34" charset="0"/>
            </a:rPr>
            <a:t>Resurfaced in 1983 &amp; 2010</a:t>
          </a:r>
          <a:endParaRPr lang="en-US" dirty="0">
            <a:latin typeface="Calibri" panose="020F0502020204030204" pitchFamily="34" charset="0"/>
            <a:cs typeface="Calibri" panose="020F0502020204030204" pitchFamily="34" charset="0"/>
          </a:endParaRPr>
        </a:p>
      </dgm:t>
    </dgm:pt>
    <dgm:pt modelId="{69A8A753-A910-4A84-B280-312E0DF4F500}" type="parTrans" cxnId="{935E8217-EF56-4902-860D-C908F1A6D1C5}">
      <dgm:prSet/>
      <dgm:spPr/>
      <dgm:t>
        <a:bodyPr/>
        <a:lstStyle/>
        <a:p>
          <a:endParaRPr lang="en-US"/>
        </a:p>
      </dgm:t>
    </dgm:pt>
    <dgm:pt modelId="{93CB7381-4AD0-42FC-B4F0-DF9F9A8229F7}" type="sibTrans" cxnId="{935E8217-EF56-4902-860D-C908F1A6D1C5}">
      <dgm:prSet/>
      <dgm:spPr/>
      <dgm:t>
        <a:bodyPr/>
        <a:lstStyle/>
        <a:p>
          <a:endParaRPr lang="en-US"/>
        </a:p>
      </dgm:t>
    </dgm:pt>
    <dgm:pt modelId="{7115E22E-4BDB-4C27-8341-F290047CE07C}" type="pres">
      <dgm:prSet presAssocID="{2F8E2796-6538-4BF1-9CC8-F4531ECA5311}" presName="linear" presStyleCnt="0">
        <dgm:presLayoutVars>
          <dgm:dir/>
          <dgm:animLvl val="lvl"/>
          <dgm:resizeHandles val="exact"/>
        </dgm:presLayoutVars>
      </dgm:prSet>
      <dgm:spPr/>
    </dgm:pt>
    <dgm:pt modelId="{B9E8DD40-830D-4EA3-9A42-4C54EE100B82}" type="pres">
      <dgm:prSet presAssocID="{39CE72B8-99D3-4EA0-8097-8902EC65A0D0}" presName="parentLin" presStyleCnt="0"/>
      <dgm:spPr/>
    </dgm:pt>
    <dgm:pt modelId="{7EF7AC0F-4228-481C-99EF-C2EF0E5FC004}" type="pres">
      <dgm:prSet presAssocID="{39CE72B8-99D3-4EA0-8097-8902EC65A0D0}" presName="parentLeftMargin" presStyleLbl="node1" presStyleIdx="0" presStyleCnt="3"/>
      <dgm:spPr/>
    </dgm:pt>
    <dgm:pt modelId="{D5F01131-7CBC-429D-B7B5-7F4AD87E1B43}" type="pres">
      <dgm:prSet presAssocID="{39CE72B8-99D3-4EA0-8097-8902EC65A0D0}" presName="parentText" presStyleLbl="node1" presStyleIdx="0" presStyleCnt="3" custScaleY="114724" custLinFactNeighborX="7639" custLinFactNeighborY="-2290">
        <dgm:presLayoutVars>
          <dgm:chMax val="0"/>
          <dgm:bulletEnabled val="1"/>
        </dgm:presLayoutVars>
      </dgm:prSet>
      <dgm:spPr/>
    </dgm:pt>
    <dgm:pt modelId="{5A458DF4-F8E6-4692-86C5-B92F06ABB5F3}" type="pres">
      <dgm:prSet presAssocID="{39CE72B8-99D3-4EA0-8097-8902EC65A0D0}" presName="negativeSpace" presStyleCnt="0"/>
      <dgm:spPr/>
    </dgm:pt>
    <dgm:pt modelId="{5EDA0091-4925-4F4C-911D-8A27B63FA010}" type="pres">
      <dgm:prSet presAssocID="{39CE72B8-99D3-4EA0-8097-8902EC65A0D0}" presName="childText" presStyleLbl="conFgAcc1" presStyleIdx="0" presStyleCnt="3" custScaleY="116921">
        <dgm:presLayoutVars>
          <dgm:bulletEnabled val="1"/>
        </dgm:presLayoutVars>
      </dgm:prSet>
      <dgm:spPr>
        <a:ln>
          <a:solidFill>
            <a:srgbClr val="2E6A8C"/>
          </a:solidFill>
        </a:ln>
      </dgm:spPr>
    </dgm:pt>
    <dgm:pt modelId="{009206AA-C4A4-4993-BEC0-64BEE6B5AA46}" type="pres">
      <dgm:prSet presAssocID="{CF141CF6-BC34-4DE0-B57C-5DBA89B318DC}" presName="spaceBetweenRectangles" presStyleCnt="0"/>
      <dgm:spPr/>
    </dgm:pt>
    <dgm:pt modelId="{E2B8AC2B-D4D8-4994-A2F2-DC301CCC65E7}" type="pres">
      <dgm:prSet presAssocID="{0305AB48-B65A-4485-AE5B-6AC5B3F40991}" presName="parentLin" presStyleCnt="0"/>
      <dgm:spPr/>
    </dgm:pt>
    <dgm:pt modelId="{DBC0183F-CE61-4E70-BDDA-A954A2B2949F}" type="pres">
      <dgm:prSet presAssocID="{0305AB48-B65A-4485-AE5B-6AC5B3F40991}" presName="parentLeftMargin" presStyleLbl="node1" presStyleIdx="0" presStyleCnt="3"/>
      <dgm:spPr/>
    </dgm:pt>
    <dgm:pt modelId="{D8B2C631-640D-4079-8A29-B73D71609CB1}" type="pres">
      <dgm:prSet presAssocID="{0305AB48-B65A-4485-AE5B-6AC5B3F40991}" presName="parentText" presStyleLbl="node1" presStyleIdx="1" presStyleCnt="3" custScaleY="114724">
        <dgm:presLayoutVars>
          <dgm:chMax val="0"/>
          <dgm:bulletEnabled val="1"/>
        </dgm:presLayoutVars>
      </dgm:prSet>
      <dgm:spPr/>
    </dgm:pt>
    <dgm:pt modelId="{103F4CA3-2279-428A-8140-2BEE25DC82BF}" type="pres">
      <dgm:prSet presAssocID="{0305AB48-B65A-4485-AE5B-6AC5B3F40991}" presName="negativeSpace" presStyleCnt="0"/>
      <dgm:spPr/>
    </dgm:pt>
    <dgm:pt modelId="{8C292F7E-CA1F-4F77-96D8-A19D09E41417}" type="pres">
      <dgm:prSet presAssocID="{0305AB48-B65A-4485-AE5B-6AC5B3F40991}" presName="childText" presStyleLbl="conFgAcc1" presStyleIdx="1" presStyleCnt="3" custScaleY="116921">
        <dgm:presLayoutVars>
          <dgm:bulletEnabled val="1"/>
        </dgm:presLayoutVars>
      </dgm:prSet>
      <dgm:spPr>
        <a:ln>
          <a:solidFill>
            <a:srgbClr val="2E6A8C"/>
          </a:solidFill>
        </a:ln>
      </dgm:spPr>
    </dgm:pt>
    <dgm:pt modelId="{4944C0D6-250F-444E-ADBE-DF8121C7684C}" type="pres">
      <dgm:prSet presAssocID="{9F62DEF2-E344-4A9F-A0B3-87A5BC9B45A9}" presName="spaceBetweenRectangles" presStyleCnt="0"/>
      <dgm:spPr/>
    </dgm:pt>
    <dgm:pt modelId="{B21D2663-76FC-4C39-854B-073C78182728}" type="pres">
      <dgm:prSet presAssocID="{204F17A0-5438-4255-B639-7C8F014A306B}" presName="parentLin" presStyleCnt="0"/>
      <dgm:spPr/>
    </dgm:pt>
    <dgm:pt modelId="{FD27F6FD-D933-4B19-AE9B-C46A090042A8}" type="pres">
      <dgm:prSet presAssocID="{204F17A0-5438-4255-B639-7C8F014A306B}" presName="parentLeftMargin" presStyleLbl="node1" presStyleIdx="1" presStyleCnt="3"/>
      <dgm:spPr/>
    </dgm:pt>
    <dgm:pt modelId="{1F77EAEC-6430-40AC-AD8E-588345CE8263}" type="pres">
      <dgm:prSet presAssocID="{204F17A0-5438-4255-B639-7C8F014A306B}" presName="parentText" presStyleLbl="node1" presStyleIdx="2" presStyleCnt="3" custScaleY="114724">
        <dgm:presLayoutVars>
          <dgm:chMax val="0"/>
          <dgm:bulletEnabled val="1"/>
        </dgm:presLayoutVars>
      </dgm:prSet>
      <dgm:spPr/>
    </dgm:pt>
    <dgm:pt modelId="{BE5F0E86-E7E4-425C-A254-4BB7D8BFED72}" type="pres">
      <dgm:prSet presAssocID="{204F17A0-5438-4255-B639-7C8F014A306B}" presName="negativeSpace" presStyleCnt="0"/>
      <dgm:spPr/>
    </dgm:pt>
    <dgm:pt modelId="{9B80D8EA-49C6-4BC7-BAAC-45DD759E5AFE}" type="pres">
      <dgm:prSet presAssocID="{204F17A0-5438-4255-B639-7C8F014A306B}" presName="childText" presStyleLbl="conFgAcc1" presStyleIdx="2" presStyleCnt="3" custScaleY="116921">
        <dgm:presLayoutVars>
          <dgm:bulletEnabled val="1"/>
        </dgm:presLayoutVars>
      </dgm:prSet>
      <dgm:spPr>
        <a:ln>
          <a:solidFill>
            <a:srgbClr val="2E6A8C"/>
          </a:solidFill>
        </a:ln>
      </dgm:spPr>
    </dgm:pt>
  </dgm:ptLst>
  <dgm:cxnLst>
    <dgm:cxn modelId="{0C286204-37D9-4EC3-BA83-CCECC2F93B14}" type="presOf" srcId="{0305AB48-B65A-4485-AE5B-6AC5B3F40991}" destId="{DBC0183F-CE61-4E70-BDDA-A954A2B2949F}" srcOrd="0" destOrd="0" presId="urn:microsoft.com/office/officeart/2005/8/layout/list1"/>
    <dgm:cxn modelId="{935E8217-EF56-4902-860D-C908F1A6D1C5}" srcId="{2F8E2796-6538-4BF1-9CC8-F4531ECA5311}" destId="{204F17A0-5438-4255-B639-7C8F014A306B}" srcOrd="2" destOrd="0" parTransId="{69A8A753-A910-4A84-B280-312E0DF4F500}" sibTransId="{93CB7381-4AD0-42FC-B4F0-DF9F9A8229F7}"/>
    <dgm:cxn modelId="{97E8E164-C572-4514-8BE0-9310B6CE54C5}" type="presOf" srcId="{204F17A0-5438-4255-B639-7C8F014A306B}" destId="{1F77EAEC-6430-40AC-AD8E-588345CE8263}" srcOrd="1" destOrd="0" presId="urn:microsoft.com/office/officeart/2005/8/layout/list1"/>
    <dgm:cxn modelId="{F1F17469-361E-486E-BF14-6449F630AA30}" type="presOf" srcId="{39CE72B8-99D3-4EA0-8097-8902EC65A0D0}" destId="{7EF7AC0F-4228-481C-99EF-C2EF0E5FC004}" srcOrd="0" destOrd="0" presId="urn:microsoft.com/office/officeart/2005/8/layout/list1"/>
    <dgm:cxn modelId="{BBF90EA4-D5E1-4AA7-BC1F-D20527A050AF}" srcId="{2F8E2796-6538-4BF1-9CC8-F4531ECA5311}" destId="{39CE72B8-99D3-4EA0-8097-8902EC65A0D0}" srcOrd="0" destOrd="0" parTransId="{C84E8E52-78E2-48A4-9462-DF2A99CAFEB4}" sibTransId="{CF141CF6-BC34-4DE0-B57C-5DBA89B318DC}"/>
    <dgm:cxn modelId="{5C6A21B7-5C1A-49CB-9873-88078F032B7D}" type="presOf" srcId="{2F8E2796-6538-4BF1-9CC8-F4531ECA5311}" destId="{7115E22E-4BDB-4C27-8341-F290047CE07C}" srcOrd="0" destOrd="0" presId="urn:microsoft.com/office/officeart/2005/8/layout/list1"/>
    <dgm:cxn modelId="{F52A70BE-46E1-482F-887E-A1B6DA1A9113}" srcId="{2F8E2796-6538-4BF1-9CC8-F4531ECA5311}" destId="{0305AB48-B65A-4485-AE5B-6AC5B3F40991}" srcOrd="1" destOrd="0" parTransId="{689ED209-2B95-4664-BD56-38AE0EC272AB}" sibTransId="{9F62DEF2-E344-4A9F-A0B3-87A5BC9B45A9}"/>
    <dgm:cxn modelId="{9A028DCF-BAF8-41F8-8198-1AFD8EF3754D}" type="presOf" srcId="{0305AB48-B65A-4485-AE5B-6AC5B3F40991}" destId="{D8B2C631-640D-4079-8A29-B73D71609CB1}" srcOrd="1" destOrd="0" presId="urn:microsoft.com/office/officeart/2005/8/layout/list1"/>
    <dgm:cxn modelId="{848D8DE1-FBF7-4E67-9CEF-2949297C8639}" type="presOf" srcId="{204F17A0-5438-4255-B639-7C8F014A306B}" destId="{FD27F6FD-D933-4B19-AE9B-C46A090042A8}" srcOrd="0" destOrd="0" presId="urn:microsoft.com/office/officeart/2005/8/layout/list1"/>
    <dgm:cxn modelId="{AC14B9FC-CBD0-4173-B65E-A25124139EA6}" type="presOf" srcId="{39CE72B8-99D3-4EA0-8097-8902EC65A0D0}" destId="{D5F01131-7CBC-429D-B7B5-7F4AD87E1B43}" srcOrd="1" destOrd="0" presId="urn:microsoft.com/office/officeart/2005/8/layout/list1"/>
    <dgm:cxn modelId="{4D46AD32-F409-406F-B941-B7C81E819EC8}" type="presParOf" srcId="{7115E22E-4BDB-4C27-8341-F290047CE07C}" destId="{B9E8DD40-830D-4EA3-9A42-4C54EE100B82}" srcOrd="0" destOrd="0" presId="urn:microsoft.com/office/officeart/2005/8/layout/list1"/>
    <dgm:cxn modelId="{A7C8D43B-3034-4AFA-B91F-738D329409C2}" type="presParOf" srcId="{B9E8DD40-830D-4EA3-9A42-4C54EE100B82}" destId="{7EF7AC0F-4228-481C-99EF-C2EF0E5FC004}" srcOrd="0" destOrd="0" presId="urn:microsoft.com/office/officeart/2005/8/layout/list1"/>
    <dgm:cxn modelId="{BFBE2D22-2D50-459F-B79C-EE0D827FFFC6}" type="presParOf" srcId="{B9E8DD40-830D-4EA3-9A42-4C54EE100B82}" destId="{D5F01131-7CBC-429D-B7B5-7F4AD87E1B43}" srcOrd="1" destOrd="0" presId="urn:microsoft.com/office/officeart/2005/8/layout/list1"/>
    <dgm:cxn modelId="{67663877-AEC3-45F3-A509-E303E17C9824}" type="presParOf" srcId="{7115E22E-4BDB-4C27-8341-F290047CE07C}" destId="{5A458DF4-F8E6-4692-86C5-B92F06ABB5F3}" srcOrd="1" destOrd="0" presId="urn:microsoft.com/office/officeart/2005/8/layout/list1"/>
    <dgm:cxn modelId="{1D685537-DF66-4488-95F2-08B7020C02BA}" type="presParOf" srcId="{7115E22E-4BDB-4C27-8341-F290047CE07C}" destId="{5EDA0091-4925-4F4C-911D-8A27B63FA010}" srcOrd="2" destOrd="0" presId="urn:microsoft.com/office/officeart/2005/8/layout/list1"/>
    <dgm:cxn modelId="{B1900057-3C95-4244-A43F-FD3141797DCD}" type="presParOf" srcId="{7115E22E-4BDB-4C27-8341-F290047CE07C}" destId="{009206AA-C4A4-4993-BEC0-64BEE6B5AA46}" srcOrd="3" destOrd="0" presId="urn:microsoft.com/office/officeart/2005/8/layout/list1"/>
    <dgm:cxn modelId="{993FF096-72F8-47F0-843F-7FE3B788261F}" type="presParOf" srcId="{7115E22E-4BDB-4C27-8341-F290047CE07C}" destId="{E2B8AC2B-D4D8-4994-A2F2-DC301CCC65E7}" srcOrd="4" destOrd="0" presId="urn:microsoft.com/office/officeart/2005/8/layout/list1"/>
    <dgm:cxn modelId="{5BC54DE3-A2BF-4309-9072-E7C176F16AB1}" type="presParOf" srcId="{E2B8AC2B-D4D8-4994-A2F2-DC301CCC65E7}" destId="{DBC0183F-CE61-4E70-BDDA-A954A2B2949F}" srcOrd="0" destOrd="0" presId="urn:microsoft.com/office/officeart/2005/8/layout/list1"/>
    <dgm:cxn modelId="{026A9CF8-AFE3-4A9D-BD3C-5A74E3128770}" type="presParOf" srcId="{E2B8AC2B-D4D8-4994-A2F2-DC301CCC65E7}" destId="{D8B2C631-640D-4079-8A29-B73D71609CB1}" srcOrd="1" destOrd="0" presId="urn:microsoft.com/office/officeart/2005/8/layout/list1"/>
    <dgm:cxn modelId="{55EF817C-760B-4C55-98B0-1CCC57AD4D92}" type="presParOf" srcId="{7115E22E-4BDB-4C27-8341-F290047CE07C}" destId="{103F4CA3-2279-428A-8140-2BEE25DC82BF}" srcOrd="5" destOrd="0" presId="urn:microsoft.com/office/officeart/2005/8/layout/list1"/>
    <dgm:cxn modelId="{DFCE03FD-7DA4-4E2D-B854-5E927B4E384B}" type="presParOf" srcId="{7115E22E-4BDB-4C27-8341-F290047CE07C}" destId="{8C292F7E-CA1F-4F77-96D8-A19D09E41417}" srcOrd="6" destOrd="0" presId="urn:microsoft.com/office/officeart/2005/8/layout/list1"/>
    <dgm:cxn modelId="{540892EB-0427-408E-991F-6CA56D9BF815}" type="presParOf" srcId="{7115E22E-4BDB-4C27-8341-F290047CE07C}" destId="{4944C0D6-250F-444E-ADBE-DF8121C7684C}" srcOrd="7" destOrd="0" presId="urn:microsoft.com/office/officeart/2005/8/layout/list1"/>
    <dgm:cxn modelId="{5A3261CD-2782-4EF4-9A8D-08C52D514171}" type="presParOf" srcId="{7115E22E-4BDB-4C27-8341-F290047CE07C}" destId="{B21D2663-76FC-4C39-854B-073C78182728}" srcOrd="8" destOrd="0" presId="urn:microsoft.com/office/officeart/2005/8/layout/list1"/>
    <dgm:cxn modelId="{C758EEE1-B8D0-4D0F-9E4D-C70ABD8F565F}" type="presParOf" srcId="{B21D2663-76FC-4C39-854B-073C78182728}" destId="{FD27F6FD-D933-4B19-AE9B-C46A090042A8}" srcOrd="0" destOrd="0" presId="urn:microsoft.com/office/officeart/2005/8/layout/list1"/>
    <dgm:cxn modelId="{02A7C3AC-3048-445F-9BEF-270AF7317840}" type="presParOf" srcId="{B21D2663-76FC-4C39-854B-073C78182728}" destId="{1F77EAEC-6430-40AC-AD8E-588345CE8263}" srcOrd="1" destOrd="0" presId="urn:microsoft.com/office/officeart/2005/8/layout/list1"/>
    <dgm:cxn modelId="{85A98EF7-66DD-47D5-85ED-106267C53811}" type="presParOf" srcId="{7115E22E-4BDB-4C27-8341-F290047CE07C}" destId="{BE5F0E86-E7E4-425C-A254-4BB7D8BFED72}" srcOrd="9" destOrd="0" presId="urn:microsoft.com/office/officeart/2005/8/layout/list1"/>
    <dgm:cxn modelId="{02ED9EEF-7F04-471A-9D88-1FE92F10D7AE}" type="presParOf" srcId="{7115E22E-4BDB-4C27-8341-F290047CE07C}" destId="{9B80D8EA-49C6-4BC7-BAAC-45DD759E5AF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8EBE682-4BF4-4879-BECB-7F4DD5CCF39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A76D770-4983-4808-82E9-A6959BD74341}">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2021 Average Daily Traffic (ADT) = 1266</a:t>
          </a:r>
        </a:p>
      </dgm:t>
    </dgm:pt>
    <dgm:pt modelId="{C6476766-C97D-4FFC-B2A4-BFD651889071}" type="parTrans" cxnId="{30888A71-E8B5-47C0-83A7-A1527E205473}">
      <dgm:prSet/>
      <dgm:spPr/>
      <dgm:t>
        <a:bodyPr/>
        <a:lstStyle/>
        <a:p>
          <a:endParaRPr lang="en-US"/>
        </a:p>
      </dgm:t>
    </dgm:pt>
    <dgm:pt modelId="{F0303B93-759B-40E7-AC0E-2D0CC3BA40CF}" type="sibTrans" cxnId="{30888A71-E8B5-47C0-83A7-A1527E205473}">
      <dgm:prSet/>
      <dgm:spPr/>
      <dgm:t>
        <a:bodyPr/>
        <a:lstStyle/>
        <a:p>
          <a:endParaRPr lang="en-US"/>
        </a:p>
      </dgm:t>
    </dgm:pt>
    <dgm:pt modelId="{3228B1BF-7300-4308-A33F-EC4E43366859}">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2041 Projected ADT = 1659</a:t>
          </a:r>
        </a:p>
      </dgm:t>
    </dgm:pt>
    <dgm:pt modelId="{0256C39E-68A9-494D-A310-D850C004B2CA}" type="parTrans" cxnId="{19B60BC2-AC24-4231-9A9A-711E649B205C}">
      <dgm:prSet/>
      <dgm:spPr/>
      <dgm:t>
        <a:bodyPr/>
        <a:lstStyle/>
        <a:p>
          <a:endParaRPr lang="en-US"/>
        </a:p>
      </dgm:t>
    </dgm:pt>
    <dgm:pt modelId="{BED04E40-D00D-4F4B-ACCD-0FA2161C3855}" type="sibTrans" cxnId="{19B60BC2-AC24-4231-9A9A-711E649B205C}">
      <dgm:prSet/>
      <dgm:spPr/>
      <dgm:t>
        <a:bodyPr/>
        <a:lstStyle/>
        <a:p>
          <a:endParaRPr lang="en-US"/>
        </a:p>
      </dgm:t>
    </dgm:pt>
    <dgm:pt modelId="{3A7BA812-BBD2-451B-AD09-EC924DB9F924}">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20.8% Average Truck Traffic</a:t>
          </a:r>
        </a:p>
      </dgm:t>
    </dgm:pt>
    <dgm:pt modelId="{D4ADD06F-E11D-4B16-9CBD-3A4FACFF0CB3}" type="parTrans" cxnId="{72E495E8-38FA-4490-828D-E769ABF7DD0A}">
      <dgm:prSet/>
      <dgm:spPr/>
      <dgm:t>
        <a:bodyPr/>
        <a:lstStyle/>
        <a:p>
          <a:endParaRPr lang="en-US"/>
        </a:p>
      </dgm:t>
    </dgm:pt>
    <dgm:pt modelId="{D8F5B4CA-0CCB-4188-A349-0BF6E241C809}" type="sibTrans" cxnId="{72E495E8-38FA-4490-828D-E769ABF7DD0A}">
      <dgm:prSet/>
      <dgm:spPr/>
      <dgm:t>
        <a:bodyPr/>
        <a:lstStyle/>
        <a:p>
          <a:endParaRPr lang="en-US"/>
        </a:p>
      </dgm:t>
    </dgm:pt>
    <dgm:pt modelId="{567922BA-6404-47D9-BDBD-A17F6B0A2126}" type="pres">
      <dgm:prSet presAssocID="{E8EBE682-4BF4-4879-BECB-7F4DD5CCF39B}" presName="linear" presStyleCnt="0">
        <dgm:presLayoutVars>
          <dgm:dir/>
          <dgm:animLvl val="lvl"/>
          <dgm:resizeHandles val="exact"/>
        </dgm:presLayoutVars>
      </dgm:prSet>
      <dgm:spPr/>
    </dgm:pt>
    <dgm:pt modelId="{B590CF25-850E-43E9-93F5-C3A5B44AA207}" type="pres">
      <dgm:prSet presAssocID="{1A76D770-4983-4808-82E9-A6959BD74341}" presName="parentLin" presStyleCnt="0"/>
      <dgm:spPr/>
    </dgm:pt>
    <dgm:pt modelId="{8BE82F1C-6E46-47B8-A252-2415A2FE4152}" type="pres">
      <dgm:prSet presAssocID="{1A76D770-4983-4808-82E9-A6959BD74341}" presName="parentLeftMargin" presStyleLbl="node1" presStyleIdx="0" presStyleCnt="3"/>
      <dgm:spPr/>
    </dgm:pt>
    <dgm:pt modelId="{A0EC5624-86B4-48FD-BF20-C57C0577E27F}" type="pres">
      <dgm:prSet presAssocID="{1A76D770-4983-4808-82E9-A6959BD74341}" presName="parentText" presStyleLbl="node1" presStyleIdx="0" presStyleCnt="3">
        <dgm:presLayoutVars>
          <dgm:chMax val="0"/>
          <dgm:bulletEnabled val="1"/>
        </dgm:presLayoutVars>
      </dgm:prSet>
      <dgm:spPr>
        <a:xfrm>
          <a:off x="411480" y="207370"/>
          <a:ext cx="5760720" cy="678960"/>
        </a:xfrm>
        <a:prstGeom prst="roundRect">
          <a:avLst/>
        </a:prstGeom>
      </dgm:spPr>
    </dgm:pt>
    <dgm:pt modelId="{B090B3F4-2C21-4D61-939E-45359D28FF63}" type="pres">
      <dgm:prSet presAssocID="{1A76D770-4983-4808-82E9-A6959BD74341}" presName="negativeSpace" presStyleCnt="0"/>
      <dgm:spPr/>
    </dgm:pt>
    <dgm:pt modelId="{51988981-E4C9-4220-8CAF-D9D0BB3E1CEC}" type="pres">
      <dgm:prSet presAssocID="{1A76D770-4983-4808-82E9-A6959BD74341}" presName="childText" presStyleLbl="conFgAcc1" presStyleIdx="0" presStyleCnt="3">
        <dgm:presLayoutVars>
          <dgm:bulletEnabled val="1"/>
        </dgm:presLayoutVars>
      </dgm:prSet>
      <dgm:spPr>
        <a:xfrm>
          <a:off x="0" y="395110"/>
          <a:ext cx="8229600" cy="6552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51E1B665-08B1-4FEC-80D9-E2D754715FAE}" type="pres">
      <dgm:prSet presAssocID="{F0303B93-759B-40E7-AC0E-2D0CC3BA40CF}" presName="spaceBetweenRectangles" presStyleCnt="0"/>
      <dgm:spPr/>
    </dgm:pt>
    <dgm:pt modelId="{8608D0FB-1ED2-4D11-82F0-5587E0407FFE}" type="pres">
      <dgm:prSet presAssocID="{3228B1BF-7300-4308-A33F-EC4E43366859}" presName="parentLin" presStyleCnt="0"/>
      <dgm:spPr/>
    </dgm:pt>
    <dgm:pt modelId="{693DEA3A-C4FE-45E4-8DD0-E514BBA10A2F}" type="pres">
      <dgm:prSet presAssocID="{3228B1BF-7300-4308-A33F-EC4E43366859}" presName="parentLeftMargin" presStyleLbl="node1" presStyleIdx="0" presStyleCnt="3"/>
      <dgm:spPr/>
    </dgm:pt>
    <dgm:pt modelId="{C61427DC-68B6-4608-B3BD-E62C863718C3}" type="pres">
      <dgm:prSet presAssocID="{3228B1BF-7300-4308-A33F-EC4E43366859}" presName="parentText" presStyleLbl="node1" presStyleIdx="1" presStyleCnt="3">
        <dgm:presLayoutVars>
          <dgm:chMax val="0"/>
          <dgm:bulletEnabled val="1"/>
        </dgm:presLayoutVars>
      </dgm:prSet>
      <dgm:spPr>
        <a:xfrm>
          <a:off x="411480" y="1190710"/>
          <a:ext cx="5760720" cy="767520"/>
        </a:xfrm>
        <a:prstGeom prst="roundRect">
          <a:avLst/>
        </a:prstGeom>
      </dgm:spPr>
    </dgm:pt>
    <dgm:pt modelId="{8A8FC0B9-EFDA-485F-AADE-0897F5ECC157}" type="pres">
      <dgm:prSet presAssocID="{3228B1BF-7300-4308-A33F-EC4E43366859}" presName="negativeSpace" presStyleCnt="0"/>
      <dgm:spPr/>
    </dgm:pt>
    <dgm:pt modelId="{0ED8A58A-7C64-4DC3-9C71-C9E9D24243BC}" type="pres">
      <dgm:prSet presAssocID="{3228B1BF-7300-4308-A33F-EC4E43366859}" presName="childText" presStyleLbl="conFgAcc1" presStyleIdx="1" presStyleCnt="3">
        <dgm:presLayoutVars>
          <dgm:bulletEnabled val="1"/>
        </dgm:presLayoutVars>
      </dgm:prSet>
      <dgm:spPr>
        <a:xfrm>
          <a:off x="0" y="1574470"/>
          <a:ext cx="8229600" cy="6552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834D468C-E90C-4625-A0CB-595493AEE8D4}" type="pres">
      <dgm:prSet presAssocID="{BED04E40-D00D-4F4B-ACCD-0FA2161C3855}" presName="spaceBetweenRectangles" presStyleCnt="0"/>
      <dgm:spPr/>
    </dgm:pt>
    <dgm:pt modelId="{DA93536E-22B7-4653-9762-FCD9B203ED71}" type="pres">
      <dgm:prSet presAssocID="{3A7BA812-BBD2-451B-AD09-EC924DB9F924}" presName="parentLin" presStyleCnt="0"/>
      <dgm:spPr/>
    </dgm:pt>
    <dgm:pt modelId="{2A07DC09-A914-469F-AD94-0F2F2C06E2FB}" type="pres">
      <dgm:prSet presAssocID="{3A7BA812-BBD2-451B-AD09-EC924DB9F924}" presName="parentLeftMargin" presStyleLbl="node1" presStyleIdx="1" presStyleCnt="3"/>
      <dgm:spPr/>
    </dgm:pt>
    <dgm:pt modelId="{7252143C-F4C9-4570-A349-2BE93682B2CA}" type="pres">
      <dgm:prSet presAssocID="{3A7BA812-BBD2-451B-AD09-EC924DB9F924}" presName="parentText" presStyleLbl="node1" presStyleIdx="2" presStyleCnt="3">
        <dgm:presLayoutVars>
          <dgm:chMax val="0"/>
          <dgm:bulletEnabled val="1"/>
        </dgm:presLayoutVars>
      </dgm:prSet>
      <dgm:spPr>
        <a:xfrm>
          <a:off x="411480" y="2370070"/>
          <a:ext cx="5760720" cy="767520"/>
        </a:xfrm>
        <a:prstGeom prst="roundRect">
          <a:avLst/>
        </a:prstGeom>
      </dgm:spPr>
    </dgm:pt>
    <dgm:pt modelId="{DC1B5DA9-701E-4CE5-88D0-97450A8F40E0}" type="pres">
      <dgm:prSet presAssocID="{3A7BA812-BBD2-451B-AD09-EC924DB9F924}" presName="negativeSpace" presStyleCnt="0"/>
      <dgm:spPr/>
    </dgm:pt>
    <dgm:pt modelId="{A43F1DDD-50B3-41C5-8555-7C43F404529A}" type="pres">
      <dgm:prSet presAssocID="{3A7BA812-BBD2-451B-AD09-EC924DB9F924}" presName="childText" presStyleLbl="conFgAcc1" presStyleIdx="2" presStyleCnt="3">
        <dgm:presLayoutVars>
          <dgm:bulletEnabled val="1"/>
        </dgm:presLayoutVars>
      </dgm:prSet>
      <dgm:spPr>
        <a:xfrm>
          <a:off x="0" y="2753830"/>
          <a:ext cx="8229600" cy="6552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Lst>
  <dgm:cxnLst>
    <dgm:cxn modelId="{DCB7B400-0109-4659-9335-C9525A4B94DA}" type="presOf" srcId="{3A7BA812-BBD2-451B-AD09-EC924DB9F924}" destId="{2A07DC09-A914-469F-AD94-0F2F2C06E2FB}" srcOrd="0" destOrd="0" presId="urn:microsoft.com/office/officeart/2005/8/layout/list1"/>
    <dgm:cxn modelId="{1C909036-F55E-4B35-A763-7B71852C8A97}" type="presOf" srcId="{3228B1BF-7300-4308-A33F-EC4E43366859}" destId="{C61427DC-68B6-4608-B3BD-E62C863718C3}" srcOrd="1" destOrd="0" presId="urn:microsoft.com/office/officeart/2005/8/layout/list1"/>
    <dgm:cxn modelId="{30888A71-E8B5-47C0-83A7-A1527E205473}" srcId="{E8EBE682-4BF4-4879-BECB-7F4DD5CCF39B}" destId="{1A76D770-4983-4808-82E9-A6959BD74341}" srcOrd="0" destOrd="0" parTransId="{C6476766-C97D-4FFC-B2A4-BFD651889071}" sibTransId="{F0303B93-759B-40E7-AC0E-2D0CC3BA40CF}"/>
    <dgm:cxn modelId="{A2371257-BFA7-451E-9471-317E42A68D51}" type="presOf" srcId="{3228B1BF-7300-4308-A33F-EC4E43366859}" destId="{693DEA3A-C4FE-45E4-8DD0-E514BBA10A2F}" srcOrd="0" destOrd="0" presId="urn:microsoft.com/office/officeart/2005/8/layout/list1"/>
    <dgm:cxn modelId="{04C03B77-A344-402E-B0C8-3D85B74B0674}" type="presOf" srcId="{1A76D770-4983-4808-82E9-A6959BD74341}" destId="{8BE82F1C-6E46-47B8-A252-2415A2FE4152}" srcOrd="0" destOrd="0" presId="urn:microsoft.com/office/officeart/2005/8/layout/list1"/>
    <dgm:cxn modelId="{38B90B94-22AD-4D5E-8124-0401782887F5}" type="presOf" srcId="{E8EBE682-4BF4-4879-BECB-7F4DD5CCF39B}" destId="{567922BA-6404-47D9-BDBD-A17F6B0A2126}" srcOrd="0" destOrd="0" presId="urn:microsoft.com/office/officeart/2005/8/layout/list1"/>
    <dgm:cxn modelId="{19B60BC2-AC24-4231-9A9A-711E649B205C}" srcId="{E8EBE682-4BF4-4879-BECB-7F4DD5CCF39B}" destId="{3228B1BF-7300-4308-A33F-EC4E43366859}" srcOrd="1" destOrd="0" parTransId="{0256C39E-68A9-494D-A310-D850C004B2CA}" sibTransId="{BED04E40-D00D-4F4B-ACCD-0FA2161C3855}"/>
    <dgm:cxn modelId="{48E99ADF-38CD-4E35-90A9-73BB736FC5DA}" type="presOf" srcId="{3A7BA812-BBD2-451B-AD09-EC924DB9F924}" destId="{7252143C-F4C9-4570-A349-2BE93682B2CA}" srcOrd="1" destOrd="0" presId="urn:microsoft.com/office/officeart/2005/8/layout/list1"/>
    <dgm:cxn modelId="{72E495E8-38FA-4490-828D-E769ABF7DD0A}" srcId="{E8EBE682-4BF4-4879-BECB-7F4DD5CCF39B}" destId="{3A7BA812-BBD2-451B-AD09-EC924DB9F924}" srcOrd="2" destOrd="0" parTransId="{D4ADD06F-E11D-4B16-9CBD-3A4FACFF0CB3}" sibTransId="{D8F5B4CA-0CCB-4188-A349-0BF6E241C809}"/>
    <dgm:cxn modelId="{65872BEC-E570-4C5C-8EA5-5A6F9DB4E87F}" type="presOf" srcId="{1A76D770-4983-4808-82E9-A6959BD74341}" destId="{A0EC5624-86B4-48FD-BF20-C57C0577E27F}" srcOrd="1" destOrd="0" presId="urn:microsoft.com/office/officeart/2005/8/layout/list1"/>
    <dgm:cxn modelId="{D194A5E3-A62B-42EE-A470-90914DD1247D}" type="presParOf" srcId="{567922BA-6404-47D9-BDBD-A17F6B0A2126}" destId="{B590CF25-850E-43E9-93F5-C3A5B44AA207}" srcOrd="0" destOrd="0" presId="urn:microsoft.com/office/officeart/2005/8/layout/list1"/>
    <dgm:cxn modelId="{869AAE8F-A55B-4471-ADF6-42C96EB204FD}" type="presParOf" srcId="{B590CF25-850E-43E9-93F5-C3A5B44AA207}" destId="{8BE82F1C-6E46-47B8-A252-2415A2FE4152}" srcOrd="0" destOrd="0" presId="urn:microsoft.com/office/officeart/2005/8/layout/list1"/>
    <dgm:cxn modelId="{2683FE36-6EE6-45B3-B2A9-0236A395E056}" type="presParOf" srcId="{B590CF25-850E-43E9-93F5-C3A5B44AA207}" destId="{A0EC5624-86B4-48FD-BF20-C57C0577E27F}" srcOrd="1" destOrd="0" presId="urn:microsoft.com/office/officeart/2005/8/layout/list1"/>
    <dgm:cxn modelId="{371AEF73-BC5F-4A18-A265-AAD0ED0F07C5}" type="presParOf" srcId="{567922BA-6404-47D9-BDBD-A17F6B0A2126}" destId="{B090B3F4-2C21-4D61-939E-45359D28FF63}" srcOrd="1" destOrd="0" presId="urn:microsoft.com/office/officeart/2005/8/layout/list1"/>
    <dgm:cxn modelId="{22C665D8-0C58-45E4-9BB8-E0038EA9B39C}" type="presParOf" srcId="{567922BA-6404-47D9-BDBD-A17F6B0A2126}" destId="{51988981-E4C9-4220-8CAF-D9D0BB3E1CEC}" srcOrd="2" destOrd="0" presId="urn:microsoft.com/office/officeart/2005/8/layout/list1"/>
    <dgm:cxn modelId="{14495199-C5D6-4AA6-BFCE-49323E9EF018}" type="presParOf" srcId="{567922BA-6404-47D9-BDBD-A17F6B0A2126}" destId="{51E1B665-08B1-4FEC-80D9-E2D754715FAE}" srcOrd="3" destOrd="0" presId="urn:microsoft.com/office/officeart/2005/8/layout/list1"/>
    <dgm:cxn modelId="{338DC565-E1BA-4D22-88C7-7DAE7DC9AD95}" type="presParOf" srcId="{567922BA-6404-47D9-BDBD-A17F6B0A2126}" destId="{8608D0FB-1ED2-4D11-82F0-5587E0407FFE}" srcOrd="4" destOrd="0" presId="urn:microsoft.com/office/officeart/2005/8/layout/list1"/>
    <dgm:cxn modelId="{703C8E37-2FDD-42EE-A298-1745777A104B}" type="presParOf" srcId="{8608D0FB-1ED2-4D11-82F0-5587E0407FFE}" destId="{693DEA3A-C4FE-45E4-8DD0-E514BBA10A2F}" srcOrd="0" destOrd="0" presId="urn:microsoft.com/office/officeart/2005/8/layout/list1"/>
    <dgm:cxn modelId="{61A53297-64CA-499A-B4FC-E6CCF4DDA52C}" type="presParOf" srcId="{8608D0FB-1ED2-4D11-82F0-5587E0407FFE}" destId="{C61427DC-68B6-4608-B3BD-E62C863718C3}" srcOrd="1" destOrd="0" presId="urn:microsoft.com/office/officeart/2005/8/layout/list1"/>
    <dgm:cxn modelId="{652B4506-26DB-4226-9105-48E94BF0E4A0}" type="presParOf" srcId="{567922BA-6404-47D9-BDBD-A17F6B0A2126}" destId="{8A8FC0B9-EFDA-485F-AADE-0897F5ECC157}" srcOrd="5" destOrd="0" presId="urn:microsoft.com/office/officeart/2005/8/layout/list1"/>
    <dgm:cxn modelId="{5DA7BB39-B5C7-4AE2-9478-7728CB1FB8C5}" type="presParOf" srcId="{567922BA-6404-47D9-BDBD-A17F6B0A2126}" destId="{0ED8A58A-7C64-4DC3-9C71-C9E9D24243BC}" srcOrd="6" destOrd="0" presId="urn:microsoft.com/office/officeart/2005/8/layout/list1"/>
    <dgm:cxn modelId="{345CB6F9-B65B-4346-A636-BAA7C2408E97}" type="presParOf" srcId="{567922BA-6404-47D9-BDBD-A17F6B0A2126}" destId="{834D468C-E90C-4625-A0CB-595493AEE8D4}" srcOrd="7" destOrd="0" presId="urn:microsoft.com/office/officeart/2005/8/layout/list1"/>
    <dgm:cxn modelId="{5AE676F7-367A-4A9F-BF21-5D577540E3E4}" type="presParOf" srcId="{567922BA-6404-47D9-BDBD-A17F6B0A2126}" destId="{DA93536E-22B7-4653-9762-FCD9B203ED71}" srcOrd="8" destOrd="0" presId="urn:microsoft.com/office/officeart/2005/8/layout/list1"/>
    <dgm:cxn modelId="{E32AAB9C-11B9-4C7C-8DA4-912D73C389E8}" type="presParOf" srcId="{DA93536E-22B7-4653-9762-FCD9B203ED71}" destId="{2A07DC09-A914-469F-AD94-0F2F2C06E2FB}" srcOrd="0" destOrd="0" presId="urn:microsoft.com/office/officeart/2005/8/layout/list1"/>
    <dgm:cxn modelId="{10D28853-C408-4F7A-B697-751A7CB7CCBA}" type="presParOf" srcId="{DA93536E-22B7-4653-9762-FCD9B203ED71}" destId="{7252143C-F4C9-4570-A349-2BE93682B2CA}" srcOrd="1" destOrd="0" presId="urn:microsoft.com/office/officeart/2005/8/layout/list1"/>
    <dgm:cxn modelId="{1E54F4E8-00C7-46EE-82B0-A6B65B02B483}" type="presParOf" srcId="{567922BA-6404-47D9-BDBD-A17F6B0A2126}" destId="{DC1B5DA9-701E-4CE5-88D0-97450A8F40E0}" srcOrd="9" destOrd="0" presId="urn:microsoft.com/office/officeart/2005/8/layout/list1"/>
    <dgm:cxn modelId="{BF7EDB51-662A-4CF8-85A4-2949B255A318}" type="presParOf" srcId="{567922BA-6404-47D9-BDBD-A17F6B0A2126}" destId="{A43F1DDD-50B3-41C5-8555-7C43F404529A}"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D449C6-4D89-4CC2-8933-58215895668C}"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E4278228-DB8C-4E84-812D-F118E9548803}">
      <dgm:prSet/>
      <dgm:spPr>
        <a:solidFill>
          <a:srgbClr val="2E6A8C"/>
        </a:solidFill>
        <a:ln>
          <a:solidFill>
            <a:srgbClr val="2E6A8C"/>
          </a:solidFill>
        </a:ln>
      </dgm:spPr>
      <dgm:t>
        <a:bodyPr/>
        <a:lstStyle/>
        <a:p>
          <a:r>
            <a:rPr lang="en-US" b="1" dirty="0">
              <a:latin typeface="Calibri" panose="020F0502020204030204" pitchFamily="34" charset="0"/>
              <a:cs typeface="Calibri" panose="020F0502020204030204" pitchFamily="34" charset="0"/>
            </a:rPr>
            <a:t>4 Year Period from 2017 to 2021</a:t>
          </a:r>
          <a:endParaRPr lang="en-US" dirty="0">
            <a:latin typeface="Calibri" panose="020F0502020204030204" pitchFamily="34" charset="0"/>
            <a:cs typeface="Calibri" panose="020F0502020204030204" pitchFamily="34" charset="0"/>
          </a:endParaRPr>
        </a:p>
      </dgm:t>
    </dgm:pt>
    <dgm:pt modelId="{E883822F-5477-443F-B629-23AE32A114B6}" type="parTrans" cxnId="{96F19D2C-A0B0-4EB2-A775-03B4BFADAB38}">
      <dgm:prSet/>
      <dgm:spPr/>
      <dgm:t>
        <a:bodyPr/>
        <a:lstStyle/>
        <a:p>
          <a:endParaRPr lang="en-US"/>
        </a:p>
      </dgm:t>
    </dgm:pt>
    <dgm:pt modelId="{C02545F9-7AF1-4483-B889-0B6F4F20EBEF}" type="sibTrans" cxnId="{96F19D2C-A0B0-4EB2-A775-03B4BFADAB38}">
      <dgm:prSet/>
      <dgm:spPr/>
      <dgm:t>
        <a:bodyPr/>
        <a:lstStyle/>
        <a:p>
          <a:endParaRPr lang="en-US"/>
        </a:p>
      </dgm:t>
    </dgm:pt>
    <dgm:pt modelId="{4F3F0829-E9FD-4BAE-BA6A-71AA8B377C8F}">
      <dgm:prSet custT="1"/>
      <dgm:spPr>
        <a:solidFill>
          <a:srgbClr val="FDB917">
            <a:alpha val="90000"/>
          </a:srgbClr>
        </a:solidFill>
        <a:ln>
          <a:solidFill>
            <a:srgbClr val="741112"/>
          </a:solidFill>
        </a:ln>
      </dgm:spPr>
      <dgm:t>
        <a:bodyPr/>
        <a:lstStyle/>
        <a:p>
          <a:pPr>
            <a:spcAft>
              <a:spcPts val="300"/>
            </a:spcAft>
            <a:buNone/>
          </a:pPr>
          <a:r>
            <a:rPr lang="en-US" sz="2400" dirty="0">
              <a:solidFill>
                <a:srgbClr val="741112"/>
              </a:solidFill>
              <a:latin typeface="Calibri" panose="020F0502020204030204" pitchFamily="34" charset="0"/>
              <a:cs typeface="Calibri" panose="020F0502020204030204" pitchFamily="34" charset="0"/>
            </a:rPr>
            <a:t>27 Reported Crashes </a:t>
          </a:r>
        </a:p>
      </dgm:t>
    </dgm:pt>
    <dgm:pt modelId="{151D6913-1BF6-4834-841C-85C9B7A437DE}" type="parTrans" cxnId="{05632833-C7EC-4D12-9C67-9F0A97A4EBAB}">
      <dgm:prSet/>
      <dgm:spPr/>
      <dgm:t>
        <a:bodyPr/>
        <a:lstStyle/>
        <a:p>
          <a:endParaRPr lang="en-US"/>
        </a:p>
      </dgm:t>
    </dgm:pt>
    <dgm:pt modelId="{6A2EA4F3-F76C-4514-A10D-BBC743AF3E10}" type="sibTrans" cxnId="{05632833-C7EC-4D12-9C67-9F0A97A4EBAB}">
      <dgm:prSet/>
      <dgm:spPr/>
      <dgm:t>
        <a:bodyPr/>
        <a:lstStyle/>
        <a:p>
          <a:endParaRPr lang="en-US"/>
        </a:p>
      </dgm:t>
    </dgm:pt>
    <dgm:pt modelId="{B99286D5-418F-406F-8A97-835F278EED3D}">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10 Animal Hit</a:t>
          </a:r>
        </a:p>
      </dgm:t>
    </dgm:pt>
    <dgm:pt modelId="{0BCB4679-6755-4F73-822B-386E3AF30E25}" type="parTrans" cxnId="{B2E8F0B1-B085-4529-9D5A-C261549474CA}">
      <dgm:prSet/>
      <dgm:spPr/>
      <dgm:t>
        <a:bodyPr/>
        <a:lstStyle/>
        <a:p>
          <a:endParaRPr lang="en-US"/>
        </a:p>
      </dgm:t>
    </dgm:pt>
    <dgm:pt modelId="{8786BC4A-3F6B-4CDA-909E-7F0A33279B0A}" type="sibTrans" cxnId="{B2E8F0B1-B085-4529-9D5A-C261549474CA}">
      <dgm:prSet/>
      <dgm:spPr/>
      <dgm:t>
        <a:bodyPr/>
        <a:lstStyle/>
        <a:p>
          <a:endParaRPr lang="en-US"/>
        </a:p>
      </dgm:t>
    </dgm:pt>
    <dgm:pt modelId="{4E58FD78-1C36-4AA4-99B6-BBF84EBA7D90}">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4 Fixed Object Off Road</a:t>
          </a:r>
        </a:p>
      </dgm:t>
    </dgm:pt>
    <dgm:pt modelId="{B5BCEE42-BF4F-4CB0-8D5F-8D5AE7125E36}" type="parTrans" cxnId="{4EAC16BF-FCA2-494C-AC73-6AFF261060A1}">
      <dgm:prSet/>
      <dgm:spPr/>
      <dgm:t>
        <a:bodyPr/>
        <a:lstStyle/>
        <a:p>
          <a:endParaRPr lang="en-US"/>
        </a:p>
      </dgm:t>
    </dgm:pt>
    <dgm:pt modelId="{BC2DCA3A-783C-46B5-932C-C62F3B26C5CC}" type="sibTrans" cxnId="{4EAC16BF-FCA2-494C-AC73-6AFF261060A1}">
      <dgm:prSet/>
      <dgm:spPr/>
      <dgm:t>
        <a:bodyPr/>
        <a:lstStyle/>
        <a:p>
          <a:endParaRPr lang="en-US"/>
        </a:p>
      </dgm:t>
    </dgm:pt>
    <dgm:pt modelId="{31378FC0-268B-472D-B457-B82424677F71}">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3 Rear End</a:t>
          </a:r>
        </a:p>
      </dgm:t>
    </dgm:pt>
    <dgm:pt modelId="{1B0A5C8D-017F-492C-86B4-9EE52FE6C019}" type="parTrans" cxnId="{E331F986-B87A-450E-B003-7C23182C6CDD}">
      <dgm:prSet/>
      <dgm:spPr/>
      <dgm:t>
        <a:bodyPr/>
        <a:lstStyle/>
        <a:p>
          <a:endParaRPr lang="en-US"/>
        </a:p>
      </dgm:t>
    </dgm:pt>
    <dgm:pt modelId="{9848B920-9C81-4917-8047-D8EFFA3CE6D4}" type="sibTrans" cxnId="{E331F986-B87A-450E-B003-7C23182C6CDD}">
      <dgm:prSet/>
      <dgm:spPr/>
      <dgm:t>
        <a:bodyPr/>
        <a:lstStyle/>
        <a:p>
          <a:endParaRPr lang="en-US"/>
        </a:p>
      </dgm:t>
    </dgm:pt>
    <dgm:pt modelId="{CD242C10-43D5-4ED6-A28D-67CABAD556C0}">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3 Other</a:t>
          </a:r>
        </a:p>
      </dgm:t>
    </dgm:pt>
    <dgm:pt modelId="{3A1C27BB-EDBC-4634-89E2-591BE3DFF4AD}" type="parTrans" cxnId="{314B1BDA-534C-417D-8FA6-75A2323EA02F}">
      <dgm:prSet/>
      <dgm:spPr/>
      <dgm:t>
        <a:bodyPr/>
        <a:lstStyle/>
        <a:p>
          <a:endParaRPr lang="en-US"/>
        </a:p>
      </dgm:t>
    </dgm:pt>
    <dgm:pt modelId="{0F945331-DF81-4AFA-AFD3-F5ACF56D86AE}" type="sibTrans" cxnId="{314B1BDA-534C-417D-8FA6-75A2323EA02F}">
      <dgm:prSet/>
      <dgm:spPr/>
      <dgm:t>
        <a:bodyPr/>
        <a:lstStyle/>
        <a:p>
          <a:endParaRPr lang="en-US"/>
        </a:p>
      </dgm:t>
    </dgm:pt>
    <dgm:pt modelId="{7CA9F54D-B088-4C46-852B-FD7594E5B7DE}">
      <dgm:prSet custT="1"/>
      <dgm:spPr>
        <a:solidFill>
          <a:srgbClr val="2E6A8C"/>
        </a:solidFill>
        <a:ln w="25400" cap="flat" cmpd="sng" algn="ctr">
          <a:solidFill>
            <a:srgbClr val="2E6A8C"/>
          </a:solidFill>
          <a:prstDash val="solid"/>
        </a:ln>
        <a:effectLst/>
      </dgm:spPr>
      <dgm:t>
        <a:bodyPr spcFirstLastPara="0" vert="horz" wrap="square" lIns="106680" tIns="0" rIns="35560" bIns="0" numCol="1" spcCol="1270" anchor="ctr" anchorCtr="0"/>
        <a:lstStyle/>
        <a:p>
          <a:pPr marL="0" lvl="0" indent="0" algn="l" defTabSz="1244600">
            <a:lnSpc>
              <a:spcPct val="90000"/>
            </a:lnSpc>
            <a:spcBef>
              <a:spcPct val="0"/>
            </a:spcBef>
            <a:spcAft>
              <a:spcPct val="35000"/>
            </a:spcAft>
            <a:buNone/>
          </a:pPr>
          <a:r>
            <a:rPr lang="en-US" sz="2800" b="1" kern="1200" dirty="0">
              <a:solidFill>
                <a:srgbClr val="FFFFFF"/>
              </a:solidFill>
              <a:latin typeface="Calibri" panose="020F0502020204030204" pitchFamily="34" charset="0"/>
              <a:ea typeface="+mn-ea"/>
              <a:cs typeface="Calibri" panose="020F0502020204030204" pitchFamily="34" charset="0"/>
            </a:rPr>
            <a:t>Rural Principal Arterial</a:t>
          </a:r>
        </a:p>
      </dgm:t>
    </dgm:pt>
    <dgm:pt modelId="{05A3AC32-E4D8-4591-8CA4-C4EFC8954532}" type="parTrans" cxnId="{B839A039-66C4-4C86-93FB-821153C61BC3}">
      <dgm:prSet/>
      <dgm:spPr/>
      <dgm:t>
        <a:bodyPr/>
        <a:lstStyle/>
        <a:p>
          <a:endParaRPr lang="en-US"/>
        </a:p>
      </dgm:t>
    </dgm:pt>
    <dgm:pt modelId="{157E909C-95F8-40E7-B72C-FE961A581312}" type="sibTrans" cxnId="{B839A039-66C4-4C86-93FB-821153C61BC3}">
      <dgm:prSet/>
      <dgm:spPr/>
      <dgm:t>
        <a:bodyPr/>
        <a:lstStyle/>
        <a:p>
          <a:endParaRPr lang="en-US"/>
        </a:p>
      </dgm:t>
    </dgm:pt>
    <dgm:pt modelId="{8C4679BF-F198-4CD0-96AD-C90F76A5988D}">
      <dgm:prSet custT="1"/>
      <dgm:spPr>
        <a:solidFill>
          <a:srgbClr val="FDB917">
            <a:alpha val="90000"/>
          </a:srgbClr>
        </a:solidFill>
        <a:ln w="25400" cap="flat" cmpd="sng" algn="ctr">
          <a:solidFill>
            <a:srgbClr val="741112"/>
          </a:solidFill>
          <a:prstDash val="solid"/>
        </a:ln>
        <a:effectLst/>
      </dgm:spPr>
      <dgm:t>
        <a:bodyPr spcFirstLastPara="0" vert="horz" wrap="square" lIns="27940" tIns="83820" rIns="27940" bIns="27940" numCol="1" spcCol="1270" anchor="t" anchorCtr="0"/>
        <a:lstStyle/>
        <a:p>
          <a:pPr marL="228600" lvl="1" indent="-228600" algn="l" defTabSz="977900">
            <a:lnSpc>
              <a:spcPct val="90000"/>
            </a:lnSpc>
            <a:spcBef>
              <a:spcPct val="0"/>
            </a:spcBef>
            <a:spcAft>
              <a:spcPct val="15000"/>
            </a:spcAft>
            <a:buChar char="•"/>
          </a:pPr>
          <a:r>
            <a:rPr lang="en-US" sz="2400" kern="1200" dirty="0">
              <a:solidFill>
                <a:srgbClr val="741112"/>
              </a:solidFill>
              <a:latin typeface="Calibri" panose="020F0502020204030204" pitchFamily="34" charset="0"/>
              <a:ea typeface="+mn-ea"/>
              <a:cs typeface="Calibri" panose="020F0502020204030204" pitchFamily="34" charset="0"/>
            </a:rPr>
            <a:t>Reported Crash Rate = 1.28</a:t>
          </a:r>
        </a:p>
      </dgm:t>
    </dgm:pt>
    <dgm:pt modelId="{FABF5186-8D97-486B-BA55-CCF06832DE53}" type="parTrans" cxnId="{D1720D14-6F87-4075-8775-FCF324AA8786}">
      <dgm:prSet/>
      <dgm:spPr/>
      <dgm:t>
        <a:bodyPr/>
        <a:lstStyle/>
        <a:p>
          <a:endParaRPr lang="en-US"/>
        </a:p>
      </dgm:t>
    </dgm:pt>
    <dgm:pt modelId="{2145C3FB-32D2-4EF4-B0D5-AD0E9F0BE18A}" type="sibTrans" cxnId="{D1720D14-6F87-4075-8775-FCF324AA8786}">
      <dgm:prSet/>
      <dgm:spPr/>
      <dgm:t>
        <a:bodyPr/>
        <a:lstStyle/>
        <a:p>
          <a:endParaRPr lang="en-US"/>
        </a:p>
      </dgm:t>
    </dgm:pt>
    <dgm:pt modelId="{5B66BF73-268D-4F41-A773-49E60B1C2A11}">
      <dgm:prSet custT="1"/>
      <dgm:spPr>
        <a:solidFill>
          <a:srgbClr val="FDB917">
            <a:alpha val="90000"/>
          </a:srgbClr>
        </a:solidFill>
        <a:ln w="25400" cap="flat" cmpd="sng" algn="ctr">
          <a:solidFill>
            <a:srgbClr val="741112"/>
          </a:solidFill>
          <a:prstDash val="solid"/>
        </a:ln>
        <a:effectLst/>
      </dgm:spPr>
      <dgm:t>
        <a:bodyPr spcFirstLastPara="0" vert="horz" wrap="square" lIns="27940" tIns="83820" rIns="27940" bIns="27940" numCol="1" spcCol="1270" anchor="t" anchorCtr="0"/>
        <a:lstStyle/>
        <a:p>
          <a:pPr marL="228600" lvl="1" indent="-228600" algn="l" defTabSz="977900">
            <a:lnSpc>
              <a:spcPct val="90000"/>
            </a:lnSpc>
            <a:spcBef>
              <a:spcPct val="0"/>
            </a:spcBef>
            <a:spcAft>
              <a:spcPct val="15000"/>
            </a:spcAft>
            <a:buChar char="•"/>
          </a:pPr>
          <a:r>
            <a:rPr lang="en-US" sz="2400" kern="1200" dirty="0">
              <a:solidFill>
                <a:srgbClr val="741112"/>
              </a:solidFill>
              <a:latin typeface="Calibri" panose="020F0502020204030204" pitchFamily="34" charset="0"/>
              <a:ea typeface="+mn-ea"/>
              <a:cs typeface="Calibri" panose="020F0502020204030204" pitchFamily="34" charset="0"/>
            </a:rPr>
            <a:t>Statewide Weighted Crash Rate = 1.47 (crashes per million vehicle miles of travel)</a:t>
          </a:r>
        </a:p>
      </dgm:t>
    </dgm:pt>
    <dgm:pt modelId="{C2F808F3-87AF-4AE8-9648-60F81A06CB72}" type="parTrans" cxnId="{7B500701-6CF8-492E-911A-A4DFE1341590}">
      <dgm:prSet/>
      <dgm:spPr/>
      <dgm:t>
        <a:bodyPr/>
        <a:lstStyle/>
        <a:p>
          <a:endParaRPr lang="en-US"/>
        </a:p>
      </dgm:t>
    </dgm:pt>
    <dgm:pt modelId="{D48FA267-81E9-4D4A-B253-FB239B7C9B46}" type="sibTrans" cxnId="{7B500701-6CF8-492E-911A-A4DFE1341590}">
      <dgm:prSet/>
      <dgm:spPr/>
      <dgm:t>
        <a:bodyPr/>
        <a:lstStyle/>
        <a:p>
          <a:endParaRPr lang="en-US"/>
        </a:p>
      </dgm:t>
    </dgm:pt>
    <dgm:pt modelId="{BC36A5CB-8C77-4DA3-B70C-ECAAC0F4A012}">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3 Overturn off road</a:t>
          </a:r>
        </a:p>
      </dgm:t>
    </dgm:pt>
    <dgm:pt modelId="{8CDB9564-A78E-46EA-B20F-A606DAFB61B3}" type="parTrans" cxnId="{13777E80-BDB7-4CFE-A1DA-D16CCD14BAB1}">
      <dgm:prSet/>
      <dgm:spPr/>
      <dgm:t>
        <a:bodyPr/>
        <a:lstStyle/>
        <a:p>
          <a:endParaRPr lang="en-US"/>
        </a:p>
      </dgm:t>
    </dgm:pt>
    <dgm:pt modelId="{7EFD739D-7B3D-4EEB-8B63-A8E9F5653E67}" type="sibTrans" cxnId="{13777E80-BDB7-4CFE-A1DA-D16CCD14BAB1}">
      <dgm:prSet/>
      <dgm:spPr/>
      <dgm:t>
        <a:bodyPr/>
        <a:lstStyle/>
        <a:p>
          <a:endParaRPr lang="en-US"/>
        </a:p>
      </dgm:t>
    </dgm:pt>
    <dgm:pt modelId="{B6511FB4-5AA9-48EB-9E9C-351AA571EFAF}">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2 Overturned on road</a:t>
          </a:r>
        </a:p>
      </dgm:t>
    </dgm:pt>
    <dgm:pt modelId="{A79ACD05-89C5-49B9-9EA5-9BB13F269ECD}" type="parTrans" cxnId="{90091F4C-0CCE-47E9-B1A4-EB04EA7604C0}">
      <dgm:prSet/>
      <dgm:spPr/>
      <dgm:t>
        <a:bodyPr/>
        <a:lstStyle/>
        <a:p>
          <a:endParaRPr lang="en-US"/>
        </a:p>
      </dgm:t>
    </dgm:pt>
    <dgm:pt modelId="{4A2D2D6C-BC4E-401A-AA12-CC9EC1590BAF}" type="sibTrans" cxnId="{90091F4C-0CCE-47E9-B1A4-EB04EA7604C0}">
      <dgm:prSet/>
      <dgm:spPr/>
      <dgm:t>
        <a:bodyPr/>
        <a:lstStyle/>
        <a:p>
          <a:endParaRPr lang="en-US"/>
        </a:p>
      </dgm:t>
    </dgm:pt>
    <dgm:pt modelId="{BFD7737D-6D03-4612-AA24-2677D0C38790}">
      <dgm:prSet custT="1"/>
      <dgm:spPr>
        <a:solidFill>
          <a:srgbClr val="FDB917">
            <a:alpha val="90000"/>
          </a:srgbClr>
        </a:solidFill>
        <a:ln>
          <a:solidFill>
            <a:srgbClr val="741112"/>
          </a:solidFill>
        </a:ln>
      </dgm:spPr>
      <dgm:t>
        <a:bodyPr/>
        <a:lstStyle/>
        <a:p>
          <a:pPr>
            <a:spcAft>
              <a:spcPts val="300"/>
            </a:spcAft>
          </a:pPr>
          <a:r>
            <a:rPr lang="en-US" sz="2400" dirty="0">
              <a:solidFill>
                <a:srgbClr val="741112"/>
              </a:solidFill>
              <a:latin typeface="Calibri" panose="020F0502020204030204" pitchFamily="34" charset="0"/>
              <a:cs typeface="Calibri" panose="020F0502020204030204" pitchFamily="34" charset="0"/>
            </a:rPr>
            <a:t>1 Parked Vehicle</a:t>
          </a:r>
        </a:p>
      </dgm:t>
    </dgm:pt>
    <dgm:pt modelId="{D1115152-1E5D-4965-8E94-5D2E9B48C351}" type="parTrans" cxnId="{02AEC30B-0626-4272-8558-1BA52E7D3839}">
      <dgm:prSet/>
      <dgm:spPr/>
      <dgm:t>
        <a:bodyPr/>
        <a:lstStyle/>
        <a:p>
          <a:endParaRPr lang="en-US"/>
        </a:p>
      </dgm:t>
    </dgm:pt>
    <dgm:pt modelId="{02D5AA94-38FC-401C-BF3C-78469111080B}" type="sibTrans" cxnId="{02AEC30B-0626-4272-8558-1BA52E7D3839}">
      <dgm:prSet/>
      <dgm:spPr/>
      <dgm:t>
        <a:bodyPr/>
        <a:lstStyle/>
        <a:p>
          <a:endParaRPr lang="en-US"/>
        </a:p>
      </dgm:t>
    </dgm:pt>
    <dgm:pt modelId="{F0EDFE1F-F937-4B32-982A-D0D324A7C410}" type="pres">
      <dgm:prSet presAssocID="{3BD449C6-4D89-4CC2-8933-58215895668C}" presName="diagram" presStyleCnt="0">
        <dgm:presLayoutVars>
          <dgm:dir/>
          <dgm:animLvl val="lvl"/>
          <dgm:resizeHandles val="exact"/>
        </dgm:presLayoutVars>
      </dgm:prSet>
      <dgm:spPr/>
    </dgm:pt>
    <dgm:pt modelId="{357BF292-0F49-4D6E-8BD6-CE262FCD7E0C}" type="pres">
      <dgm:prSet presAssocID="{E4278228-DB8C-4E84-812D-F118E9548803}" presName="compNode" presStyleCnt="0"/>
      <dgm:spPr/>
    </dgm:pt>
    <dgm:pt modelId="{EC24BA97-7EDD-4A66-85DF-1E80510B90A1}" type="pres">
      <dgm:prSet presAssocID="{E4278228-DB8C-4E84-812D-F118E9548803}" presName="childRect" presStyleLbl="bgAcc1" presStyleIdx="0" presStyleCnt="2" custScaleY="124309" custLinFactNeighborX="6146">
        <dgm:presLayoutVars>
          <dgm:bulletEnabled val="1"/>
        </dgm:presLayoutVars>
      </dgm:prSet>
      <dgm:spPr/>
    </dgm:pt>
    <dgm:pt modelId="{A5236D87-1378-4569-AF7C-8FEBEA58A584}" type="pres">
      <dgm:prSet presAssocID="{E4278228-DB8C-4E84-812D-F118E9548803}" presName="parentText" presStyleLbl="node1" presStyleIdx="0" presStyleCnt="0">
        <dgm:presLayoutVars>
          <dgm:chMax val="0"/>
          <dgm:bulletEnabled val="1"/>
        </dgm:presLayoutVars>
      </dgm:prSet>
      <dgm:spPr/>
    </dgm:pt>
    <dgm:pt modelId="{D87AFC3E-B51A-4F77-AAFA-70007070D05D}" type="pres">
      <dgm:prSet presAssocID="{E4278228-DB8C-4E84-812D-F118E9548803}" presName="parentRect" presStyleLbl="alignNode1" presStyleIdx="0" presStyleCnt="2" custLinFactNeighborX="6206" custLinFactNeighborY="23304"/>
      <dgm:spPr/>
    </dgm:pt>
    <dgm:pt modelId="{E8BD09F3-F6AF-454E-8BAE-621D267E869E}" type="pres">
      <dgm:prSet presAssocID="{E4278228-DB8C-4E84-812D-F118E9548803}" presName="adorn" presStyleLbl="fgAccFollowNode1" presStyleIdx="0" presStyleCnt="2"/>
      <dgm:spPr>
        <a:noFill/>
        <a:ln>
          <a:noFill/>
        </a:ln>
      </dgm:spPr>
    </dgm:pt>
    <dgm:pt modelId="{F23BB4CD-E949-4151-84BC-5E46544196E1}" type="pres">
      <dgm:prSet presAssocID="{C02545F9-7AF1-4483-B889-0B6F4F20EBEF}" presName="sibTrans" presStyleLbl="sibTrans2D1" presStyleIdx="0" presStyleCnt="0"/>
      <dgm:spPr/>
    </dgm:pt>
    <dgm:pt modelId="{ABC869B3-E07E-46F2-B6CF-D92FD6BB991F}" type="pres">
      <dgm:prSet presAssocID="{7CA9F54D-B088-4C46-852B-FD7594E5B7DE}" presName="compNode" presStyleCnt="0"/>
      <dgm:spPr/>
    </dgm:pt>
    <dgm:pt modelId="{A34E5641-A9EC-4EEA-898E-4796CA0F726D}" type="pres">
      <dgm:prSet presAssocID="{7CA9F54D-B088-4C46-852B-FD7594E5B7DE}" presName="childRect" presStyleLbl="bgAcc1" presStyleIdx="1" presStyleCnt="2" custScaleX="100346" custLinFactNeighborX="3646" custLinFactNeighborY="-5670">
        <dgm:presLayoutVars>
          <dgm:bulletEnabled val="1"/>
        </dgm:presLayoutVars>
      </dgm:prSet>
      <dgm:spPr>
        <a:xfrm>
          <a:off x="4273123" y="739497"/>
          <a:ext cx="3651777" cy="2725974"/>
        </a:xfrm>
        <a:prstGeom prst="round2SameRect">
          <a:avLst>
            <a:gd name="adj1" fmla="val 8000"/>
            <a:gd name="adj2" fmla="val 0"/>
          </a:avLst>
        </a:prstGeom>
      </dgm:spPr>
    </dgm:pt>
    <dgm:pt modelId="{9E45C94C-864F-42C1-B3EC-610F188B06B9}" type="pres">
      <dgm:prSet presAssocID="{7CA9F54D-B088-4C46-852B-FD7594E5B7DE}" presName="parentText" presStyleLbl="node1" presStyleIdx="0" presStyleCnt="0">
        <dgm:presLayoutVars>
          <dgm:chMax val="0"/>
          <dgm:bulletEnabled val="1"/>
        </dgm:presLayoutVars>
      </dgm:prSet>
      <dgm:spPr/>
    </dgm:pt>
    <dgm:pt modelId="{D01F7A96-3246-4377-B257-BAC11662041A}" type="pres">
      <dgm:prSet presAssocID="{7CA9F54D-B088-4C46-852B-FD7594E5B7DE}" presName="parentRect" presStyleLbl="alignNode1" presStyleIdx="1" presStyleCnt="2" custLinFactNeighborX="3473" custLinFactNeighborY="-26145"/>
      <dgm:spPr>
        <a:xfrm>
          <a:off x="4273123" y="3465472"/>
          <a:ext cx="3651777" cy="1172169"/>
        </a:xfrm>
        <a:prstGeom prst="rect">
          <a:avLst/>
        </a:prstGeom>
      </dgm:spPr>
    </dgm:pt>
    <dgm:pt modelId="{9138B46C-FCA0-4D43-BF3C-3EDBE636C30E}" type="pres">
      <dgm:prSet presAssocID="{7CA9F54D-B088-4C46-852B-FD7594E5B7DE}" presName="adorn" presStyleLbl="fgAccFollowNode1" presStyleIdx="1" presStyleCnt="2"/>
      <dgm:spPr>
        <a:noFill/>
        <a:ln>
          <a:noFill/>
        </a:ln>
      </dgm:spPr>
    </dgm:pt>
  </dgm:ptLst>
  <dgm:cxnLst>
    <dgm:cxn modelId="{7B500701-6CF8-492E-911A-A4DFE1341590}" srcId="{7CA9F54D-B088-4C46-852B-FD7594E5B7DE}" destId="{5B66BF73-268D-4F41-A773-49E60B1C2A11}" srcOrd="1" destOrd="0" parTransId="{C2F808F3-87AF-4AE8-9648-60F81A06CB72}" sibTransId="{D48FA267-81E9-4D4A-B253-FB239B7C9B46}"/>
    <dgm:cxn modelId="{6FA33D02-8E09-48F0-B4CC-771C6F40AD2D}" type="presOf" srcId="{B99286D5-418F-406F-8A97-835F278EED3D}" destId="{EC24BA97-7EDD-4A66-85DF-1E80510B90A1}" srcOrd="0" destOrd="1" presId="urn:microsoft.com/office/officeart/2005/8/layout/bList2"/>
    <dgm:cxn modelId="{C66A3D08-8651-46CC-BFAB-E6B1B7CCA8DF}" type="presOf" srcId="{BC36A5CB-8C77-4DA3-B70C-ECAAC0F4A012}" destId="{EC24BA97-7EDD-4A66-85DF-1E80510B90A1}" srcOrd="0" destOrd="4" presId="urn:microsoft.com/office/officeart/2005/8/layout/bList2"/>
    <dgm:cxn modelId="{7B2D6A09-1742-4C90-9B7C-A65356D0F639}" type="presOf" srcId="{4F3F0829-E9FD-4BAE-BA6A-71AA8B377C8F}" destId="{EC24BA97-7EDD-4A66-85DF-1E80510B90A1}" srcOrd="0" destOrd="0" presId="urn:microsoft.com/office/officeart/2005/8/layout/bList2"/>
    <dgm:cxn modelId="{A36D550A-749D-4E4E-8FEF-114B4B1DFD8F}" type="presOf" srcId="{4E58FD78-1C36-4AA4-99B6-BBF84EBA7D90}" destId="{EC24BA97-7EDD-4A66-85DF-1E80510B90A1}" srcOrd="0" destOrd="2" presId="urn:microsoft.com/office/officeart/2005/8/layout/bList2"/>
    <dgm:cxn modelId="{02AEC30B-0626-4272-8558-1BA52E7D3839}" srcId="{4F3F0829-E9FD-4BAE-BA6A-71AA8B377C8F}" destId="{BFD7737D-6D03-4612-AA24-2677D0C38790}" srcOrd="5" destOrd="0" parTransId="{D1115152-1E5D-4965-8E94-5D2E9B48C351}" sibTransId="{02D5AA94-38FC-401C-BF3C-78469111080B}"/>
    <dgm:cxn modelId="{D1720D14-6F87-4075-8775-FCF324AA8786}" srcId="{7CA9F54D-B088-4C46-852B-FD7594E5B7DE}" destId="{8C4679BF-F198-4CD0-96AD-C90F76A5988D}" srcOrd="0" destOrd="0" parTransId="{FABF5186-8D97-486B-BA55-CCF06832DE53}" sibTransId="{2145C3FB-32D2-4EF4-B0D5-AD0E9F0BE18A}"/>
    <dgm:cxn modelId="{EB642119-E858-46FA-AD8F-F507967265D3}" type="presOf" srcId="{BFD7737D-6D03-4612-AA24-2677D0C38790}" destId="{EC24BA97-7EDD-4A66-85DF-1E80510B90A1}" srcOrd="0" destOrd="6" presId="urn:microsoft.com/office/officeart/2005/8/layout/bList2"/>
    <dgm:cxn modelId="{96F19D2C-A0B0-4EB2-A775-03B4BFADAB38}" srcId="{3BD449C6-4D89-4CC2-8933-58215895668C}" destId="{E4278228-DB8C-4E84-812D-F118E9548803}" srcOrd="0" destOrd="0" parTransId="{E883822F-5477-443F-B629-23AE32A114B6}" sibTransId="{C02545F9-7AF1-4483-B889-0B6F4F20EBEF}"/>
    <dgm:cxn modelId="{05632833-C7EC-4D12-9C67-9F0A97A4EBAB}" srcId="{E4278228-DB8C-4E84-812D-F118E9548803}" destId="{4F3F0829-E9FD-4BAE-BA6A-71AA8B377C8F}" srcOrd="0" destOrd="0" parTransId="{151D6913-1BF6-4834-841C-85C9B7A437DE}" sibTransId="{6A2EA4F3-F76C-4514-A10D-BBC743AF3E10}"/>
    <dgm:cxn modelId="{B839A039-66C4-4C86-93FB-821153C61BC3}" srcId="{3BD449C6-4D89-4CC2-8933-58215895668C}" destId="{7CA9F54D-B088-4C46-852B-FD7594E5B7DE}" srcOrd="1" destOrd="0" parTransId="{05A3AC32-E4D8-4591-8CA4-C4EFC8954532}" sibTransId="{157E909C-95F8-40E7-B72C-FE961A581312}"/>
    <dgm:cxn modelId="{5AD62F63-734E-4513-B212-794F32E7B565}" type="presOf" srcId="{3BD449C6-4D89-4CC2-8933-58215895668C}" destId="{F0EDFE1F-F937-4B32-982A-D0D324A7C410}" srcOrd="0" destOrd="0" presId="urn:microsoft.com/office/officeart/2005/8/layout/bList2"/>
    <dgm:cxn modelId="{90091F4C-0CCE-47E9-B1A4-EB04EA7604C0}" srcId="{4F3F0829-E9FD-4BAE-BA6A-71AA8B377C8F}" destId="{B6511FB4-5AA9-48EB-9E9C-351AA571EFAF}" srcOrd="4" destOrd="0" parTransId="{A79ACD05-89C5-49B9-9EA5-9BB13F269ECD}" sibTransId="{4A2D2D6C-BC4E-401A-AA12-CC9EC1590BAF}"/>
    <dgm:cxn modelId="{A554E87B-BC0A-4C58-BFFB-DBD0228ED453}" type="presOf" srcId="{CD242C10-43D5-4ED6-A28D-67CABAD556C0}" destId="{EC24BA97-7EDD-4A66-85DF-1E80510B90A1}" srcOrd="0" destOrd="7" presId="urn:microsoft.com/office/officeart/2005/8/layout/bList2"/>
    <dgm:cxn modelId="{13777E80-BDB7-4CFE-A1DA-D16CCD14BAB1}" srcId="{4F3F0829-E9FD-4BAE-BA6A-71AA8B377C8F}" destId="{BC36A5CB-8C77-4DA3-B70C-ECAAC0F4A012}" srcOrd="3" destOrd="0" parTransId="{8CDB9564-A78E-46EA-B20F-A606DAFB61B3}" sibTransId="{7EFD739D-7B3D-4EEB-8B63-A8E9F5653E67}"/>
    <dgm:cxn modelId="{E331F986-B87A-450E-B003-7C23182C6CDD}" srcId="{4F3F0829-E9FD-4BAE-BA6A-71AA8B377C8F}" destId="{31378FC0-268B-472D-B457-B82424677F71}" srcOrd="2" destOrd="0" parTransId="{1B0A5C8D-017F-492C-86B4-9EE52FE6C019}" sibTransId="{9848B920-9C81-4917-8047-D8EFFA3CE6D4}"/>
    <dgm:cxn modelId="{6D66BEB1-6886-4BDB-846C-35D8246B897D}" type="presOf" srcId="{31378FC0-268B-472D-B457-B82424677F71}" destId="{EC24BA97-7EDD-4A66-85DF-1E80510B90A1}" srcOrd="0" destOrd="3" presId="urn:microsoft.com/office/officeart/2005/8/layout/bList2"/>
    <dgm:cxn modelId="{B2E8F0B1-B085-4529-9D5A-C261549474CA}" srcId="{4F3F0829-E9FD-4BAE-BA6A-71AA8B377C8F}" destId="{B99286D5-418F-406F-8A97-835F278EED3D}" srcOrd="0" destOrd="0" parTransId="{0BCB4679-6755-4F73-822B-386E3AF30E25}" sibTransId="{8786BC4A-3F6B-4CDA-909E-7F0A33279B0A}"/>
    <dgm:cxn modelId="{3EEA80B5-EABD-4F1C-B371-7118ADF31DE0}" type="presOf" srcId="{7CA9F54D-B088-4C46-852B-FD7594E5B7DE}" destId="{D01F7A96-3246-4377-B257-BAC11662041A}" srcOrd="1" destOrd="0" presId="urn:microsoft.com/office/officeart/2005/8/layout/bList2"/>
    <dgm:cxn modelId="{5243BBB5-89CD-4DF0-B520-1D065CDD247A}" type="presOf" srcId="{7CA9F54D-B088-4C46-852B-FD7594E5B7DE}" destId="{9E45C94C-864F-42C1-B3EC-610F188B06B9}" srcOrd="0" destOrd="0" presId="urn:microsoft.com/office/officeart/2005/8/layout/bList2"/>
    <dgm:cxn modelId="{BD87E0B6-F399-4CFC-B4D0-F701A72B9B62}" type="presOf" srcId="{5B66BF73-268D-4F41-A773-49E60B1C2A11}" destId="{A34E5641-A9EC-4EEA-898E-4796CA0F726D}" srcOrd="0" destOrd="1" presId="urn:microsoft.com/office/officeart/2005/8/layout/bList2"/>
    <dgm:cxn modelId="{4EAC16BF-FCA2-494C-AC73-6AFF261060A1}" srcId="{4F3F0829-E9FD-4BAE-BA6A-71AA8B377C8F}" destId="{4E58FD78-1C36-4AA4-99B6-BBF84EBA7D90}" srcOrd="1" destOrd="0" parTransId="{B5BCEE42-BF4F-4CB0-8D5F-8D5AE7125E36}" sibTransId="{BC2DCA3A-783C-46B5-932C-C62F3B26C5CC}"/>
    <dgm:cxn modelId="{848280C0-E12E-4A6A-99DF-2CEC79751466}" type="presOf" srcId="{B6511FB4-5AA9-48EB-9E9C-351AA571EFAF}" destId="{EC24BA97-7EDD-4A66-85DF-1E80510B90A1}" srcOrd="0" destOrd="5" presId="urn:microsoft.com/office/officeart/2005/8/layout/bList2"/>
    <dgm:cxn modelId="{AEEA82C3-A644-445C-A498-0492275BC840}" type="presOf" srcId="{C02545F9-7AF1-4483-B889-0B6F4F20EBEF}" destId="{F23BB4CD-E949-4151-84BC-5E46544196E1}" srcOrd="0" destOrd="0" presId="urn:microsoft.com/office/officeart/2005/8/layout/bList2"/>
    <dgm:cxn modelId="{314B1BDA-534C-417D-8FA6-75A2323EA02F}" srcId="{4F3F0829-E9FD-4BAE-BA6A-71AA8B377C8F}" destId="{CD242C10-43D5-4ED6-A28D-67CABAD556C0}" srcOrd="6" destOrd="0" parTransId="{3A1C27BB-EDBC-4634-89E2-591BE3DFF4AD}" sibTransId="{0F945331-DF81-4AFA-AFD3-F5ACF56D86AE}"/>
    <dgm:cxn modelId="{95FE46E6-2CC4-40E7-BA8B-C1B62F0A449E}" type="presOf" srcId="{8C4679BF-F198-4CD0-96AD-C90F76A5988D}" destId="{A34E5641-A9EC-4EEA-898E-4796CA0F726D}" srcOrd="0" destOrd="0" presId="urn:microsoft.com/office/officeart/2005/8/layout/bList2"/>
    <dgm:cxn modelId="{D1D168EB-A782-4173-9C2A-1EF2C34DF175}" type="presOf" srcId="{E4278228-DB8C-4E84-812D-F118E9548803}" destId="{D87AFC3E-B51A-4F77-AAFA-70007070D05D}" srcOrd="1" destOrd="0" presId="urn:microsoft.com/office/officeart/2005/8/layout/bList2"/>
    <dgm:cxn modelId="{DBC786F0-3572-441C-8D36-7F0EAED69E75}" type="presOf" srcId="{E4278228-DB8C-4E84-812D-F118E9548803}" destId="{A5236D87-1378-4569-AF7C-8FEBEA58A584}" srcOrd="0" destOrd="0" presId="urn:microsoft.com/office/officeart/2005/8/layout/bList2"/>
    <dgm:cxn modelId="{75EDF76C-F916-42F8-A689-5A2D36C16662}" type="presParOf" srcId="{F0EDFE1F-F937-4B32-982A-D0D324A7C410}" destId="{357BF292-0F49-4D6E-8BD6-CE262FCD7E0C}" srcOrd="0" destOrd="0" presId="urn:microsoft.com/office/officeart/2005/8/layout/bList2"/>
    <dgm:cxn modelId="{838AE6D0-6EE0-480D-9510-3410D7E776EA}" type="presParOf" srcId="{357BF292-0F49-4D6E-8BD6-CE262FCD7E0C}" destId="{EC24BA97-7EDD-4A66-85DF-1E80510B90A1}" srcOrd="0" destOrd="0" presId="urn:microsoft.com/office/officeart/2005/8/layout/bList2"/>
    <dgm:cxn modelId="{4342289D-5A22-400C-A1EF-FA1AF570D166}" type="presParOf" srcId="{357BF292-0F49-4D6E-8BD6-CE262FCD7E0C}" destId="{A5236D87-1378-4569-AF7C-8FEBEA58A584}" srcOrd="1" destOrd="0" presId="urn:microsoft.com/office/officeart/2005/8/layout/bList2"/>
    <dgm:cxn modelId="{B830C668-3875-4A03-AFB8-5C9594F56D95}" type="presParOf" srcId="{357BF292-0F49-4D6E-8BD6-CE262FCD7E0C}" destId="{D87AFC3E-B51A-4F77-AAFA-70007070D05D}" srcOrd="2" destOrd="0" presId="urn:microsoft.com/office/officeart/2005/8/layout/bList2"/>
    <dgm:cxn modelId="{EC171C88-7D75-4101-A86B-D4F961667EA6}" type="presParOf" srcId="{357BF292-0F49-4D6E-8BD6-CE262FCD7E0C}" destId="{E8BD09F3-F6AF-454E-8BAE-621D267E869E}" srcOrd="3" destOrd="0" presId="urn:microsoft.com/office/officeart/2005/8/layout/bList2"/>
    <dgm:cxn modelId="{51CFC85F-808C-494D-8E46-10A07FFEF5B2}" type="presParOf" srcId="{F0EDFE1F-F937-4B32-982A-D0D324A7C410}" destId="{F23BB4CD-E949-4151-84BC-5E46544196E1}" srcOrd="1" destOrd="0" presId="urn:microsoft.com/office/officeart/2005/8/layout/bList2"/>
    <dgm:cxn modelId="{6084C2A5-7699-4088-B14B-BFEB09B7EEDE}" type="presParOf" srcId="{F0EDFE1F-F937-4B32-982A-D0D324A7C410}" destId="{ABC869B3-E07E-46F2-B6CF-D92FD6BB991F}" srcOrd="2" destOrd="0" presId="urn:microsoft.com/office/officeart/2005/8/layout/bList2"/>
    <dgm:cxn modelId="{FA7C6523-8AB6-4440-98E4-17F4BB10D144}" type="presParOf" srcId="{ABC869B3-E07E-46F2-B6CF-D92FD6BB991F}" destId="{A34E5641-A9EC-4EEA-898E-4796CA0F726D}" srcOrd="0" destOrd="0" presId="urn:microsoft.com/office/officeart/2005/8/layout/bList2"/>
    <dgm:cxn modelId="{B0DB7BDA-BE96-4543-92DA-C3A247DE3C15}" type="presParOf" srcId="{ABC869B3-E07E-46F2-B6CF-D92FD6BB991F}" destId="{9E45C94C-864F-42C1-B3EC-610F188B06B9}" srcOrd="1" destOrd="0" presId="urn:microsoft.com/office/officeart/2005/8/layout/bList2"/>
    <dgm:cxn modelId="{8AA04A3D-8A16-44D2-B684-8A4B666B8EDA}" type="presParOf" srcId="{ABC869B3-E07E-46F2-B6CF-D92FD6BB991F}" destId="{D01F7A96-3246-4377-B257-BAC11662041A}" srcOrd="2" destOrd="0" presId="urn:microsoft.com/office/officeart/2005/8/layout/bList2"/>
    <dgm:cxn modelId="{5C4DFCE4-F668-49D8-B468-C6876F593E7A}" type="presParOf" srcId="{ABC869B3-E07E-46F2-B6CF-D92FD6BB991F}" destId="{9138B46C-FCA0-4D43-BF3C-3EDBE636C30E}"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38E999-F357-4430-8CBB-09161BE45C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546F4A8-3B1B-4D38-953C-D0DC5590FEFC}">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a:solidFill>
                <a:srgbClr val="FFFFFF"/>
              </a:solidFill>
              <a:latin typeface="Calibri" panose="020F0502020204030204" pitchFamily="34" charset="0"/>
              <a:ea typeface="+mn-ea"/>
              <a:cs typeface="Calibri" panose="020F0502020204030204" pitchFamily="34" charset="0"/>
            </a:rPr>
            <a:t>Vertical Curves</a:t>
          </a:r>
        </a:p>
      </dgm:t>
    </dgm:pt>
    <dgm:pt modelId="{BA83FAD8-AE63-494F-8E92-1FFAAA65F478}" type="par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3CC37F27-012C-4E9C-A27C-2EFD1E1F643C}" type="sib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E63A0CA6-0B95-4D46-8102-F6FC34B8DDCF}">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r>
            <a:rPr lang="en-US" sz="2600" b="1" kern="1200" dirty="0">
              <a:solidFill>
                <a:srgbClr val="FFFFFF"/>
              </a:solidFill>
              <a:latin typeface="Calibri" panose="020F0502020204030204" pitchFamily="34" charset="0"/>
              <a:ea typeface="+mn-ea"/>
              <a:cs typeface="Calibri" panose="020F0502020204030204" pitchFamily="34" charset="0"/>
            </a:rPr>
            <a:t>Narrow Shoulders – 2 feet Asphalt,      4 feet gravel</a:t>
          </a:r>
        </a:p>
      </dgm:t>
    </dgm:pt>
    <dgm:pt modelId="{43BA081B-8E84-42B5-BC64-11725D100459}" type="par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14F0CCDC-948B-46DB-B47A-9F2109269FD4}" type="sib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79AE091C-7CCD-49B5-9F56-48964E2A2975}">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Surfacing</a:t>
          </a:r>
        </a:p>
      </dgm:t>
    </dgm:pt>
    <dgm:pt modelId="{146E3FE5-CDC0-43F3-A838-52D4C90E6F9C}" type="par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CCADF748-29A7-4E45-87B8-3F6882F5E099}" type="sib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7FE53215-A21E-41DF-9CBD-EEFE7DEB280B}">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a:solidFill>
                <a:srgbClr val="FFFFFF"/>
              </a:solidFill>
              <a:latin typeface="Calibri" panose="020F0502020204030204" pitchFamily="34" charset="0"/>
              <a:ea typeface="+mn-ea"/>
              <a:cs typeface="Calibri" panose="020F0502020204030204" pitchFamily="34" charset="0"/>
            </a:rPr>
            <a:t>Structures</a:t>
          </a:r>
        </a:p>
      </dgm:t>
    </dgm:pt>
    <dgm:pt modelId="{AD8C7EA4-943B-468E-BBED-EDFF516A2249}" type="parTrans" cxnId="{FCC378C1-76BB-4314-B0E4-14C1AC01535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2AF02EE4-4A22-4D45-92A8-606A3E6C2843}" type="sibTrans" cxnId="{FCC378C1-76BB-4314-B0E4-14C1AC01535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8BDF1E74-5FF1-474A-A497-69A5B95CACBD}" type="pres">
      <dgm:prSet presAssocID="{FE38E999-F357-4430-8CBB-09161BE45CCE}" presName="linear" presStyleCnt="0">
        <dgm:presLayoutVars>
          <dgm:dir/>
          <dgm:animLvl val="lvl"/>
          <dgm:resizeHandles val="exact"/>
        </dgm:presLayoutVars>
      </dgm:prSet>
      <dgm:spPr/>
    </dgm:pt>
    <dgm:pt modelId="{D4C704F0-7064-40CF-B568-7226B5116562}" type="pres">
      <dgm:prSet presAssocID="{0546F4A8-3B1B-4D38-953C-D0DC5590FEFC}" presName="parentLin" presStyleCnt="0"/>
      <dgm:spPr/>
    </dgm:pt>
    <dgm:pt modelId="{2C321202-17C5-48F0-89E1-78ACC986B5C6}" type="pres">
      <dgm:prSet presAssocID="{0546F4A8-3B1B-4D38-953C-D0DC5590FEFC}" presName="parentLeftMargin" presStyleLbl="node1" presStyleIdx="0" presStyleCnt="4"/>
      <dgm:spPr/>
    </dgm:pt>
    <dgm:pt modelId="{C1621F69-AD5B-46D1-8C1C-241FDF21299A}" type="pres">
      <dgm:prSet presAssocID="{0546F4A8-3B1B-4D38-953C-D0DC5590FEFC}" presName="parentText" presStyleLbl="node1" presStyleIdx="0" presStyleCnt="4">
        <dgm:presLayoutVars>
          <dgm:chMax val="0"/>
          <dgm:bulletEnabled val="1"/>
        </dgm:presLayoutVars>
      </dgm:prSet>
      <dgm:spPr>
        <a:xfrm>
          <a:off x="411480" y="60161"/>
          <a:ext cx="5760720" cy="413280"/>
        </a:xfrm>
        <a:prstGeom prst="roundRect">
          <a:avLst/>
        </a:prstGeom>
      </dgm:spPr>
    </dgm:pt>
    <dgm:pt modelId="{35B4A0B6-7CB7-478E-AC8B-1CB2A94718C0}" type="pres">
      <dgm:prSet presAssocID="{0546F4A8-3B1B-4D38-953C-D0DC5590FEFC}" presName="negativeSpace" presStyleCnt="0"/>
      <dgm:spPr/>
    </dgm:pt>
    <dgm:pt modelId="{F0A7EF89-84B7-4AD8-9BF4-DC09701C9C18}" type="pres">
      <dgm:prSet presAssocID="{0546F4A8-3B1B-4D38-953C-D0DC5590FEFC}" presName="childText" presStyleLbl="conFgAcc1" presStyleIdx="0" presStyleCnt="4">
        <dgm:presLayoutVars>
          <dgm:bulletEnabled val="1"/>
        </dgm:presLayoutVars>
      </dgm:prSet>
      <dgm:spPr>
        <a:xfrm>
          <a:off x="0" y="266801"/>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8B7FBCAA-05A2-474F-9C1F-0E62CFC90984}" type="pres">
      <dgm:prSet presAssocID="{3CC37F27-012C-4E9C-A27C-2EFD1E1F643C}" presName="spaceBetweenRectangles" presStyleCnt="0"/>
      <dgm:spPr/>
    </dgm:pt>
    <dgm:pt modelId="{6E732930-3794-40D0-9285-85F7FAE4D034}" type="pres">
      <dgm:prSet presAssocID="{E63A0CA6-0B95-4D46-8102-F6FC34B8DDCF}" presName="parentLin" presStyleCnt="0"/>
      <dgm:spPr/>
    </dgm:pt>
    <dgm:pt modelId="{6DC8C818-3AC3-4E5B-9494-C7496F23120D}" type="pres">
      <dgm:prSet presAssocID="{E63A0CA6-0B95-4D46-8102-F6FC34B8DDCF}" presName="parentLeftMargin" presStyleLbl="node1" presStyleIdx="0" presStyleCnt="4"/>
      <dgm:spPr/>
    </dgm:pt>
    <dgm:pt modelId="{92A3B12F-D82E-4128-A2B9-C7DE4D2CBD8A}" type="pres">
      <dgm:prSet presAssocID="{E63A0CA6-0B95-4D46-8102-F6FC34B8DDCF}" presName="parentText" presStyleLbl="node1" presStyleIdx="1" presStyleCnt="4">
        <dgm:presLayoutVars>
          <dgm:chMax val="0"/>
          <dgm:bulletEnabled val="1"/>
        </dgm:presLayoutVars>
      </dgm:prSet>
      <dgm:spPr>
        <a:xfrm>
          <a:off x="411480" y="695201"/>
          <a:ext cx="5760720" cy="413280"/>
        </a:xfrm>
        <a:prstGeom prst="roundRect">
          <a:avLst/>
        </a:prstGeom>
      </dgm:spPr>
    </dgm:pt>
    <dgm:pt modelId="{3A75D080-CC62-4D66-A49B-4DB9F2E4E324}" type="pres">
      <dgm:prSet presAssocID="{E63A0CA6-0B95-4D46-8102-F6FC34B8DDCF}" presName="negativeSpace" presStyleCnt="0"/>
      <dgm:spPr/>
    </dgm:pt>
    <dgm:pt modelId="{1277993C-1BC0-4EAF-ADF8-8FEB820B5A16}" type="pres">
      <dgm:prSet presAssocID="{E63A0CA6-0B95-4D46-8102-F6FC34B8DDCF}" presName="childText" presStyleLbl="conFgAcc1" presStyleIdx="1" presStyleCnt="4">
        <dgm:presLayoutVars>
          <dgm:bulletEnabled val="1"/>
        </dgm:presLayoutVars>
      </dgm:prSet>
      <dgm:spPr>
        <a:xfrm>
          <a:off x="0" y="901842"/>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9AF5A056-30D0-424C-A062-3DBF7C548929}" type="pres">
      <dgm:prSet presAssocID="{14F0CCDC-948B-46DB-B47A-9F2109269FD4}" presName="spaceBetweenRectangles" presStyleCnt="0"/>
      <dgm:spPr/>
    </dgm:pt>
    <dgm:pt modelId="{69C24E79-D9A4-41C4-A44B-76A11744427F}" type="pres">
      <dgm:prSet presAssocID="{79AE091C-7CCD-49B5-9F56-48964E2A2975}" presName="parentLin" presStyleCnt="0"/>
      <dgm:spPr/>
    </dgm:pt>
    <dgm:pt modelId="{9FA55458-0B81-4D05-B529-A02530FFA82E}" type="pres">
      <dgm:prSet presAssocID="{79AE091C-7CCD-49B5-9F56-48964E2A2975}" presName="parentLeftMargin" presStyleLbl="node1" presStyleIdx="1" presStyleCnt="4"/>
      <dgm:spPr/>
    </dgm:pt>
    <dgm:pt modelId="{05EE5F40-B0AF-4027-A3F5-3AACD8D4AE09}" type="pres">
      <dgm:prSet presAssocID="{79AE091C-7CCD-49B5-9F56-48964E2A2975}" presName="parentText" presStyleLbl="node1" presStyleIdx="2" presStyleCnt="4">
        <dgm:presLayoutVars>
          <dgm:chMax val="0"/>
          <dgm:bulletEnabled val="1"/>
        </dgm:presLayoutVars>
      </dgm:prSet>
      <dgm:spPr>
        <a:xfrm>
          <a:off x="411480" y="1330242"/>
          <a:ext cx="5760720" cy="413280"/>
        </a:xfrm>
        <a:prstGeom prst="roundRect">
          <a:avLst/>
        </a:prstGeom>
      </dgm:spPr>
    </dgm:pt>
    <dgm:pt modelId="{B552FAA0-29BE-47D9-A7DD-424245F6CA36}" type="pres">
      <dgm:prSet presAssocID="{79AE091C-7CCD-49B5-9F56-48964E2A2975}" presName="negativeSpace" presStyleCnt="0"/>
      <dgm:spPr/>
    </dgm:pt>
    <dgm:pt modelId="{99595964-5994-45C4-A92C-20171530CCF4}" type="pres">
      <dgm:prSet presAssocID="{79AE091C-7CCD-49B5-9F56-48964E2A2975}" presName="childText" presStyleLbl="conFgAcc1" presStyleIdx="2" presStyleCnt="4">
        <dgm:presLayoutVars>
          <dgm:bulletEnabled val="1"/>
        </dgm:presLayoutVars>
      </dgm:prSet>
      <dgm:spPr>
        <a:xfrm>
          <a:off x="0" y="1536882"/>
          <a:ext cx="8229600" cy="352800"/>
        </a:xfrm>
        <a:prstGeom prst="rect">
          <a:avLst/>
        </a:prstGeom>
        <a:solidFill>
          <a:srgbClr val="FFFFFF">
            <a:hueOff val="0"/>
            <a:satOff val="0"/>
            <a:lumOff val="0"/>
            <a:alpha val="50000"/>
          </a:srgbClr>
        </a:solidFill>
        <a:ln w="25400" cap="flat" cmpd="sng" algn="ctr">
          <a:solidFill>
            <a:srgbClr val="2E6A8C"/>
          </a:solidFill>
          <a:prstDash val="solid"/>
        </a:ln>
        <a:effectLst/>
      </dgm:spPr>
    </dgm:pt>
    <dgm:pt modelId="{2BF58A41-FE1F-4D36-A019-5A3018F5E985}" type="pres">
      <dgm:prSet presAssocID="{CCADF748-29A7-4E45-87B8-3F6882F5E099}" presName="spaceBetweenRectangles" presStyleCnt="0"/>
      <dgm:spPr/>
    </dgm:pt>
    <dgm:pt modelId="{3738FF2C-EAFF-49A3-97CE-8E3DCC6D46EF}" type="pres">
      <dgm:prSet presAssocID="{7FE53215-A21E-41DF-9CBD-EEFE7DEB280B}" presName="parentLin" presStyleCnt="0"/>
      <dgm:spPr/>
    </dgm:pt>
    <dgm:pt modelId="{9ED56ED4-4A79-4266-BF78-090C16821037}" type="pres">
      <dgm:prSet presAssocID="{7FE53215-A21E-41DF-9CBD-EEFE7DEB280B}" presName="parentLeftMargin" presStyleLbl="node1" presStyleIdx="2" presStyleCnt="4"/>
      <dgm:spPr/>
    </dgm:pt>
    <dgm:pt modelId="{E98F0437-A221-4251-A8A6-BB38FA1690EF}" type="pres">
      <dgm:prSet presAssocID="{7FE53215-A21E-41DF-9CBD-EEFE7DEB280B}" presName="parentText" presStyleLbl="node1" presStyleIdx="3" presStyleCnt="4">
        <dgm:presLayoutVars>
          <dgm:chMax val="0"/>
          <dgm:bulletEnabled val="1"/>
        </dgm:presLayoutVars>
      </dgm:prSet>
      <dgm:spPr>
        <a:xfrm>
          <a:off x="411480" y="1965282"/>
          <a:ext cx="5760720" cy="413280"/>
        </a:xfrm>
        <a:prstGeom prst="roundRect">
          <a:avLst/>
        </a:prstGeom>
      </dgm:spPr>
    </dgm:pt>
    <dgm:pt modelId="{3A081B2B-A37F-4334-AA70-761B9D8A3521}" type="pres">
      <dgm:prSet presAssocID="{7FE53215-A21E-41DF-9CBD-EEFE7DEB280B}" presName="negativeSpace" presStyleCnt="0"/>
      <dgm:spPr/>
    </dgm:pt>
    <dgm:pt modelId="{6CCB44B1-20C8-4BF4-B903-5406B619AFB5}" type="pres">
      <dgm:prSet presAssocID="{7FE53215-A21E-41DF-9CBD-EEFE7DEB280B}" presName="childText" presStyleLbl="conFgAcc1" presStyleIdx="3" presStyleCnt="4">
        <dgm:presLayoutVars>
          <dgm:bulletEnabled val="1"/>
        </dgm:presLayoutVars>
      </dgm:prSet>
      <dgm:spPr>
        <a:xfrm>
          <a:off x="0" y="2171922"/>
          <a:ext cx="8229600" cy="352800"/>
        </a:xfrm>
        <a:prstGeom prst="rect">
          <a:avLst/>
        </a:prstGeom>
        <a:solidFill>
          <a:srgbClr val="FFFFFF">
            <a:hueOff val="0"/>
            <a:satOff val="0"/>
            <a:lumOff val="0"/>
            <a:alpha val="50000"/>
          </a:srgbClr>
        </a:solidFill>
        <a:ln w="25400" cap="flat" cmpd="sng" algn="ctr">
          <a:solidFill>
            <a:srgbClr val="2E6A8C"/>
          </a:solidFill>
          <a:prstDash val="solid"/>
        </a:ln>
        <a:effectLst/>
      </dgm:spPr>
    </dgm:pt>
  </dgm:ptLst>
  <dgm:cxnLst>
    <dgm:cxn modelId="{C404BF0D-3582-4E5A-8496-EA6A65CB0C8E}" type="presOf" srcId="{FE38E999-F357-4430-8CBB-09161BE45CCE}" destId="{8BDF1E74-5FF1-474A-A497-69A5B95CACBD}" srcOrd="0" destOrd="0" presId="urn:microsoft.com/office/officeart/2005/8/layout/list1"/>
    <dgm:cxn modelId="{BCA1941B-148D-4509-A9DA-2013EE6B5206}" srcId="{FE38E999-F357-4430-8CBB-09161BE45CCE}" destId="{0546F4A8-3B1B-4D38-953C-D0DC5590FEFC}" srcOrd="0" destOrd="0" parTransId="{BA83FAD8-AE63-494F-8E92-1FFAAA65F478}" sibTransId="{3CC37F27-012C-4E9C-A27C-2EFD1E1F643C}"/>
    <dgm:cxn modelId="{BDE64A30-8965-4A3B-8126-B5566B2BBC04}" type="presOf" srcId="{E63A0CA6-0B95-4D46-8102-F6FC34B8DDCF}" destId="{6DC8C818-3AC3-4E5B-9494-C7496F23120D}" srcOrd="0" destOrd="0" presId="urn:microsoft.com/office/officeart/2005/8/layout/list1"/>
    <dgm:cxn modelId="{66C0705D-F568-4541-93D1-926F49066E18}" srcId="{FE38E999-F357-4430-8CBB-09161BE45CCE}" destId="{E63A0CA6-0B95-4D46-8102-F6FC34B8DDCF}" srcOrd="1" destOrd="0" parTransId="{43BA081B-8E84-42B5-BC64-11725D100459}" sibTransId="{14F0CCDC-948B-46DB-B47A-9F2109269FD4}"/>
    <dgm:cxn modelId="{CB6D056E-CEFB-4487-A4F3-4AE37687AA4F}" type="presOf" srcId="{7FE53215-A21E-41DF-9CBD-EEFE7DEB280B}" destId="{9ED56ED4-4A79-4266-BF78-090C16821037}" srcOrd="0" destOrd="0" presId="urn:microsoft.com/office/officeart/2005/8/layout/list1"/>
    <dgm:cxn modelId="{B941AD54-E517-4698-921E-FBF86553C146}" type="presOf" srcId="{0546F4A8-3B1B-4D38-953C-D0DC5590FEFC}" destId="{C1621F69-AD5B-46D1-8C1C-241FDF21299A}" srcOrd="1" destOrd="0" presId="urn:microsoft.com/office/officeart/2005/8/layout/list1"/>
    <dgm:cxn modelId="{5999F394-74C6-461E-BB8A-8547B10D43AA}" type="presOf" srcId="{79AE091C-7CCD-49B5-9F56-48964E2A2975}" destId="{9FA55458-0B81-4D05-B529-A02530FFA82E}" srcOrd="0" destOrd="0" presId="urn:microsoft.com/office/officeart/2005/8/layout/list1"/>
    <dgm:cxn modelId="{F5AF2298-2590-4916-BEB9-8E539E68FAA9}" type="presOf" srcId="{79AE091C-7CCD-49B5-9F56-48964E2A2975}" destId="{05EE5F40-B0AF-4027-A3F5-3AACD8D4AE09}" srcOrd="1" destOrd="0" presId="urn:microsoft.com/office/officeart/2005/8/layout/list1"/>
    <dgm:cxn modelId="{7C6038BD-66D5-4C59-A34D-771220A1D2CA}" srcId="{FE38E999-F357-4430-8CBB-09161BE45CCE}" destId="{79AE091C-7CCD-49B5-9F56-48964E2A2975}" srcOrd="2" destOrd="0" parTransId="{146E3FE5-CDC0-43F3-A838-52D4C90E6F9C}" sibTransId="{CCADF748-29A7-4E45-87B8-3F6882F5E099}"/>
    <dgm:cxn modelId="{A28788BE-9283-4B2E-9055-A9CBA56BEDA0}" type="presOf" srcId="{E63A0CA6-0B95-4D46-8102-F6FC34B8DDCF}" destId="{92A3B12F-D82E-4128-A2B9-C7DE4D2CBD8A}" srcOrd="1" destOrd="0" presId="urn:microsoft.com/office/officeart/2005/8/layout/list1"/>
    <dgm:cxn modelId="{FCC378C1-76BB-4314-B0E4-14C1AC01535A}" srcId="{FE38E999-F357-4430-8CBB-09161BE45CCE}" destId="{7FE53215-A21E-41DF-9CBD-EEFE7DEB280B}" srcOrd="3" destOrd="0" parTransId="{AD8C7EA4-943B-468E-BBED-EDFF516A2249}" sibTransId="{2AF02EE4-4A22-4D45-92A8-606A3E6C2843}"/>
    <dgm:cxn modelId="{42EA05D2-D71E-4916-B378-14B5968127BF}" type="presOf" srcId="{7FE53215-A21E-41DF-9CBD-EEFE7DEB280B}" destId="{E98F0437-A221-4251-A8A6-BB38FA1690EF}" srcOrd="1" destOrd="0" presId="urn:microsoft.com/office/officeart/2005/8/layout/list1"/>
    <dgm:cxn modelId="{DC5829F5-DA98-4621-ACD3-B8FA550B3DDF}" type="presOf" srcId="{0546F4A8-3B1B-4D38-953C-D0DC5590FEFC}" destId="{2C321202-17C5-48F0-89E1-78ACC986B5C6}" srcOrd="0" destOrd="0" presId="urn:microsoft.com/office/officeart/2005/8/layout/list1"/>
    <dgm:cxn modelId="{17D662B3-E0DB-464E-84A3-18A73CBCCED3}" type="presParOf" srcId="{8BDF1E74-5FF1-474A-A497-69A5B95CACBD}" destId="{D4C704F0-7064-40CF-B568-7226B5116562}" srcOrd="0" destOrd="0" presId="urn:microsoft.com/office/officeart/2005/8/layout/list1"/>
    <dgm:cxn modelId="{7586FA73-1443-4AB9-9DD0-1D073794EE32}" type="presParOf" srcId="{D4C704F0-7064-40CF-B568-7226B5116562}" destId="{2C321202-17C5-48F0-89E1-78ACC986B5C6}" srcOrd="0" destOrd="0" presId="urn:microsoft.com/office/officeart/2005/8/layout/list1"/>
    <dgm:cxn modelId="{03AF6BD0-2436-40B8-816D-01B4B7BDB632}" type="presParOf" srcId="{D4C704F0-7064-40CF-B568-7226B5116562}" destId="{C1621F69-AD5B-46D1-8C1C-241FDF21299A}" srcOrd="1" destOrd="0" presId="urn:microsoft.com/office/officeart/2005/8/layout/list1"/>
    <dgm:cxn modelId="{DB266A28-4592-45EB-826C-A64356737412}" type="presParOf" srcId="{8BDF1E74-5FF1-474A-A497-69A5B95CACBD}" destId="{35B4A0B6-7CB7-478E-AC8B-1CB2A94718C0}" srcOrd="1" destOrd="0" presId="urn:microsoft.com/office/officeart/2005/8/layout/list1"/>
    <dgm:cxn modelId="{E70CF472-B736-4E33-91F6-FB6A0817C6FF}" type="presParOf" srcId="{8BDF1E74-5FF1-474A-A497-69A5B95CACBD}" destId="{F0A7EF89-84B7-4AD8-9BF4-DC09701C9C18}" srcOrd="2" destOrd="0" presId="urn:microsoft.com/office/officeart/2005/8/layout/list1"/>
    <dgm:cxn modelId="{C2DBFBE1-A6F8-489D-B087-E0C2CE5695B9}" type="presParOf" srcId="{8BDF1E74-5FF1-474A-A497-69A5B95CACBD}" destId="{8B7FBCAA-05A2-474F-9C1F-0E62CFC90984}" srcOrd="3" destOrd="0" presId="urn:microsoft.com/office/officeart/2005/8/layout/list1"/>
    <dgm:cxn modelId="{4AD0284C-11C2-4652-A377-5DCA93F2C7AE}" type="presParOf" srcId="{8BDF1E74-5FF1-474A-A497-69A5B95CACBD}" destId="{6E732930-3794-40D0-9285-85F7FAE4D034}" srcOrd="4" destOrd="0" presId="urn:microsoft.com/office/officeart/2005/8/layout/list1"/>
    <dgm:cxn modelId="{C09FD456-FA83-4E80-8A22-52D74187DA69}" type="presParOf" srcId="{6E732930-3794-40D0-9285-85F7FAE4D034}" destId="{6DC8C818-3AC3-4E5B-9494-C7496F23120D}" srcOrd="0" destOrd="0" presId="urn:microsoft.com/office/officeart/2005/8/layout/list1"/>
    <dgm:cxn modelId="{77E887E1-ABE5-4DB4-8A26-30D1545F8556}" type="presParOf" srcId="{6E732930-3794-40D0-9285-85F7FAE4D034}" destId="{92A3B12F-D82E-4128-A2B9-C7DE4D2CBD8A}" srcOrd="1" destOrd="0" presId="urn:microsoft.com/office/officeart/2005/8/layout/list1"/>
    <dgm:cxn modelId="{12C64C21-63D0-4CB6-911F-B9A0A726B0D8}" type="presParOf" srcId="{8BDF1E74-5FF1-474A-A497-69A5B95CACBD}" destId="{3A75D080-CC62-4D66-A49B-4DB9F2E4E324}" srcOrd="5" destOrd="0" presId="urn:microsoft.com/office/officeart/2005/8/layout/list1"/>
    <dgm:cxn modelId="{C4042A93-EB38-4850-B337-AFA07DEBDF7A}" type="presParOf" srcId="{8BDF1E74-5FF1-474A-A497-69A5B95CACBD}" destId="{1277993C-1BC0-4EAF-ADF8-8FEB820B5A16}" srcOrd="6" destOrd="0" presId="urn:microsoft.com/office/officeart/2005/8/layout/list1"/>
    <dgm:cxn modelId="{45C0CA18-7363-451B-A04D-AE804131145D}" type="presParOf" srcId="{8BDF1E74-5FF1-474A-A497-69A5B95CACBD}" destId="{9AF5A056-30D0-424C-A062-3DBF7C548929}" srcOrd="7" destOrd="0" presId="urn:microsoft.com/office/officeart/2005/8/layout/list1"/>
    <dgm:cxn modelId="{BDEEB74B-30C7-413B-8060-B705D7FB1E32}" type="presParOf" srcId="{8BDF1E74-5FF1-474A-A497-69A5B95CACBD}" destId="{69C24E79-D9A4-41C4-A44B-76A11744427F}" srcOrd="8" destOrd="0" presId="urn:microsoft.com/office/officeart/2005/8/layout/list1"/>
    <dgm:cxn modelId="{A82BBCC1-99AA-477F-B652-C4328DDC6EC7}" type="presParOf" srcId="{69C24E79-D9A4-41C4-A44B-76A11744427F}" destId="{9FA55458-0B81-4D05-B529-A02530FFA82E}" srcOrd="0" destOrd="0" presId="urn:microsoft.com/office/officeart/2005/8/layout/list1"/>
    <dgm:cxn modelId="{9D69B261-C499-42A9-B4BF-49C8BE094C02}" type="presParOf" srcId="{69C24E79-D9A4-41C4-A44B-76A11744427F}" destId="{05EE5F40-B0AF-4027-A3F5-3AACD8D4AE09}" srcOrd="1" destOrd="0" presId="urn:microsoft.com/office/officeart/2005/8/layout/list1"/>
    <dgm:cxn modelId="{268165C4-2367-4456-9374-C914BF9EEA4F}" type="presParOf" srcId="{8BDF1E74-5FF1-474A-A497-69A5B95CACBD}" destId="{B552FAA0-29BE-47D9-A7DD-424245F6CA36}" srcOrd="9" destOrd="0" presId="urn:microsoft.com/office/officeart/2005/8/layout/list1"/>
    <dgm:cxn modelId="{456B3D5B-2270-4FDA-86BA-34F0FAF58272}" type="presParOf" srcId="{8BDF1E74-5FF1-474A-A497-69A5B95CACBD}" destId="{99595964-5994-45C4-A92C-20171530CCF4}" srcOrd="10" destOrd="0" presId="urn:microsoft.com/office/officeart/2005/8/layout/list1"/>
    <dgm:cxn modelId="{AFBE4748-C1D5-43F8-9C91-70A94B3827A9}" type="presParOf" srcId="{8BDF1E74-5FF1-474A-A497-69A5B95CACBD}" destId="{2BF58A41-FE1F-4D36-A019-5A3018F5E985}" srcOrd="11" destOrd="0" presId="urn:microsoft.com/office/officeart/2005/8/layout/list1"/>
    <dgm:cxn modelId="{262B198C-34DF-498C-AD3B-069FA2A25B2A}" type="presParOf" srcId="{8BDF1E74-5FF1-474A-A497-69A5B95CACBD}" destId="{3738FF2C-EAFF-49A3-97CE-8E3DCC6D46EF}" srcOrd="12" destOrd="0" presId="urn:microsoft.com/office/officeart/2005/8/layout/list1"/>
    <dgm:cxn modelId="{91BEA795-5805-4270-9C4E-FAB75696E6E2}" type="presParOf" srcId="{3738FF2C-EAFF-49A3-97CE-8E3DCC6D46EF}" destId="{9ED56ED4-4A79-4266-BF78-090C16821037}" srcOrd="0" destOrd="0" presId="urn:microsoft.com/office/officeart/2005/8/layout/list1"/>
    <dgm:cxn modelId="{13B41CBE-D284-4525-9F66-8A965EFD282F}" type="presParOf" srcId="{3738FF2C-EAFF-49A3-97CE-8E3DCC6D46EF}" destId="{E98F0437-A221-4251-A8A6-BB38FA1690EF}" srcOrd="1" destOrd="0" presId="urn:microsoft.com/office/officeart/2005/8/layout/list1"/>
    <dgm:cxn modelId="{362ADF21-C079-405B-AC87-FF50D175F496}" type="presParOf" srcId="{8BDF1E74-5FF1-474A-A497-69A5B95CACBD}" destId="{3A081B2B-A37F-4334-AA70-761B9D8A3521}" srcOrd="13" destOrd="0" presId="urn:microsoft.com/office/officeart/2005/8/layout/list1"/>
    <dgm:cxn modelId="{EC963B25-96FD-480A-8132-B62A7E1C9A4F}" type="presParOf" srcId="{8BDF1E74-5FF1-474A-A497-69A5B95CACBD}" destId="{6CCB44B1-20C8-4BF4-B903-5406B619AFB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38E999-F357-4430-8CBB-09161BE45C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546F4A8-3B1B-4D38-953C-D0DC5590FEFC}">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Widen Roadway – 8-foot Shoulders</a:t>
          </a:r>
        </a:p>
      </dgm:t>
    </dgm:pt>
    <dgm:pt modelId="{BA83FAD8-AE63-494F-8E92-1FFAAA65F478}" type="par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3CC37F27-012C-4E9C-A27C-2EFD1E1F643C}" type="sibTrans" cxnId="{BCA1941B-148D-4509-A9DA-2013EE6B5206}">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E63A0CA6-0B95-4D46-8102-F6FC34B8DDCF}">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r>
            <a:rPr lang="en-US" sz="2600" b="1" kern="1200" dirty="0">
              <a:solidFill>
                <a:srgbClr val="FFFFFF"/>
              </a:solidFill>
              <a:latin typeface="Calibri" panose="020F0502020204030204" pitchFamily="34" charset="0"/>
              <a:ea typeface="+mn-ea"/>
              <a:cs typeface="Calibri" panose="020F0502020204030204" pitchFamily="34" charset="0"/>
            </a:rPr>
            <a:t>Passing Lanes NB and SB</a:t>
          </a:r>
        </a:p>
      </dgm:t>
    </dgm:pt>
    <dgm:pt modelId="{43BA081B-8E84-42B5-BC64-11725D100459}" type="par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14F0CCDC-948B-46DB-B47A-9F2109269FD4}" type="sibTrans" cxnId="{66C0705D-F568-4541-93D1-926F49066E18}">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79AE091C-7CCD-49B5-9F56-48964E2A2975}">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Replace Bridges at Jones Creek, Bull Creek and Big Nasty Creek</a:t>
          </a:r>
        </a:p>
      </dgm:t>
    </dgm:pt>
    <dgm:pt modelId="{146E3FE5-CDC0-43F3-A838-52D4C90E6F9C}" type="par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CCADF748-29A7-4E45-87B8-3F6882F5E099}" type="sibTrans" cxnId="{7C6038BD-66D5-4C59-A34D-771220A1D2C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7FE53215-A21E-41DF-9CBD-EEFE7DEB280B}">
      <dgm:prSet custT="1"/>
      <dgm:spPr>
        <a:solidFill>
          <a:srgbClr val="2E6A8C"/>
        </a:solidFill>
        <a:ln w="25400" cap="flat" cmpd="sng" algn="ctr">
          <a:solidFill>
            <a:srgbClr val="FFFFFF">
              <a:hueOff val="0"/>
              <a:satOff val="0"/>
              <a:lumOff val="0"/>
              <a:alphaOff val="0"/>
            </a:srgbClr>
          </a:solidFill>
          <a:prstDash val="solid"/>
        </a:ln>
        <a:effectLst/>
      </dgm:spPr>
      <dgm:t>
        <a:bodyPr spcFirstLastPara="0" vert="horz" wrap="square" lIns="217742" tIns="0" rIns="217742" bIns="0" numCol="1" spcCol="1270" anchor="ctr" anchorCtr="0"/>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Interim Surfacing (final in 2028)</a:t>
          </a:r>
        </a:p>
      </dgm:t>
    </dgm:pt>
    <dgm:pt modelId="{AD8C7EA4-943B-468E-BBED-EDFF516A2249}" type="parTrans" cxnId="{FCC378C1-76BB-4314-B0E4-14C1AC01535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2AF02EE4-4A22-4D45-92A8-606A3E6C2843}" type="sibTrans" cxnId="{FCC378C1-76BB-4314-B0E4-14C1AC01535A}">
      <dgm:prSet/>
      <dgm:spPr/>
      <dgm:t>
        <a:bodyPr/>
        <a:lstStyle/>
        <a:p>
          <a:endParaRPr lang="en-US">
            <a:solidFill>
              <a:srgbClr val="2E6A8C"/>
            </a:solidFill>
            <a:latin typeface="Calibri" panose="020F0502020204030204" pitchFamily="34" charset="0"/>
            <a:cs typeface="Calibri" panose="020F0502020204030204" pitchFamily="34" charset="0"/>
          </a:endParaRPr>
        </a:p>
      </dgm:t>
    </dgm:pt>
    <dgm:pt modelId="{8BDF1E74-5FF1-474A-A497-69A5B95CACBD}" type="pres">
      <dgm:prSet presAssocID="{FE38E999-F357-4430-8CBB-09161BE45CCE}" presName="linear" presStyleCnt="0">
        <dgm:presLayoutVars>
          <dgm:dir/>
          <dgm:animLvl val="lvl"/>
          <dgm:resizeHandles val="exact"/>
        </dgm:presLayoutVars>
      </dgm:prSet>
      <dgm:spPr/>
    </dgm:pt>
    <dgm:pt modelId="{D4C704F0-7064-40CF-B568-7226B5116562}" type="pres">
      <dgm:prSet presAssocID="{0546F4A8-3B1B-4D38-953C-D0DC5590FEFC}" presName="parentLin" presStyleCnt="0"/>
      <dgm:spPr/>
    </dgm:pt>
    <dgm:pt modelId="{2C321202-17C5-48F0-89E1-78ACC986B5C6}" type="pres">
      <dgm:prSet presAssocID="{0546F4A8-3B1B-4D38-953C-D0DC5590FEFC}" presName="parentLeftMargin" presStyleLbl="node1" presStyleIdx="0" presStyleCnt="4"/>
      <dgm:spPr/>
    </dgm:pt>
    <dgm:pt modelId="{C1621F69-AD5B-46D1-8C1C-241FDF21299A}" type="pres">
      <dgm:prSet presAssocID="{0546F4A8-3B1B-4D38-953C-D0DC5590FEFC}" presName="parentText" presStyleLbl="node1" presStyleIdx="0" presStyleCnt="4">
        <dgm:presLayoutVars>
          <dgm:chMax val="0"/>
          <dgm:bulletEnabled val="1"/>
        </dgm:presLayoutVars>
      </dgm:prSet>
      <dgm:spPr>
        <a:xfrm>
          <a:off x="411480" y="60161"/>
          <a:ext cx="5760720" cy="413280"/>
        </a:xfrm>
        <a:prstGeom prst="roundRect">
          <a:avLst/>
        </a:prstGeom>
      </dgm:spPr>
    </dgm:pt>
    <dgm:pt modelId="{35B4A0B6-7CB7-478E-AC8B-1CB2A94718C0}" type="pres">
      <dgm:prSet presAssocID="{0546F4A8-3B1B-4D38-953C-D0DC5590FEFC}" presName="negativeSpace" presStyleCnt="0"/>
      <dgm:spPr/>
    </dgm:pt>
    <dgm:pt modelId="{F0A7EF89-84B7-4AD8-9BF4-DC09701C9C18}" type="pres">
      <dgm:prSet presAssocID="{0546F4A8-3B1B-4D38-953C-D0DC5590FEFC}" presName="childText" presStyleLbl="conFgAcc1" presStyleIdx="0" presStyleCnt="4">
        <dgm:presLayoutVars>
          <dgm:bulletEnabled val="1"/>
        </dgm:presLayoutVars>
      </dgm:prSet>
      <dgm:spPr>
        <a:xfrm>
          <a:off x="0" y="266801"/>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8B7FBCAA-05A2-474F-9C1F-0E62CFC90984}" type="pres">
      <dgm:prSet presAssocID="{3CC37F27-012C-4E9C-A27C-2EFD1E1F643C}" presName="spaceBetweenRectangles" presStyleCnt="0"/>
      <dgm:spPr/>
    </dgm:pt>
    <dgm:pt modelId="{6E732930-3794-40D0-9285-85F7FAE4D034}" type="pres">
      <dgm:prSet presAssocID="{E63A0CA6-0B95-4D46-8102-F6FC34B8DDCF}" presName="parentLin" presStyleCnt="0"/>
      <dgm:spPr/>
    </dgm:pt>
    <dgm:pt modelId="{6DC8C818-3AC3-4E5B-9494-C7496F23120D}" type="pres">
      <dgm:prSet presAssocID="{E63A0CA6-0B95-4D46-8102-F6FC34B8DDCF}" presName="parentLeftMargin" presStyleLbl="node1" presStyleIdx="0" presStyleCnt="4"/>
      <dgm:spPr/>
    </dgm:pt>
    <dgm:pt modelId="{92A3B12F-D82E-4128-A2B9-C7DE4D2CBD8A}" type="pres">
      <dgm:prSet presAssocID="{E63A0CA6-0B95-4D46-8102-F6FC34B8DDCF}" presName="parentText" presStyleLbl="node1" presStyleIdx="1" presStyleCnt="4">
        <dgm:presLayoutVars>
          <dgm:chMax val="0"/>
          <dgm:bulletEnabled val="1"/>
        </dgm:presLayoutVars>
      </dgm:prSet>
      <dgm:spPr>
        <a:xfrm>
          <a:off x="411480" y="695201"/>
          <a:ext cx="5760720" cy="413280"/>
        </a:xfrm>
        <a:prstGeom prst="roundRect">
          <a:avLst/>
        </a:prstGeom>
      </dgm:spPr>
    </dgm:pt>
    <dgm:pt modelId="{3A75D080-CC62-4D66-A49B-4DB9F2E4E324}" type="pres">
      <dgm:prSet presAssocID="{E63A0CA6-0B95-4D46-8102-F6FC34B8DDCF}" presName="negativeSpace" presStyleCnt="0"/>
      <dgm:spPr/>
    </dgm:pt>
    <dgm:pt modelId="{1277993C-1BC0-4EAF-ADF8-8FEB820B5A16}" type="pres">
      <dgm:prSet presAssocID="{E63A0CA6-0B95-4D46-8102-F6FC34B8DDCF}" presName="childText" presStyleLbl="conFgAcc1" presStyleIdx="1" presStyleCnt="4">
        <dgm:presLayoutVars>
          <dgm:bulletEnabled val="1"/>
        </dgm:presLayoutVars>
      </dgm:prSet>
      <dgm:spPr>
        <a:xfrm>
          <a:off x="0" y="901842"/>
          <a:ext cx="8229600" cy="352800"/>
        </a:xfrm>
        <a:prstGeom prst="rect">
          <a:avLst/>
        </a:prstGeom>
        <a:solidFill>
          <a:srgbClr val="FFFFFF">
            <a:alpha val="90000"/>
            <a:hueOff val="0"/>
            <a:satOff val="0"/>
            <a:lumOff val="0"/>
            <a:alphaOff val="0"/>
          </a:srgbClr>
        </a:solidFill>
        <a:ln w="25400" cap="flat" cmpd="sng" algn="ctr">
          <a:solidFill>
            <a:srgbClr val="2E6A8C"/>
          </a:solidFill>
          <a:prstDash val="solid"/>
        </a:ln>
        <a:effectLst/>
      </dgm:spPr>
    </dgm:pt>
    <dgm:pt modelId="{9AF5A056-30D0-424C-A062-3DBF7C548929}" type="pres">
      <dgm:prSet presAssocID="{14F0CCDC-948B-46DB-B47A-9F2109269FD4}" presName="spaceBetweenRectangles" presStyleCnt="0"/>
      <dgm:spPr/>
    </dgm:pt>
    <dgm:pt modelId="{69C24E79-D9A4-41C4-A44B-76A11744427F}" type="pres">
      <dgm:prSet presAssocID="{79AE091C-7CCD-49B5-9F56-48964E2A2975}" presName="parentLin" presStyleCnt="0"/>
      <dgm:spPr/>
    </dgm:pt>
    <dgm:pt modelId="{9FA55458-0B81-4D05-B529-A02530FFA82E}" type="pres">
      <dgm:prSet presAssocID="{79AE091C-7CCD-49B5-9F56-48964E2A2975}" presName="parentLeftMargin" presStyleLbl="node1" presStyleIdx="1" presStyleCnt="4"/>
      <dgm:spPr/>
    </dgm:pt>
    <dgm:pt modelId="{05EE5F40-B0AF-4027-A3F5-3AACD8D4AE09}" type="pres">
      <dgm:prSet presAssocID="{79AE091C-7CCD-49B5-9F56-48964E2A2975}" presName="parentText" presStyleLbl="node1" presStyleIdx="2" presStyleCnt="4" custLinFactNeighborX="7512" custLinFactNeighborY="3312">
        <dgm:presLayoutVars>
          <dgm:chMax val="0"/>
          <dgm:bulletEnabled val="1"/>
        </dgm:presLayoutVars>
      </dgm:prSet>
      <dgm:spPr>
        <a:xfrm>
          <a:off x="411480" y="1330242"/>
          <a:ext cx="5760720" cy="413280"/>
        </a:xfrm>
        <a:prstGeom prst="roundRect">
          <a:avLst/>
        </a:prstGeom>
      </dgm:spPr>
    </dgm:pt>
    <dgm:pt modelId="{B552FAA0-29BE-47D9-A7DD-424245F6CA36}" type="pres">
      <dgm:prSet presAssocID="{79AE091C-7CCD-49B5-9F56-48964E2A2975}" presName="negativeSpace" presStyleCnt="0"/>
      <dgm:spPr/>
    </dgm:pt>
    <dgm:pt modelId="{99595964-5994-45C4-A92C-20171530CCF4}" type="pres">
      <dgm:prSet presAssocID="{79AE091C-7CCD-49B5-9F56-48964E2A2975}" presName="childText" presStyleLbl="conFgAcc1" presStyleIdx="2" presStyleCnt="4">
        <dgm:presLayoutVars>
          <dgm:bulletEnabled val="1"/>
        </dgm:presLayoutVars>
      </dgm:prSet>
      <dgm:spPr>
        <a:xfrm>
          <a:off x="0" y="1536882"/>
          <a:ext cx="8229600" cy="352800"/>
        </a:xfrm>
        <a:prstGeom prst="rect">
          <a:avLst/>
        </a:prstGeom>
        <a:solidFill>
          <a:srgbClr val="FFFFFF">
            <a:hueOff val="0"/>
            <a:satOff val="0"/>
            <a:lumOff val="0"/>
            <a:alpha val="50000"/>
          </a:srgbClr>
        </a:solidFill>
        <a:ln w="25400" cap="flat" cmpd="sng" algn="ctr">
          <a:solidFill>
            <a:srgbClr val="2E6A8C"/>
          </a:solidFill>
          <a:prstDash val="solid"/>
        </a:ln>
        <a:effectLst/>
      </dgm:spPr>
    </dgm:pt>
    <dgm:pt modelId="{2BF58A41-FE1F-4D36-A019-5A3018F5E985}" type="pres">
      <dgm:prSet presAssocID="{CCADF748-29A7-4E45-87B8-3F6882F5E099}" presName="spaceBetweenRectangles" presStyleCnt="0"/>
      <dgm:spPr/>
    </dgm:pt>
    <dgm:pt modelId="{3738FF2C-EAFF-49A3-97CE-8E3DCC6D46EF}" type="pres">
      <dgm:prSet presAssocID="{7FE53215-A21E-41DF-9CBD-EEFE7DEB280B}" presName="parentLin" presStyleCnt="0"/>
      <dgm:spPr/>
    </dgm:pt>
    <dgm:pt modelId="{9ED56ED4-4A79-4266-BF78-090C16821037}" type="pres">
      <dgm:prSet presAssocID="{7FE53215-A21E-41DF-9CBD-EEFE7DEB280B}" presName="parentLeftMargin" presStyleLbl="node1" presStyleIdx="2" presStyleCnt="4"/>
      <dgm:spPr/>
    </dgm:pt>
    <dgm:pt modelId="{E98F0437-A221-4251-A8A6-BB38FA1690EF}" type="pres">
      <dgm:prSet presAssocID="{7FE53215-A21E-41DF-9CBD-EEFE7DEB280B}" presName="parentText" presStyleLbl="node1" presStyleIdx="3" presStyleCnt="4">
        <dgm:presLayoutVars>
          <dgm:chMax val="0"/>
          <dgm:bulletEnabled val="1"/>
        </dgm:presLayoutVars>
      </dgm:prSet>
      <dgm:spPr>
        <a:xfrm>
          <a:off x="411480" y="1965282"/>
          <a:ext cx="5760720" cy="413280"/>
        </a:xfrm>
        <a:prstGeom prst="roundRect">
          <a:avLst/>
        </a:prstGeom>
      </dgm:spPr>
    </dgm:pt>
    <dgm:pt modelId="{3A081B2B-A37F-4334-AA70-761B9D8A3521}" type="pres">
      <dgm:prSet presAssocID="{7FE53215-A21E-41DF-9CBD-EEFE7DEB280B}" presName="negativeSpace" presStyleCnt="0"/>
      <dgm:spPr/>
    </dgm:pt>
    <dgm:pt modelId="{6CCB44B1-20C8-4BF4-B903-5406B619AFB5}" type="pres">
      <dgm:prSet presAssocID="{7FE53215-A21E-41DF-9CBD-EEFE7DEB280B}" presName="childText" presStyleLbl="conFgAcc1" presStyleIdx="3" presStyleCnt="4">
        <dgm:presLayoutVars>
          <dgm:bulletEnabled val="1"/>
        </dgm:presLayoutVars>
      </dgm:prSet>
      <dgm:spPr>
        <a:xfrm>
          <a:off x="0" y="2171922"/>
          <a:ext cx="8229600" cy="352800"/>
        </a:xfrm>
        <a:prstGeom prst="rect">
          <a:avLst/>
        </a:prstGeom>
        <a:solidFill>
          <a:srgbClr val="FFFFFF">
            <a:hueOff val="0"/>
            <a:satOff val="0"/>
            <a:lumOff val="0"/>
            <a:alpha val="50000"/>
          </a:srgbClr>
        </a:solidFill>
        <a:ln w="25400" cap="flat" cmpd="sng" algn="ctr">
          <a:solidFill>
            <a:srgbClr val="2E6A8C"/>
          </a:solidFill>
          <a:prstDash val="solid"/>
        </a:ln>
        <a:effectLst/>
      </dgm:spPr>
    </dgm:pt>
  </dgm:ptLst>
  <dgm:cxnLst>
    <dgm:cxn modelId="{C404BF0D-3582-4E5A-8496-EA6A65CB0C8E}" type="presOf" srcId="{FE38E999-F357-4430-8CBB-09161BE45CCE}" destId="{8BDF1E74-5FF1-474A-A497-69A5B95CACBD}" srcOrd="0" destOrd="0" presId="urn:microsoft.com/office/officeart/2005/8/layout/list1"/>
    <dgm:cxn modelId="{BCA1941B-148D-4509-A9DA-2013EE6B5206}" srcId="{FE38E999-F357-4430-8CBB-09161BE45CCE}" destId="{0546F4A8-3B1B-4D38-953C-D0DC5590FEFC}" srcOrd="0" destOrd="0" parTransId="{BA83FAD8-AE63-494F-8E92-1FFAAA65F478}" sibTransId="{3CC37F27-012C-4E9C-A27C-2EFD1E1F643C}"/>
    <dgm:cxn modelId="{BDE64A30-8965-4A3B-8126-B5566B2BBC04}" type="presOf" srcId="{E63A0CA6-0B95-4D46-8102-F6FC34B8DDCF}" destId="{6DC8C818-3AC3-4E5B-9494-C7496F23120D}" srcOrd="0" destOrd="0" presId="urn:microsoft.com/office/officeart/2005/8/layout/list1"/>
    <dgm:cxn modelId="{66C0705D-F568-4541-93D1-926F49066E18}" srcId="{FE38E999-F357-4430-8CBB-09161BE45CCE}" destId="{E63A0CA6-0B95-4D46-8102-F6FC34B8DDCF}" srcOrd="1" destOrd="0" parTransId="{43BA081B-8E84-42B5-BC64-11725D100459}" sibTransId="{14F0CCDC-948B-46DB-B47A-9F2109269FD4}"/>
    <dgm:cxn modelId="{CB6D056E-CEFB-4487-A4F3-4AE37687AA4F}" type="presOf" srcId="{7FE53215-A21E-41DF-9CBD-EEFE7DEB280B}" destId="{9ED56ED4-4A79-4266-BF78-090C16821037}" srcOrd="0" destOrd="0" presId="urn:microsoft.com/office/officeart/2005/8/layout/list1"/>
    <dgm:cxn modelId="{B941AD54-E517-4698-921E-FBF86553C146}" type="presOf" srcId="{0546F4A8-3B1B-4D38-953C-D0DC5590FEFC}" destId="{C1621F69-AD5B-46D1-8C1C-241FDF21299A}" srcOrd="1" destOrd="0" presId="urn:microsoft.com/office/officeart/2005/8/layout/list1"/>
    <dgm:cxn modelId="{5999F394-74C6-461E-BB8A-8547B10D43AA}" type="presOf" srcId="{79AE091C-7CCD-49B5-9F56-48964E2A2975}" destId="{9FA55458-0B81-4D05-B529-A02530FFA82E}" srcOrd="0" destOrd="0" presId="urn:microsoft.com/office/officeart/2005/8/layout/list1"/>
    <dgm:cxn modelId="{F5AF2298-2590-4916-BEB9-8E539E68FAA9}" type="presOf" srcId="{79AE091C-7CCD-49B5-9F56-48964E2A2975}" destId="{05EE5F40-B0AF-4027-A3F5-3AACD8D4AE09}" srcOrd="1" destOrd="0" presId="urn:microsoft.com/office/officeart/2005/8/layout/list1"/>
    <dgm:cxn modelId="{7C6038BD-66D5-4C59-A34D-771220A1D2CA}" srcId="{FE38E999-F357-4430-8CBB-09161BE45CCE}" destId="{79AE091C-7CCD-49B5-9F56-48964E2A2975}" srcOrd="2" destOrd="0" parTransId="{146E3FE5-CDC0-43F3-A838-52D4C90E6F9C}" sibTransId="{CCADF748-29A7-4E45-87B8-3F6882F5E099}"/>
    <dgm:cxn modelId="{A28788BE-9283-4B2E-9055-A9CBA56BEDA0}" type="presOf" srcId="{E63A0CA6-0B95-4D46-8102-F6FC34B8DDCF}" destId="{92A3B12F-D82E-4128-A2B9-C7DE4D2CBD8A}" srcOrd="1" destOrd="0" presId="urn:microsoft.com/office/officeart/2005/8/layout/list1"/>
    <dgm:cxn modelId="{FCC378C1-76BB-4314-B0E4-14C1AC01535A}" srcId="{FE38E999-F357-4430-8CBB-09161BE45CCE}" destId="{7FE53215-A21E-41DF-9CBD-EEFE7DEB280B}" srcOrd="3" destOrd="0" parTransId="{AD8C7EA4-943B-468E-BBED-EDFF516A2249}" sibTransId="{2AF02EE4-4A22-4D45-92A8-606A3E6C2843}"/>
    <dgm:cxn modelId="{42EA05D2-D71E-4916-B378-14B5968127BF}" type="presOf" srcId="{7FE53215-A21E-41DF-9CBD-EEFE7DEB280B}" destId="{E98F0437-A221-4251-A8A6-BB38FA1690EF}" srcOrd="1" destOrd="0" presId="urn:microsoft.com/office/officeart/2005/8/layout/list1"/>
    <dgm:cxn modelId="{DC5829F5-DA98-4621-ACD3-B8FA550B3DDF}" type="presOf" srcId="{0546F4A8-3B1B-4D38-953C-D0DC5590FEFC}" destId="{2C321202-17C5-48F0-89E1-78ACC986B5C6}" srcOrd="0" destOrd="0" presId="urn:microsoft.com/office/officeart/2005/8/layout/list1"/>
    <dgm:cxn modelId="{17D662B3-E0DB-464E-84A3-18A73CBCCED3}" type="presParOf" srcId="{8BDF1E74-5FF1-474A-A497-69A5B95CACBD}" destId="{D4C704F0-7064-40CF-B568-7226B5116562}" srcOrd="0" destOrd="0" presId="urn:microsoft.com/office/officeart/2005/8/layout/list1"/>
    <dgm:cxn modelId="{7586FA73-1443-4AB9-9DD0-1D073794EE32}" type="presParOf" srcId="{D4C704F0-7064-40CF-B568-7226B5116562}" destId="{2C321202-17C5-48F0-89E1-78ACC986B5C6}" srcOrd="0" destOrd="0" presId="urn:microsoft.com/office/officeart/2005/8/layout/list1"/>
    <dgm:cxn modelId="{03AF6BD0-2436-40B8-816D-01B4B7BDB632}" type="presParOf" srcId="{D4C704F0-7064-40CF-B568-7226B5116562}" destId="{C1621F69-AD5B-46D1-8C1C-241FDF21299A}" srcOrd="1" destOrd="0" presId="urn:microsoft.com/office/officeart/2005/8/layout/list1"/>
    <dgm:cxn modelId="{DB266A28-4592-45EB-826C-A64356737412}" type="presParOf" srcId="{8BDF1E74-5FF1-474A-A497-69A5B95CACBD}" destId="{35B4A0B6-7CB7-478E-AC8B-1CB2A94718C0}" srcOrd="1" destOrd="0" presId="urn:microsoft.com/office/officeart/2005/8/layout/list1"/>
    <dgm:cxn modelId="{E70CF472-B736-4E33-91F6-FB6A0817C6FF}" type="presParOf" srcId="{8BDF1E74-5FF1-474A-A497-69A5B95CACBD}" destId="{F0A7EF89-84B7-4AD8-9BF4-DC09701C9C18}" srcOrd="2" destOrd="0" presId="urn:microsoft.com/office/officeart/2005/8/layout/list1"/>
    <dgm:cxn modelId="{C2DBFBE1-A6F8-489D-B087-E0C2CE5695B9}" type="presParOf" srcId="{8BDF1E74-5FF1-474A-A497-69A5B95CACBD}" destId="{8B7FBCAA-05A2-474F-9C1F-0E62CFC90984}" srcOrd="3" destOrd="0" presId="urn:microsoft.com/office/officeart/2005/8/layout/list1"/>
    <dgm:cxn modelId="{4AD0284C-11C2-4652-A377-5DCA93F2C7AE}" type="presParOf" srcId="{8BDF1E74-5FF1-474A-A497-69A5B95CACBD}" destId="{6E732930-3794-40D0-9285-85F7FAE4D034}" srcOrd="4" destOrd="0" presId="urn:microsoft.com/office/officeart/2005/8/layout/list1"/>
    <dgm:cxn modelId="{C09FD456-FA83-4E80-8A22-52D74187DA69}" type="presParOf" srcId="{6E732930-3794-40D0-9285-85F7FAE4D034}" destId="{6DC8C818-3AC3-4E5B-9494-C7496F23120D}" srcOrd="0" destOrd="0" presId="urn:microsoft.com/office/officeart/2005/8/layout/list1"/>
    <dgm:cxn modelId="{77E887E1-ABE5-4DB4-8A26-30D1545F8556}" type="presParOf" srcId="{6E732930-3794-40D0-9285-85F7FAE4D034}" destId="{92A3B12F-D82E-4128-A2B9-C7DE4D2CBD8A}" srcOrd="1" destOrd="0" presId="urn:microsoft.com/office/officeart/2005/8/layout/list1"/>
    <dgm:cxn modelId="{12C64C21-63D0-4CB6-911F-B9A0A726B0D8}" type="presParOf" srcId="{8BDF1E74-5FF1-474A-A497-69A5B95CACBD}" destId="{3A75D080-CC62-4D66-A49B-4DB9F2E4E324}" srcOrd="5" destOrd="0" presId="urn:microsoft.com/office/officeart/2005/8/layout/list1"/>
    <dgm:cxn modelId="{C4042A93-EB38-4850-B337-AFA07DEBDF7A}" type="presParOf" srcId="{8BDF1E74-5FF1-474A-A497-69A5B95CACBD}" destId="{1277993C-1BC0-4EAF-ADF8-8FEB820B5A16}" srcOrd="6" destOrd="0" presId="urn:microsoft.com/office/officeart/2005/8/layout/list1"/>
    <dgm:cxn modelId="{45C0CA18-7363-451B-A04D-AE804131145D}" type="presParOf" srcId="{8BDF1E74-5FF1-474A-A497-69A5B95CACBD}" destId="{9AF5A056-30D0-424C-A062-3DBF7C548929}" srcOrd="7" destOrd="0" presId="urn:microsoft.com/office/officeart/2005/8/layout/list1"/>
    <dgm:cxn modelId="{BDEEB74B-30C7-413B-8060-B705D7FB1E32}" type="presParOf" srcId="{8BDF1E74-5FF1-474A-A497-69A5B95CACBD}" destId="{69C24E79-D9A4-41C4-A44B-76A11744427F}" srcOrd="8" destOrd="0" presId="urn:microsoft.com/office/officeart/2005/8/layout/list1"/>
    <dgm:cxn modelId="{A82BBCC1-99AA-477F-B652-C4328DDC6EC7}" type="presParOf" srcId="{69C24E79-D9A4-41C4-A44B-76A11744427F}" destId="{9FA55458-0B81-4D05-B529-A02530FFA82E}" srcOrd="0" destOrd="0" presId="urn:microsoft.com/office/officeart/2005/8/layout/list1"/>
    <dgm:cxn modelId="{9D69B261-C499-42A9-B4BF-49C8BE094C02}" type="presParOf" srcId="{69C24E79-D9A4-41C4-A44B-76A11744427F}" destId="{05EE5F40-B0AF-4027-A3F5-3AACD8D4AE09}" srcOrd="1" destOrd="0" presId="urn:microsoft.com/office/officeart/2005/8/layout/list1"/>
    <dgm:cxn modelId="{268165C4-2367-4456-9374-C914BF9EEA4F}" type="presParOf" srcId="{8BDF1E74-5FF1-474A-A497-69A5B95CACBD}" destId="{B552FAA0-29BE-47D9-A7DD-424245F6CA36}" srcOrd="9" destOrd="0" presId="urn:microsoft.com/office/officeart/2005/8/layout/list1"/>
    <dgm:cxn modelId="{456B3D5B-2270-4FDA-86BA-34F0FAF58272}" type="presParOf" srcId="{8BDF1E74-5FF1-474A-A497-69A5B95CACBD}" destId="{99595964-5994-45C4-A92C-20171530CCF4}" srcOrd="10" destOrd="0" presId="urn:microsoft.com/office/officeart/2005/8/layout/list1"/>
    <dgm:cxn modelId="{AFBE4748-C1D5-43F8-9C91-70A94B3827A9}" type="presParOf" srcId="{8BDF1E74-5FF1-474A-A497-69A5B95CACBD}" destId="{2BF58A41-FE1F-4D36-A019-5A3018F5E985}" srcOrd="11" destOrd="0" presId="urn:microsoft.com/office/officeart/2005/8/layout/list1"/>
    <dgm:cxn modelId="{262B198C-34DF-498C-AD3B-069FA2A25B2A}" type="presParOf" srcId="{8BDF1E74-5FF1-474A-A497-69A5B95CACBD}" destId="{3738FF2C-EAFF-49A3-97CE-8E3DCC6D46EF}" srcOrd="12" destOrd="0" presId="urn:microsoft.com/office/officeart/2005/8/layout/list1"/>
    <dgm:cxn modelId="{91BEA795-5805-4270-9C4E-FAB75696E6E2}" type="presParOf" srcId="{3738FF2C-EAFF-49A3-97CE-8E3DCC6D46EF}" destId="{9ED56ED4-4A79-4266-BF78-090C16821037}" srcOrd="0" destOrd="0" presId="urn:microsoft.com/office/officeart/2005/8/layout/list1"/>
    <dgm:cxn modelId="{13B41CBE-D284-4525-9F66-8A965EFD282F}" type="presParOf" srcId="{3738FF2C-EAFF-49A3-97CE-8E3DCC6D46EF}" destId="{E98F0437-A221-4251-A8A6-BB38FA1690EF}" srcOrd="1" destOrd="0" presId="urn:microsoft.com/office/officeart/2005/8/layout/list1"/>
    <dgm:cxn modelId="{362ADF21-C079-405B-AC87-FF50D175F496}" type="presParOf" srcId="{8BDF1E74-5FF1-474A-A497-69A5B95CACBD}" destId="{3A081B2B-A37F-4334-AA70-761B9D8A3521}" srcOrd="13" destOrd="0" presId="urn:microsoft.com/office/officeart/2005/8/layout/list1"/>
    <dgm:cxn modelId="{EC963B25-96FD-480A-8132-B62A7E1C9A4F}" type="presParOf" srcId="{8BDF1E74-5FF1-474A-A497-69A5B95CACBD}" destId="{6CCB44B1-20C8-4BF4-B903-5406B619AFB5}"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8E2796-6538-4BF1-9CC8-F4531ECA531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9CE72B8-99D3-4EA0-8097-8902EC65A0D0}">
      <dgm:prSet/>
      <dgm:spPr>
        <a:solidFill>
          <a:srgbClr val="2E6A8C"/>
        </a:solidFill>
      </dgm:spPr>
      <dgm:t>
        <a:bodyPr/>
        <a:lstStyle/>
        <a:p>
          <a:r>
            <a:rPr lang="en-US" b="1" dirty="0">
              <a:latin typeface="Calibri" panose="020F0502020204030204" pitchFamily="34" charset="0"/>
              <a:cs typeface="Calibri" panose="020F0502020204030204" pitchFamily="34" charset="0"/>
            </a:rPr>
            <a:t>Existing Width = 200 feet</a:t>
          </a:r>
          <a:endParaRPr lang="en-US" dirty="0">
            <a:latin typeface="Calibri" panose="020F0502020204030204" pitchFamily="34" charset="0"/>
            <a:cs typeface="Calibri" panose="020F0502020204030204" pitchFamily="34" charset="0"/>
          </a:endParaRPr>
        </a:p>
      </dgm:t>
    </dgm:pt>
    <dgm:pt modelId="{C84E8E52-78E2-48A4-9462-DF2A99CAFEB4}" type="parTrans" cxnId="{BBF90EA4-D5E1-4AA7-BC1F-D20527A050AF}">
      <dgm:prSet/>
      <dgm:spPr/>
      <dgm:t>
        <a:bodyPr/>
        <a:lstStyle/>
        <a:p>
          <a:endParaRPr lang="en-US"/>
        </a:p>
      </dgm:t>
    </dgm:pt>
    <dgm:pt modelId="{CF141CF6-BC34-4DE0-B57C-5DBA89B318DC}" type="sibTrans" cxnId="{BBF90EA4-D5E1-4AA7-BC1F-D20527A050AF}">
      <dgm:prSet/>
      <dgm:spPr/>
      <dgm:t>
        <a:bodyPr/>
        <a:lstStyle/>
        <a:p>
          <a:endParaRPr lang="en-US"/>
        </a:p>
      </dgm:t>
    </dgm:pt>
    <dgm:pt modelId="{0305AB48-B65A-4485-AE5B-6AC5B3F40991}">
      <dgm:prSet/>
      <dgm:spPr>
        <a:solidFill>
          <a:srgbClr val="2E6A8C"/>
        </a:solidFill>
      </dgm:spPr>
      <dgm:t>
        <a:bodyPr/>
        <a:lstStyle/>
        <a:p>
          <a:r>
            <a:rPr lang="en-US" b="1" dirty="0">
              <a:latin typeface="Calibri" panose="020F0502020204030204" pitchFamily="34" charset="0"/>
              <a:cs typeface="Calibri" panose="020F0502020204030204" pitchFamily="34" charset="0"/>
            </a:rPr>
            <a:t>Purchase additional ROW as needed</a:t>
          </a:r>
          <a:endParaRPr lang="en-US" dirty="0">
            <a:latin typeface="Calibri" panose="020F0502020204030204" pitchFamily="34" charset="0"/>
            <a:cs typeface="Calibri" panose="020F0502020204030204" pitchFamily="34" charset="0"/>
          </a:endParaRPr>
        </a:p>
      </dgm:t>
    </dgm:pt>
    <dgm:pt modelId="{689ED209-2B95-4664-BD56-38AE0EC272AB}" type="parTrans" cxnId="{F52A70BE-46E1-482F-887E-A1B6DA1A9113}">
      <dgm:prSet/>
      <dgm:spPr/>
      <dgm:t>
        <a:bodyPr/>
        <a:lstStyle/>
        <a:p>
          <a:endParaRPr lang="en-US"/>
        </a:p>
      </dgm:t>
    </dgm:pt>
    <dgm:pt modelId="{9F62DEF2-E344-4A9F-A0B3-87A5BC9B45A9}" type="sibTrans" cxnId="{F52A70BE-46E1-482F-887E-A1B6DA1A9113}">
      <dgm:prSet/>
      <dgm:spPr/>
      <dgm:t>
        <a:bodyPr/>
        <a:lstStyle/>
        <a:p>
          <a:endParaRPr lang="en-US"/>
        </a:p>
      </dgm:t>
    </dgm:pt>
    <dgm:pt modelId="{204F17A0-5438-4255-B639-7C8F014A306B}">
      <dgm:prSet/>
      <dgm:spPr>
        <a:solidFill>
          <a:srgbClr val="2E6A8C"/>
        </a:solidFill>
      </dgm:spPr>
      <dgm:t>
        <a:bodyPr/>
        <a:lstStyle/>
        <a:p>
          <a:r>
            <a:rPr lang="en-US" b="1" dirty="0">
              <a:latin typeface="Calibri" panose="020F0502020204030204" pitchFamily="34" charset="0"/>
              <a:cs typeface="Calibri" panose="020F0502020204030204" pitchFamily="34" charset="0"/>
            </a:rPr>
            <a:t>Temporary Easements as needed</a:t>
          </a:r>
          <a:endParaRPr lang="en-US" dirty="0">
            <a:latin typeface="Calibri" panose="020F0502020204030204" pitchFamily="34" charset="0"/>
            <a:cs typeface="Calibri" panose="020F0502020204030204" pitchFamily="34" charset="0"/>
          </a:endParaRPr>
        </a:p>
      </dgm:t>
    </dgm:pt>
    <dgm:pt modelId="{69A8A753-A910-4A84-B280-312E0DF4F500}" type="parTrans" cxnId="{935E8217-EF56-4902-860D-C908F1A6D1C5}">
      <dgm:prSet/>
      <dgm:spPr/>
      <dgm:t>
        <a:bodyPr/>
        <a:lstStyle/>
        <a:p>
          <a:endParaRPr lang="en-US"/>
        </a:p>
      </dgm:t>
    </dgm:pt>
    <dgm:pt modelId="{93CB7381-4AD0-42FC-B4F0-DF9F9A8229F7}" type="sibTrans" cxnId="{935E8217-EF56-4902-860D-C908F1A6D1C5}">
      <dgm:prSet/>
      <dgm:spPr/>
      <dgm:t>
        <a:bodyPr/>
        <a:lstStyle/>
        <a:p>
          <a:endParaRPr lang="en-US"/>
        </a:p>
      </dgm:t>
    </dgm:pt>
    <dgm:pt modelId="{7115E22E-4BDB-4C27-8341-F290047CE07C}" type="pres">
      <dgm:prSet presAssocID="{2F8E2796-6538-4BF1-9CC8-F4531ECA5311}" presName="linear" presStyleCnt="0">
        <dgm:presLayoutVars>
          <dgm:dir/>
          <dgm:animLvl val="lvl"/>
          <dgm:resizeHandles val="exact"/>
        </dgm:presLayoutVars>
      </dgm:prSet>
      <dgm:spPr/>
    </dgm:pt>
    <dgm:pt modelId="{B9E8DD40-830D-4EA3-9A42-4C54EE100B82}" type="pres">
      <dgm:prSet presAssocID="{39CE72B8-99D3-4EA0-8097-8902EC65A0D0}" presName="parentLin" presStyleCnt="0"/>
      <dgm:spPr/>
    </dgm:pt>
    <dgm:pt modelId="{7EF7AC0F-4228-481C-99EF-C2EF0E5FC004}" type="pres">
      <dgm:prSet presAssocID="{39CE72B8-99D3-4EA0-8097-8902EC65A0D0}" presName="parentLeftMargin" presStyleLbl="node1" presStyleIdx="0" presStyleCnt="3"/>
      <dgm:spPr/>
    </dgm:pt>
    <dgm:pt modelId="{D5F01131-7CBC-429D-B7B5-7F4AD87E1B43}" type="pres">
      <dgm:prSet presAssocID="{39CE72B8-99D3-4EA0-8097-8902EC65A0D0}" presName="parentText" presStyleLbl="node1" presStyleIdx="0" presStyleCnt="3" custScaleY="114724">
        <dgm:presLayoutVars>
          <dgm:chMax val="0"/>
          <dgm:bulletEnabled val="1"/>
        </dgm:presLayoutVars>
      </dgm:prSet>
      <dgm:spPr/>
    </dgm:pt>
    <dgm:pt modelId="{5A458DF4-F8E6-4692-86C5-B92F06ABB5F3}" type="pres">
      <dgm:prSet presAssocID="{39CE72B8-99D3-4EA0-8097-8902EC65A0D0}" presName="negativeSpace" presStyleCnt="0"/>
      <dgm:spPr/>
    </dgm:pt>
    <dgm:pt modelId="{5EDA0091-4925-4F4C-911D-8A27B63FA010}" type="pres">
      <dgm:prSet presAssocID="{39CE72B8-99D3-4EA0-8097-8902EC65A0D0}" presName="childText" presStyleLbl="conFgAcc1" presStyleIdx="0" presStyleCnt="3" custScaleY="116921">
        <dgm:presLayoutVars>
          <dgm:bulletEnabled val="1"/>
        </dgm:presLayoutVars>
      </dgm:prSet>
      <dgm:spPr>
        <a:ln>
          <a:solidFill>
            <a:srgbClr val="2E6A8C"/>
          </a:solidFill>
        </a:ln>
      </dgm:spPr>
    </dgm:pt>
    <dgm:pt modelId="{009206AA-C4A4-4993-BEC0-64BEE6B5AA46}" type="pres">
      <dgm:prSet presAssocID="{CF141CF6-BC34-4DE0-B57C-5DBA89B318DC}" presName="spaceBetweenRectangles" presStyleCnt="0"/>
      <dgm:spPr/>
    </dgm:pt>
    <dgm:pt modelId="{E2B8AC2B-D4D8-4994-A2F2-DC301CCC65E7}" type="pres">
      <dgm:prSet presAssocID="{0305AB48-B65A-4485-AE5B-6AC5B3F40991}" presName="parentLin" presStyleCnt="0"/>
      <dgm:spPr/>
    </dgm:pt>
    <dgm:pt modelId="{DBC0183F-CE61-4E70-BDDA-A954A2B2949F}" type="pres">
      <dgm:prSet presAssocID="{0305AB48-B65A-4485-AE5B-6AC5B3F40991}" presName="parentLeftMargin" presStyleLbl="node1" presStyleIdx="0" presStyleCnt="3"/>
      <dgm:spPr/>
    </dgm:pt>
    <dgm:pt modelId="{D8B2C631-640D-4079-8A29-B73D71609CB1}" type="pres">
      <dgm:prSet presAssocID="{0305AB48-B65A-4485-AE5B-6AC5B3F40991}" presName="parentText" presStyleLbl="node1" presStyleIdx="1" presStyleCnt="3" custScaleY="114724">
        <dgm:presLayoutVars>
          <dgm:chMax val="0"/>
          <dgm:bulletEnabled val="1"/>
        </dgm:presLayoutVars>
      </dgm:prSet>
      <dgm:spPr/>
    </dgm:pt>
    <dgm:pt modelId="{103F4CA3-2279-428A-8140-2BEE25DC82BF}" type="pres">
      <dgm:prSet presAssocID="{0305AB48-B65A-4485-AE5B-6AC5B3F40991}" presName="negativeSpace" presStyleCnt="0"/>
      <dgm:spPr/>
    </dgm:pt>
    <dgm:pt modelId="{8C292F7E-CA1F-4F77-96D8-A19D09E41417}" type="pres">
      <dgm:prSet presAssocID="{0305AB48-B65A-4485-AE5B-6AC5B3F40991}" presName="childText" presStyleLbl="conFgAcc1" presStyleIdx="1" presStyleCnt="3" custScaleY="116921">
        <dgm:presLayoutVars>
          <dgm:bulletEnabled val="1"/>
        </dgm:presLayoutVars>
      </dgm:prSet>
      <dgm:spPr>
        <a:ln>
          <a:solidFill>
            <a:srgbClr val="2E6A8C"/>
          </a:solidFill>
        </a:ln>
      </dgm:spPr>
    </dgm:pt>
    <dgm:pt modelId="{4944C0D6-250F-444E-ADBE-DF8121C7684C}" type="pres">
      <dgm:prSet presAssocID="{9F62DEF2-E344-4A9F-A0B3-87A5BC9B45A9}" presName="spaceBetweenRectangles" presStyleCnt="0"/>
      <dgm:spPr/>
    </dgm:pt>
    <dgm:pt modelId="{B21D2663-76FC-4C39-854B-073C78182728}" type="pres">
      <dgm:prSet presAssocID="{204F17A0-5438-4255-B639-7C8F014A306B}" presName="parentLin" presStyleCnt="0"/>
      <dgm:spPr/>
    </dgm:pt>
    <dgm:pt modelId="{FD27F6FD-D933-4B19-AE9B-C46A090042A8}" type="pres">
      <dgm:prSet presAssocID="{204F17A0-5438-4255-B639-7C8F014A306B}" presName="parentLeftMargin" presStyleLbl="node1" presStyleIdx="1" presStyleCnt="3"/>
      <dgm:spPr/>
    </dgm:pt>
    <dgm:pt modelId="{1F77EAEC-6430-40AC-AD8E-588345CE8263}" type="pres">
      <dgm:prSet presAssocID="{204F17A0-5438-4255-B639-7C8F014A306B}" presName="parentText" presStyleLbl="node1" presStyleIdx="2" presStyleCnt="3" custScaleY="114724">
        <dgm:presLayoutVars>
          <dgm:chMax val="0"/>
          <dgm:bulletEnabled val="1"/>
        </dgm:presLayoutVars>
      </dgm:prSet>
      <dgm:spPr/>
    </dgm:pt>
    <dgm:pt modelId="{BE5F0E86-E7E4-425C-A254-4BB7D8BFED72}" type="pres">
      <dgm:prSet presAssocID="{204F17A0-5438-4255-B639-7C8F014A306B}" presName="negativeSpace" presStyleCnt="0"/>
      <dgm:spPr/>
    </dgm:pt>
    <dgm:pt modelId="{9B80D8EA-49C6-4BC7-BAAC-45DD759E5AFE}" type="pres">
      <dgm:prSet presAssocID="{204F17A0-5438-4255-B639-7C8F014A306B}" presName="childText" presStyleLbl="conFgAcc1" presStyleIdx="2" presStyleCnt="3" custScaleY="116921">
        <dgm:presLayoutVars>
          <dgm:bulletEnabled val="1"/>
        </dgm:presLayoutVars>
      </dgm:prSet>
      <dgm:spPr>
        <a:ln>
          <a:solidFill>
            <a:srgbClr val="2E6A8C"/>
          </a:solidFill>
        </a:ln>
      </dgm:spPr>
    </dgm:pt>
  </dgm:ptLst>
  <dgm:cxnLst>
    <dgm:cxn modelId="{0C286204-37D9-4EC3-BA83-CCECC2F93B14}" type="presOf" srcId="{0305AB48-B65A-4485-AE5B-6AC5B3F40991}" destId="{DBC0183F-CE61-4E70-BDDA-A954A2B2949F}" srcOrd="0" destOrd="0" presId="urn:microsoft.com/office/officeart/2005/8/layout/list1"/>
    <dgm:cxn modelId="{935E8217-EF56-4902-860D-C908F1A6D1C5}" srcId="{2F8E2796-6538-4BF1-9CC8-F4531ECA5311}" destId="{204F17A0-5438-4255-B639-7C8F014A306B}" srcOrd="2" destOrd="0" parTransId="{69A8A753-A910-4A84-B280-312E0DF4F500}" sibTransId="{93CB7381-4AD0-42FC-B4F0-DF9F9A8229F7}"/>
    <dgm:cxn modelId="{97E8E164-C572-4514-8BE0-9310B6CE54C5}" type="presOf" srcId="{204F17A0-5438-4255-B639-7C8F014A306B}" destId="{1F77EAEC-6430-40AC-AD8E-588345CE8263}" srcOrd="1" destOrd="0" presId="urn:microsoft.com/office/officeart/2005/8/layout/list1"/>
    <dgm:cxn modelId="{F1F17469-361E-486E-BF14-6449F630AA30}" type="presOf" srcId="{39CE72B8-99D3-4EA0-8097-8902EC65A0D0}" destId="{7EF7AC0F-4228-481C-99EF-C2EF0E5FC004}" srcOrd="0" destOrd="0" presId="urn:microsoft.com/office/officeart/2005/8/layout/list1"/>
    <dgm:cxn modelId="{BBF90EA4-D5E1-4AA7-BC1F-D20527A050AF}" srcId="{2F8E2796-6538-4BF1-9CC8-F4531ECA5311}" destId="{39CE72B8-99D3-4EA0-8097-8902EC65A0D0}" srcOrd="0" destOrd="0" parTransId="{C84E8E52-78E2-48A4-9462-DF2A99CAFEB4}" sibTransId="{CF141CF6-BC34-4DE0-B57C-5DBA89B318DC}"/>
    <dgm:cxn modelId="{5C6A21B7-5C1A-49CB-9873-88078F032B7D}" type="presOf" srcId="{2F8E2796-6538-4BF1-9CC8-F4531ECA5311}" destId="{7115E22E-4BDB-4C27-8341-F290047CE07C}" srcOrd="0" destOrd="0" presId="urn:microsoft.com/office/officeart/2005/8/layout/list1"/>
    <dgm:cxn modelId="{F52A70BE-46E1-482F-887E-A1B6DA1A9113}" srcId="{2F8E2796-6538-4BF1-9CC8-F4531ECA5311}" destId="{0305AB48-B65A-4485-AE5B-6AC5B3F40991}" srcOrd="1" destOrd="0" parTransId="{689ED209-2B95-4664-BD56-38AE0EC272AB}" sibTransId="{9F62DEF2-E344-4A9F-A0B3-87A5BC9B45A9}"/>
    <dgm:cxn modelId="{9A028DCF-BAF8-41F8-8198-1AFD8EF3754D}" type="presOf" srcId="{0305AB48-B65A-4485-AE5B-6AC5B3F40991}" destId="{D8B2C631-640D-4079-8A29-B73D71609CB1}" srcOrd="1" destOrd="0" presId="urn:microsoft.com/office/officeart/2005/8/layout/list1"/>
    <dgm:cxn modelId="{848D8DE1-FBF7-4E67-9CEF-2949297C8639}" type="presOf" srcId="{204F17A0-5438-4255-B639-7C8F014A306B}" destId="{FD27F6FD-D933-4B19-AE9B-C46A090042A8}" srcOrd="0" destOrd="0" presId="urn:microsoft.com/office/officeart/2005/8/layout/list1"/>
    <dgm:cxn modelId="{AC14B9FC-CBD0-4173-B65E-A25124139EA6}" type="presOf" srcId="{39CE72B8-99D3-4EA0-8097-8902EC65A0D0}" destId="{D5F01131-7CBC-429D-B7B5-7F4AD87E1B43}" srcOrd="1" destOrd="0" presId="urn:microsoft.com/office/officeart/2005/8/layout/list1"/>
    <dgm:cxn modelId="{4D46AD32-F409-406F-B941-B7C81E819EC8}" type="presParOf" srcId="{7115E22E-4BDB-4C27-8341-F290047CE07C}" destId="{B9E8DD40-830D-4EA3-9A42-4C54EE100B82}" srcOrd="0" destOrd="0" presId="urn:microsoft.com/office/officeart/2005/8/layout/list1"/>
    <dgm:cxn modelId="{A7C8D43B-3034-4AFA-B91F-738D329409C2}" type="presParOf" srcId="{B9E8DD40-830D-4EA3-9A42-4C54EE100B82}" destId="{7EF7AC0F-4228-481C-99EF-C2EF0E5FC004}" srcOrd="0" destOrd="0" presId="urn:microsoft.com/office/officeart/2005/8/layout/list1"/>
    <dgm:cxn modelId="{BFBE2D22-2D50-459F-B79C-EE0D827FFFC6}" type="presParOf" srcId="{B9E8DD40-830D-4EA3-9A42-4C54EE100B82}" destId="{D5F01131-7CBC-429D-B7B5-7F4AD87E1B43}" srcOrd="1" destOrd="0" presId="urn:microsoft.com/office/officeart/2005/8/layout/list1"/>
    <dgm:cxn modelId="{67663877-AEC3-45F3-A509-E303E17C9824}" type="presParOf" srcId="{7115E22E-4BDB-4C27-8341-F290047CE07C}" destId="{5A458DF4-F8E6-4692-86C5-B92F06ABB5F3}" srcOrd="1" destOrd="0" presId="urn:microsoft.com/office/officeart/2005/8/layout/list1"/>
    <dgm:cxn modelId="{1D685537-DF66-4488-95F2-08B7020C02BA}" type="presParOf" srcId="{7115E22E-4BDB-4C27-8341-F290047CE07C}" destId="{5EDA0091-4925-4F4C-911D-8A27B63FA010}" srcOrd="2" destOrd="0" presId="urn:microsoft.com/office/officeart/2005/8/layout/list1"/>
    <dgm:cxn modelId="{B1900057-3C95-4244-A43F-FD3141797DCD}" type="presParOf" srcId="{7115E22E-4BDB-4C27-8341-F290047CE07C}" destId="{009206AA-C4A4-4993-BEC0-64BEE6B5AA46}" srcOrd="3" destOrd="0" presId="urn:microsoft.com/office/officeart/2005/8/layout/list1"/>
    <dgm:cxn modelId="{993FF096-72F8-47F0-843F-7FE3B788261F}" type="presParOf" srcId="{7115E22E-4BDB-4C27-8341-F290047CE07C}" destId="{E2B8AC2B-D4D8-4994-A2F2-DC301CCC65E7}" srcOrd="4" destOrd="0" presId="urn:microsoft.com/office/officeart/2005/8/layout/list1"/>
    <dgm:cxn modelId="{5BC54DE3-A2BF-4309-9072-E7C176F16AB1}" type="presParOf" srcId="{E2B8AC2B-D4D8-4994-A2F2-DC301CCC65E7}" destId="{DBC0183F-CE61-4E70-BDDA-A954A2B2949F}" srcOrd="0" destOrd="0" presId="urn:microsoft.com/office/officeart/2005/8/layout/list1"/>
    <dgm:cxn modelId="{026A9CF8-AFE3-4A9D-BD3C-5A74E3128770}" type="presParOf" srcId="{E2B8AC2B-D4D8-4994-A2F2-DC301CCC65E7}" destId="{D8B2C631-640D-4079-8A29-B73D71609CB1}" srcOrd="1" destOrd="0" presId="urn:microsoft.com/office/officeart/2005/8/layout/list1"/>
    <dgm:cxn modelId="{55EF817C-760B-4C55-98B0-1CCC57AD4D92}" type="presParOf" srcId="{7115E22E-4BDB-4C27-8341-F290047CE07C}" destId="{103F4CA3-2279-428A-8140-2BEE25DC82BF}" srcOrd="5" destOrd="0" presId="urn:microsoft.com/office/officeart/2005/8/layout/list1"/>
    <dgm:cxn modelId="{DFCE03FD-7DA4-4E2D-B854-5E927B4E384B}" type="presParOf" srcId="{7115E22E-4BDB-4C27-8341-F290047CE07C}" destId="{8C292F7E-CA1F-4F77-96D8-A19D09E41417}" srcOrd="6" destOrd="0" presId="urn:microsoft.com/office/officeart/2005/8/layout/list1"/>
    <dgm:cxn modelId="{540892EB-0427-408E-991F-6CA56D9BF815}" type="presParOf" srcId="{7115E22E-4BDB-4C27-8341-F290047CE07C}" destId="{4944C0D6-250F-444E-ADBE-DF8121C7684C}" srcOrd="7" destOrd="0" presId="urn:microsoft.com/office/officeart/2005/8/layout/list1"/>
    <dgm:cxn modelId="{5A3261CD-2782-4EF4-9A8D-08C52D514171}" type="presParOf" srcId="{7115E22E-4BDB-4C27-8341-F290047CE07C}" destId="{B21D2663-76FC-4C39-854B-073C78182728}" srcOrd="8" destOrd="0" presId="urn:microsoft.com/office/officeart/2005/8/layout/list1"/>
    <dgm:cxn modelId="{C758EEE1-B8D0-4D0F-9E4D-C70ABD8F565F}" type="presParOf" srcId="{B21D2663-76FC-4C39-854B-073C78182728}" destId="{FD27F6FD-D933-4B19-AE9B-C46A090042A8}" srcOrd="0" destOrd="0" presId="urn:microsoft.com/office/officeart/2005/8/layout/list1"/>
    <dgm:cxn modelId="{02A7C3AC-3048-445F-9BEF-270AF7317840}" type="presParOf" srcId="{B21D2663-76FC-4C39-854B-073C78182728}" destId="{1F77EAEC-6430-40AC-AD8E-588345CE8263}" srcOrd="1" destOrd="0" presId="urn:microsoft.com/office/officeart/2005/8/layout/list1"/>
    <dgm:cxn modelId="{85A98EF7-66DD-47D5-85ED-106267C53811}" type="presParOf" srcId="{7115E22E-4BDB-4C27-8341-F290047CE07C}" destId="{BE5F0E86-E7E4-425C-A254-4BB7D8BFED72}" srcOrd="9" destOrd="0" presId="urn:microsoft.com/office/officeart/2005/8/layout/list1"/>
    <dgm:cxn modelId="{02ED9EEF-7F04-471A-9D88-1FE92F10D7AE}" type="presParOf" srcId="{7115E22E-4BDB-4C27-8341-F290047CE07C}" destId="{9B80D8EA-49C6-4BC7-BAAC-45DD759E5AF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1968881-A883-4B90-9DEE-E9CFA6B9971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7BBD44F1-F09E-4F6D-91EA-BEF618C41F0C}">
      <dgm:prSet/>
      <dgm:spPr>
        <a:solidFill>
          <a:srgbClr val="2E6A8C"/>
        </a:solidFill>
      </dgm:spPr>
      <dgm:t>
        <a:bodyPr/>
        <a:lstStyle/>
        <a:p>
          <a:r>
            <a:rPr lang="en-US" b="1" dirty="0">
              <a:latin typeface="Calibri" panose="020F0502020204030204" pitchFamily="34" charset="0"/>
              <a:cs typeface="Calibri" panose="020F0502020204030204" pitchFamily="34" charset="0"/>
            </a:rPr>
            <a:t>Private property in public ROW</a:t>
          </a:r>
          <a:endParaRPr lang="en-US" dirty="0">
            <a:latin typeface="Calibri" panose="020F0502020204030204" pitchFamily="34" charset="0"/>
            <a:cs typeface="Calibri" panose="020F0502020204030204" pitchFamily="34" charset="0"/>
          </a:endParaRPr>
        </a:p>
      </dgm:t>
    </dgm:pt>
    <dgm:pt modelId="{01350746-A9CA-412B-82CF-2D929BDD4E00}" type="par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B892882F-682E-4B32-B40B-8ACFAB35AE96}" type="sibTrans" cxnId="{5E444FC6-F809-48D6-95FA-14CE71A08921}">
      <dgm:prSet/>
      <dgm:spPr/>
      <dgm:t>
        <a:bodyPr/>
        <a:lstStyle/>
        <a:p>
          <a:endParaRPr lang="en-US">
            <a:latin typeface="Calibri" panose="020F0502020204030204" pitchFamily="34" charset="0"/>
            <a:cs typeface="Calibri" panose="020F0502020204030204" pitchFamily="34" charset="0"/>
          </a:endParaRPr>
        </a:p>
      </dgm:t>
    </dgm:pt>
    <dgm:pt modelId="{DBD42549-05FC-4A2A-8A4A-93C2AA526C7B}">
      <dgm:prSet/>
      <dgm:spPr>
        <a:solidFill>
          <a:srgbClr val="2E6A8C"/>
        </a:solidFill>
      </dgm:spPr>
      <dgm:t>
        <a:bodyPr/>
        <a:lstStyle/>
        <a:p>
          <a:r>
            <a:rPr lang="en-US" b="1" dirty="0">
              <a:latin typeface="Calibri" panose="020F0502020204030204" pitchFamily="34" charset="0"/>
              <a:cs typeface="Calibri" panose="020F0502020204030204" pitchFamily="34" charset="0"/>
            </a:rPr>
            <a:t>Examples</a:t>
          </a:r>
          <a:endParaRPr lang="en-US" dirty="0">
            <a:latin typeface="Calibri" panose="020F0502020204030204" pitchFamily="34" charset="0"/>
            <a:cs typeface="Calibri" panose="020F0502020204030204" pitchFamily="34" charset="0"/>
          </a:endParaRPr>
        </a:p>
      </dgm:t>
    </dgm:pt>
    <dgm:pt modelId="{5BFA7156-DEA6-4ADF-8053-4963FAEDC983}" type="par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84D9A686-7CD1-406F-B361-76CB7D6E1A8A}" type="sibTrans" cxnId="{B5FC404C-EAA7-41CE-8686-E6A1DA2E50C6}">
      <dgm:prSet/>
      <dgm:spPr/>
      <dgm:t>
        <a:bodyPr/>
        <a:lstStyle/>
        <a:p>
          <a:endParaRPr lang="en-US">
            <a:latin typeface="Calibri" panose="020F0502020204030204" pitchFamily="34" charset="0"/>
            <a:cs typeface="Calibri" panose="020F0502020204030204" pitchFamily="34" charset="0"/>
          </a:endParaRPr>
        </a:p>
      </dgm:t>
    </dgm:pt>
    <dgm:pt modelId="{C71C3DB1-4A61-4C96-8EC0-0C65261DF63E}">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Signs</a:t>
          </a:r>
          <a:endParaRPr lang="en-US" sz="2600" dirty="0">
            <a:solidFill>
              <a:srgbClr val="741112"/>
            </a:solidFill>
            <a:latin typeface="Calibri" panose="020F0502020204030204" pitchFamily="34" charset="0"/>
            <a:cs typeface="Calibri" panose="020F0502020204030204" pitchFamily="34" charset="0"/>
          </a:endParaRPr>
        </a:p>
      </dgm:t>
    </dgm:pt>
    <dgm:pt modelId="{A905781C-6FF9-432D-AB60-ECA9F3BE4113}" type="par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2578BFDF-B49E-4CC5-B57A-6DC1BCDA90FE}" type="sibTrans" cxnId="{DDF4A118-C3DA-4E9A-96E3-0B1D7E25B327}">
      <dgm:prSet/>
      <dgm:spPr/>
      <dgm:t>
        <a:bodyPr/>
        <a:lstStyle/>
        <a:p>
          <a:endParaRPr lang="en-US">
            <a:latin typeface="Calibri" panose="020F0502020204030204" pitchFamily="34" charset="0"/>
            <a:cs typeface="Calibri" panose="020F0502020204030204" pitchFamily="34" charset="0"/>
          </a:endParaRPr>
        </a:p>
      </dgm:t>
    </dgm:pt>
    <dgm:pt modelId="{AD3A8C53-65B9-48D2-8B23-3C7C42217B9A}">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Private Use (Parking)</a:t>
          </a:r>
          <a:endParaRPr lang="en-US" sz="2600" dirty="0">
            <a:solidFill>
              <a:srgbClr val="741112"/>
            </a:solidFill>
            <a:latin typeface="Calibri" panose="020F0502020204030204" pitchFamily="34" charset="0"/>
            <a:cs typeface="Calibri" panose="020F0502020204030204" pitchFamily="34" charset="0"/>
          </a:endParaRPr>
        </a:p>
      </dgm:t>
    </dgm:pt>
    <dgm:pt modelId="{23E4B28C-32DF-4871-94F2-2D262219F63E}" type="par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E05B6564-B49D-4DEF-BA68-6ED2579E2F47}" type="sibTrans" cxnId="{5E05C222-93F7-435C-80BC-050440D47283}">
      <dgm:prSet/>
      <dgm:spPr/>
      <dgm:t>
        <a:bodyPr/>
        <a:lstStyle/>
        <a:p>
          <a:endParaRPr lang="en-US">
            <a:latin typeface="Calibri" panose="020F0502020204030204" pitchFamily="34" charset="0"/>
            <a:cs typeface="Calibri" panose="020F0502020204030204" pitchFamily="34" charset="0"/>
          </a:endParaRPr>
        </a:p>
      </dgm:t>
    </dgm:pt>
    <dgm:pt modelId="{8D9A5F8E-CE73-4C9C-B91B-B06B7B1E01A6}">
      <dgm:prSet custT="1"/>
      <dgm:spPr>
        <a:solidFill>
          <a:srgbClr val="FDB917">
            <a:alpha val="90000"/>
          </a:srgbClr>
        </a:solidFill>
        <a:ln>
          <a:solidFill>
            <a:srgbClr val="741112">
              <a:alpha val="90000"/>
            </a:srgbClr>
          </a:solidFill>
        </a:ln>
      </dgm:spPr>
      <dgm:t>
        <a:bodyPr/>
        <a:lstStyle/>
        <a:p>
          <a:r>
            <a:rPr lang="en-US" sz="2600" b="1" dirty="0">
              <a:solidFill>
                <a:srgbClr val="741112"/>
              </a:solidFill>
              <a:latin typeface="Calibri" panose="020F0502020204030204" pitchFamily="34" charset="0"/>
              <a:cs typeface="Calibri" panose="020F0502020204030204" pitchFamily="34" charset="0"/>
            </a:rPr>
            <a:t>Landscaping Items</a:t>
          </a:r>
          <a:endParaRPr lang="en-US" sz="2600" dirty="0">
            <a:solidFill>
              <a:srgbClr val="741112"/>
            </a:solidFill>
            <a:latin typeface="Calibri" panose="020F0502020204030204" pitchFamily="34" charset="0"/>
            <a:cs typeface="Calibri" panose="020F0502020204030204" pitchFamily="34" charset="0"/>
          </a:endParaRPr>
        </a:p>
      </dgm:t>
    </dgm:pt>
    <dgm:pt modelId="{333095C6-0127-45E0-864A-D9AFEB6E7628}" type="par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4B4863C3-5F0F-4394-8833-4D92296D3C3A}" type="sibTrans" cxnId="{2F15E6EE-3D59-47B0-93A7-8C9F21C545D3}">
      <dgm:prSet/>
      <dgm:spPr/>
      <dgm:t>
        <a:bodyPr/>
        <a:lstStyle/>
        <a:p>
          <a:endParaRPr lang="en-US">
            <a:latin typeface="Calibri" panose="020F0502020204030204" pitchFamily="34" charset="0"/>
            <a:cs typeface="Calibri" panose="020F0502020204030204" pitchFamily="34" charset="0"/>
          </a:endParaRPr>
        </a:p>
      </dgm:t>
    </dgm:pt>
    <dgm:pt modelId="{7841BA9A-3AD4-4AEF-B9D8-E0818139E5C2}">
      <dgm:prSet/>
      <dgm:spPr>
        <a:solidFill>
          <a:srgbClr val="2E6A8C"/>
        </a:solidFill>
      </dgm:spPr>
      <dgm:t>
        <a:bodyPr/>
        <a:lstStyle/>
        <a:p>
          <a:r>
            <a:rPr lang="en-US" b="1" dirty="0">
              <a:latin typeface="Calibri" panose="020F0502020204030204" pitchFamily="34" charset="0"/>
              <a:cs typeface="Calibri" panose="020F0502020204030204" pitchFamily="34" charset="0"/>
            </a:rPr>
            <a:t>Notification</a:t>
          </a:r>
          <a:endParaRPr lang="en-US" dirty="0">
            <a:latin typeface="Calibri" panose="020F0502020204030204" pitchFamily="34" charset="0"/>
            <a:cs typeface="Calibri" panose="020F0502020204030204" pitchFamily="34" charset="0"/>
          </a:endParaRPr>
        </a:p>
      </dgm:t>
    </dgm:pt>
    <dgm:pt modelId="{B2B0DB4A-5EB1-4905-AE78-83B0B78E770B}" type="par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22BF2139-FFAA-4A7E-B017-5B7F9F983CC7}" type="sibTrans" cxnId="{3166D8E7-EA4C-47C7-8748-33E581102CD2}">
      <dgm:prSet/>
      <dgm:spPr/>
      <dgm:t>
        <a:bodyPr/>
        <a:lstStyle/>
        <a:p>
          <a:endParaRPr lang="en-US">
            <a:latin typeface="Calibri" panose="020F0502020204030204" pitchFamily="34" charset="0"/>
            <a:cs typeface="Calibri" panose="020F0502020204030204" pitchFamily="34" charset="0"/>
          </a:endParaRPr>
        </a:p>
      </dgm:t>
    </dgm:pt>
    <dgm:pt modelId="{6EEB8810-A4E9-4884-B777-4C0F6319B43E}">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gm:t>
    </dgm:pt>
    <dgm:pt modelId="{EBDCCD6F-329F-4296-85D4-69F3F1F57FDE}" type="parTrans" cxnId="{DDE1D875-3496-41F7-A881-8B944BC1B5F4}">
      <dgm:prSet/>
      <dgm:spPr/>
      <dgm:t>
        <a:bodyPr/>
        <a:lstStyle/>
        <a:p>
          <a:endParaRPr lang="en-US"/>
        </a:p>
      </dgm:t>
    </dgm:pt>
    <dgm:pt modelId="{AC7D2D92-9159-4EF9-BB64-E0515BDBDD25}" type="sibTrans" cxnId="{DDE1D875-3496-41F7-A881-8B944BC1B5F4}">
      <dgm:prSet/>
      <dgm:spPr/>
      <dgm:t>
        <a:bodyPr/>
        <a:lstStyle/>
        <a:p>
          <a:endParaRPr lang="en-US"/>
        </a:p>
      </dgm:t>
    </dgm:pt>
    <dgm:pt modelId="{722C3907-FC7B-45F2-864F-62A43FF1266C}">
      <dgm:prSet custT="1"/>
      <dgm:spPr>
        <a:solidFill>
          <a:srgbClr val="FDB917">
            <a:alpha val="90000"/>
          </a:srgbClr>
        </a:solidFill>
        <a:ln w="25400" cap="flat" cmpd="sng" algn="ctr">
          <a:solidFill>
            <a:srgbClr val="741112">
              <a:alpha val="90000"/>
            </a:srgbClr>
          </a:solidFill>
          <a:prstDash val="solid"/>
        </a:ln>
        <a:effectLst/>
      </dgm:spPr>
      <dgm:t>
        <a:bodyPr spcFirstLastPara="0" vert="horz" wrap="square" lIns="83820" tIns="41910" rIns="83820" bIns="41910" numCol="1" spcCol="1270" anchor="ctr" anchorCtr="0"/>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Belle Fourche Area Office</a:t>
          </a:r>
        </a:p>
      </dgm:t>
    </dgm:pt>
    <dgm:pt modelId="{8BF143E4-DF37-4D35-85BD-9B3E998A4973}" type="parTrans" cxnId="{9CA678F7-0526-40E8-8F5E-741F1BD9BA56}">
      <dgm:prSet/>
      <dgm:spPr/>
      <dgm:t>
        <a:bodyPr/>
        <a:lstStyle/>
        <a:p>
          <a:endParaRPr lang="en-US"/>
        </a:p>
      </dgm:t>
    </dgm:pt>
    <dgm:pt modelId="{097721DF-A9D8-40B1-8A4A-FCC49888EE3F}" type="sibTrans" cxnId="{9CA678F7-0526-40E8-8F5E-741F1BD9BA56}">
      <dgm:prSet/>
      <dgm:spPr/>
      <dgm:t>
        <a:bodyPr/>
        <a:lstStyle/>
        <a:p>
          <a:endParaRPr lang="en-US"/>
        </a:p>
      </dgm:t>
    </dgm:pt>
    <dgm:pt modelId="{78C35CAD-371B-4BAA-AFF0-5A4A0584FC34}" type="pres">
      <dgm:prSet presAssocID="{91968881-A883-4B90-9DEE-E9CFA6B99719}" presName="Name0" presStyleCnt="0">
        <dgm:presLayoutVars>
          <dgm:dir/>
          <dgm:animLvl val="lvl"/>
          <dgm:resizeHandles val="exact"/>
        </dgm:presLayoutVars>
      </dgm:prSet>
      <dgm:spPr/>
    </dgm:pt>
    <dgm:pt modelId="{BF1E3911-B7DE-40C4-A0B8-587A5753327A}" type="pres">
      <dgm:prSet presAssocID="{7BBD44F1-F09E-4F6D-91EA-BEF618C41F0C}" presName="linNode" presStyleCnt="0"/>
      <dgm:spPr/>
    </dgm:pt>
    <dgm:pt modelId="{28D7CD40-9F23-4436-9DDC-F87676D0B909}" type="pres">
      <dgm:prSet presAssocID="{7BBD44F1-F09E-4F6D-91EA-BEF618C41F0C}" presName="parentText" presStyleLbl="node1" presStyleIdx="0" presStyleCnt="3">
        <dgm:presLayoutVars>
          <dgm:chMax val="1"/>
          <dgm:bulletEnabled val="1"/>
        </dgm:presLayoutVars>
      </dgm:prSet>
      <dgm:spPr/>
    </dgm:pt>
    <dgm:pt modelId="{51DBDD58-1D31-4789-AE0A-15E6B2D0BCC9}" type="pres">
      <dgm:prSet presAssocID="{7BBD44F1-F09E-4F6D-91EA-BEF618C41F0C}" presName="descendantText" presStyleLbl="alignAccFollowNode1" presStyleIdx="0" presStyleCnt="3">
        <dgm:presLayoutVars>
          <dgm:bulletEnabled val="1"/>
        </dgm:presLayoutVars>
      </dgm:prSet>
      <dgm:spPr>
        <a:xfrm rot="5400000">
          <a:off x="4960315" y="-1836298"/>
          <a:ext cx="1271624" cy="5266944"/>
        </a:xfrm>
        <a:prstGeom prst="round2SameRect">
          <a:avLst/>
        </a:prstGeom>
      </dgm:spPr>
    </dgm:pt>
    <dgm:pt modelId="{105B1147-D223-4ECF-8285-2C8A6A3D11ED}" type="pres">
      <dgm:prSet presAssocID="{B892882F-682E-4B32-B40B-8ACFAB35AE96}" presName="sp" presStyleCnt="0"/>
      <dgm:spPr/>
    </dgm:pt>
    <dgm:pt modelId="{F771E0DB-AC0C-4087-A06C-6B331EE817D5}" type="pres">
      <dgm:prSet presAssocID="{DBD42549-05FC-4A2A-8A4A-93C2AA526C7B}" presName="linNode" presStyleCnt="0"/>
      <dgm:spPr/>
    </dgm:pt>
    <dgm:pt modelId="{808518A3-D165-411A-BDED-E7CFB1884FC7}" type="pres">
      <dgm:prSet presAssocID="{DBD42549-05FC-4A2A-8A4A-93C2AA526C7B}" presName="parentText" presStyleLbl="node1" presStyleIdx="1" presStyleCnt="3">
        <dgm:presLayoutVars>
          <dgm:chMax val="1"/>
          <dgm:bulletEnabled val="1"/>
        </dgm:presLayoutVars>
      </dgm:prSet>
      <dgm:spPr/>
    </dgm:pt>
    <dgm:pt modelId="{BE85B358-CE86-4BC7-89B9-5B3E83C9DDE9}" type="pres">
      <dgm:prSet presAssocID="{DBD42549-05FC-4A2A-8A4A-93C2AA526C7B}" presName="descendantText" presStyleLbl="alignAccFollowNode1" presStyleIdx="1" presStyleCnt="3">
        <dgm:presLayoutVars>
          <dgm:bulletEnabled val="1"/>
        </dgm:presLayoutVars>
      </dgm:prSet>
      <dgm:spPr/>
    </dgm:pt>
    <dgm:pt modelId="{CD31BFBE-53C2-4D24-B521-F877C64A7F3F}" type="pres">
      <dgm:prSet presAssocID="{84D9A686-7CD1-406F-B361-76CB7D6E1A8A}" presName="sp" presStyleCnt="0"/>
      <dgm:spPr/>
    </dgm:pt>
    <dgm:pt modelId="{F083F1C1-F8F6-47DD-AFD6-28223B4AF833}" type="pres">
      <dgm:prSet presAssocID="{7841BA9A-3AD4-4AEF-B9D8-E0818139E5C2}" presName="linNode" presStyleCnt="0"/>
      <dgm:spPr/>
    </dgm:pt>
    <dgm:pt modelId="{645E43E8-86A8-4C52-97E2-89C1A409310F}" type="pres">
      <dgm:prSet presAssocID="{7841BA9A-3AD4-4AEF-B9D8-E0818139E5C2}" presName="parentText" presStyleLbl="node1" presStyleIdx="2" presStyleCnt="3">
        <dgm:presLayoutVars>
          <dgm:chMax val="1"/>
          <dgm:bulletEnabled val="1"/>
        </dgm:presLayoutVars>
      </dgm:prSet>
      <dgm:spPr/>
    </dgm:pt>
    <dgm:pt modelId="{743B3FC2-92F8-4606-B24A-71E7433C70F5}" type="pres">
      <dgm:prSet presAssocID="{7841BA9A-3AD4-4AEF-B9D8-E0818139E5C2}" presName="descendantText" presStyleLbl="alignAccFollowNode1" presStyleIdx="2" presStyleCnt="3">
        <dgm:presLayoutVars>
          <dgm:bulletEnabled val="1"/>
        </dgm:presLayoutVars>
      </dgm:prSet>
      <dgm:spPr>
        <a:xfrm rot="5400000">
          <a:off x="4960315" y="1501716"/>
          <a:ext cx="1271624" cy="5266944"/>
        </a:xfrm>
        <a:prstGeom prst="round2SameRect">
          <a:avLst/>
        </a:prstGeom>
      </dgm:spPr>
    </dgm:pt>
  </dgm:ptLst>
  <dgm:cxnLst>
    <dgm:cxn modelId="{DDF4A118-C3DA-4E9A-96E3-0B1D7E25B327}" srcId="{DBD42549-05FC-4A2A-8A4A-93C2AA526C7B}" destId="{C71C3DB1-4A61-4C96-8EC0-0C65261DF63E}" srcOrd="0" destOrd="0" parTransId="{A905781C-6FF9-432D-AB60-ECA9F3BE4113}" sibTransId="{2578BFDF-B49E-4CC5-B57A-6DC1BCDA90FE}"/>
    <dgm:cxn modelId="{5E05C222-93F7-435C-80BC-050440D47283}" srcId="{DBD42549-05FC-4A2A-8A4A-93C2AA526C7B}" destId="{AD3A8C53-65B9-48D2-8B23-3C7C42217B9A}" srcOrd="1" destOrd="0" parTransId="{23E4B28C-32DF-4871-94F2-2D262219F63E}" sibTransId="{E05B6564-B49D-4DEF-BA68-6ED2579E2F47}"/>
    <dgm:cxn modelId="{3EBBA931-15C7-481D-B712-393B5A728C43}" type="presOf" srcId="{8D9A5F8E-CE73-4C9C-B91B-B06B7B1E01A6}" destId="{BE85B358-CE86-4BC7-89B9-5B3E83C9DDE9}" srcOrd="0" destOrd="2" presId="urn:microsoft.com/office/officeart/2005/8/layout/vList5"/>
    <dgm:cxn modelId="{B5FC404C-EAA7-41CE-8686-E6A1DA2E50C6}" srcId="{91968881-A883-4B90-9DEE-E9CFA6B99719}" destId="{DBD42549-05FC-4A2A-8A4A-93C2AA526C7B}" srcOrd="1" destOrd="0" parTransId="{5BFA7156-DEA6-4ADF-8053-4963FAEDC983}" sibTransId="{84D9A686-7CD1-406F-B361-76CB7D6E1A8A}"/>
    <dgm:cxn modelId="{5C52C96E-0729-453F-9037-1C26F433039E}" type="presOf" srcId="{91968881-A883-4B90-9DEE-E9CFA6B99719}" destId="{78C35CAD-371B-4BAA-AFF0-5A4A0584FC34}" srcOrd="0" destOrd="0" presId="urn:microsoft.com/office/officeart/2005/8/layout/vList5"/>
    <dgm:cxn modelId="{E9965B70-4781-4358-9E8B-D6F4736BDB43}" type="presOf" srcId="{DBD42549-05FC-4A2A-8A4A-93C2AA526C7B}" destId="{808518A3-D165-411A-BDED-E7CFB1884FC7}" srcOrd="0" destOrd="0" presId="urn:microsoft.com/office/officeart/2005/8/layout/vList5"/>
    <dgm:cxn modelId="{DDE1D875-3496-41F7-A881-8B944BC1B5F4}" srcId="{7BBD44F1-F09E-4F6D-91EA-BEF618C41F0C}" destId="{6EEB8810-A4E9-4884-B777-4C0F6319B43E}" srcOrd="0" destOrd="0" parTransId="{EBDCCD6F-329F-4296-85D4-69F3F1F57FDE}" sibTransId="{AC7D2D92-9159-4EF9-BB64-E0515BDBDD25}"/>
    <dgm:cxn modelId="{B15668A4-C39E-4AD0-8D9B-70857D859D03}" type="presOf" srcId="{7841BA9A-3AD4-4AEF-B9D8-E0818139E5C2}" destId="{645E43E8-86A8-4C52-97E2-89C1A409310F}" srcOrd="0" destOrd="0" presId="urn:microsoft.com/office/officeart/2005/8/layout/vList5"/>
    <dgm:cxn modelId="{9EA61EB3-A165-490E-BB7D-E63181F365DB}" type="presOf" srcId="{C71C3DB1-4A61-4C96-8EC0-0C65261DF63E}" destId="{BE85B358-CE86-4BC7-89B9-5B3E83C9DDE9}" srcOrd="0" destOrd="0" presId="urn:microsoft.com/office/officeart/2005/8/layout/vList5"/>
    <dgm:cxn modelId="{F80640B4-A581-4C3D-9B4E-1E5834D11378}" type="presOf" srcId="{AD3A8C53-65B9-48D2-8B23-3C7C42217B9A}" destId="{BE85B358-CE86-4BC7-89B9-5B3E83C9DDE9}" srcOrd="0" destOrd="1" presId="urn:microsoft.com/office/officeart/2005/8/layout/vList5"/>
    <dgm:cxn modelId="{571D8BC5-DD31-4647-BFE9-09EDB198820F}" type="presOf" srcId="{6EEB8810-A4E9-4884-B777-4C0F6319B43E}" destId="{51DBDD58-1D31-4789-AE0A-15E6B2D0BCC9}" srcOrd="0" destOrd="0" presId="urn:microsoft.com/office/officeart/2005/8/layout/vList5"/>
    <dgm:cxn modelId="{5E444FC6-F809-48D6-95FA-14CE71A08921}" srcId="{91968881-A883-4B90-9DEE-E9CFA6B99719}" destId="{7BBD44F1-F09E-4F6D-91EA-BEF618C41F0C}" srcOrd="0" destOrd="0" parTransId="{01350746-A9CA-412B-82CF-2D929BDD4E00}" sibTransId="{B892882F-682E-4B32-B40B-8ACFAB35AE96}"/>
    <dgm:cxn modelId="{3166D8E7-EA4C-47C7-8748-33E581102CD2}" srcId="{91968881-A883-4B90-9DEE-E9CFA6B99719}" destId="{7841BA9A-3AD4-4AEF-B9D8-E0818139E5C2}" srcOrd="2" destOrd="0" parTransId="{B2B0DB4A-5EB1-4905-AE78-83B0B78E770B}" sibTransId="{22BF2139-FFAA-4A7E-B017-5B7F9F983CC7}"/>
    <dgm:cxn modelId="{2F15E6EE-3D59-47B0-93A7-8C9F21C545D3}" srcId="{DBD42549-05FC-4A2A-8A4A-93C2AA526C7B}" destId="{8D9A5F8E-CE73-4C9C-B91B-B06B7B1E01A6}" srcOrd="2" destOrd="0" parTransId="{333095C6-0127-45E0-864A-D9AFEB6E7628}" sibTransId="{4B4863C3-5F0F-4394-8833-4D92296D3C3A}"/>
    <dgm:cxn modelId="{9CA678F7-0526-40E8-8F5E-741F1BD9BA56}" srcId="{7841BA9A-3AD4-4AEF-B9D8-E0818139E5C2}" destId="{722C3907-FC7B-45F2-864F-62A43FF1266C}" srcOrd="0" destOrd="0" parTransId="{8BF143E4-DF37-4D35-85BD-9B3E998A4973}" sibTransId="{097721DF-A9D8-40B1-8A4A-FCC49888EE3F}"/>
    <dgm:cxn modelId="{5CEB80FC-6BD5-45FA-BCA8-CE1C4C6D6E0C}" type="presOf" srcId="{722C3907-FC7B-45F2-864F-62A43FF1266C}" destId="{743B3FC2-92F8-4606-B24A-71E7433C70F5}" srcOrd="0" destOrd="0" presId="urn:microsoft.com/office/officeart/2005/8/layout/vList5"/>
    <dgm:cxn modelId="{F3730AFE-598A-481C-9DDB-5BCBE7634E29}" type="presOf" srcId="{7BBD44F1-F09E-4F6D-91EA-BEF618C41F0C}" destId="{28D7CD40-9F23-4436-9DDC-F87676D0B909}" srcOrd="0" destOrd="0" presId="urn:microsoft.com/office/officeart/2005/8/layout/vList5"/>
    <dgm:cxn modelId="{BB189053-0590-43BC-A42E-EECD9A993DDB}" type="presParOf" srcId="{78C35CAD-371B-4BAA-AFF0-5A4A0584FC34}" destId="{BF1E3911-B7DE-40C4-A0B8-587A5753327A}" srcOrd="0" destOrd="0" presId="urn:microsoft.com/office/officeart/2005/8/layout/vList5"/>
    <dgm:cxn modelId="{EB70455F-2E29-494C-8F97-19E672582B05}" type="presParOf" srcId="{BF1E3911-B7DE-40C4-A0B8-587A5753327A}" destId="{28D7CD40-9F23-4436-9DDC-F87676D0B909}" srcOrd="0" destOrd="0" presId="urn:microsoft.com/office/officeart/2005/8/layout/vList5"/>
    <dgm:cxn modelId="{9C75D3B7-9A2A-4A93-85F1-CE927E995F42}" type="presParOf" srcId="{BF1E3911-B7DE-40C4-A0B8-587A5753327A}" destId="{51DBDD58-1D31-4789-AE0A-15E6B2D0BCC9}" srcOrd="1" destOrd="0" presId="urn:microsoft.com/office/officeart/2005/8/layout/vList5"/>
    <dgm:cxn modelId="{019D1291-42C8-4CA7-8625-03D6D06983D0}" type="presParOf" srcId="{78C35CAD-371B-4BAA-AFF0-5A4A0584FC34}" destId="{105B1147-D223-4ECF-8285-2C8A6A3D11ED}" srcOrd="1" destOrd="0" presId="urn:microsoft.com/office/officeart/2005/8/layout/vList5"/>
    <dgm:cxn modelId="{3702DFF6-CEA7-401C-B071-A1CA9606D955}" type="presParOf" srcId="{78C35CAD-371B-4BAA-AFF0-5A4A0584FC34}" destId="{F771E0DB-AC0C-4087-A06C-6B331EE817D5}" srcOrd="2" destOrd="0" presId="urn:microsoft.com/office/officeart/2005/8/layout/vList5"/>
    <dgm:cxn modelId="{B2AEEE10-036B-462B-ABF7-4110494816C7}" type="presParOf" srcId="{F771E0DB-AC0C-4087-A06C-6B331EE817D5}" destId="{808518A3-D165-411A-BDED-E7CFB1884FC7}" srcOrd="0" destOrd="0" presId="urn:microsoft.com/office/officeart/2005/8/layout/vList5"/>
    <dgm:cxn modelId="{1109CF0F-9E3D-417F-A584-4C5F34C7FA00}" type="presParOf" srcId="{F771E0DB-AC0C-4087-A06C-6B331EE817D5}" destId="{BE85B358-CE86-4BC7-89B9-5B3E83C9DDE9}" srcOrd="1" destOrd="0" presId="urn:microsoft.com/office/officeart/2005/8/layout/vList5"/>
    <dgm:cxn modelId="{9032E2BC-E411-4453-A722-FB548379EFC9}" type="presParOf" srcId="{78C35CAD-371B-4BAA-AFF0-5A4A0584FC34}" destId="{CD31BFBE-53C2-4D24-B521-F877C64A7F3F}" srcOrd="3" destOrd="0" presId="urn:microsoft.com/office/officeart/2005/8/layout/vList5"/>
    <dgm:cxn modelId="{26029D7A-81D4-4FF1-A21E-D3316B6020C5}" type="presParOf" srcId="{78C35CAD-371B-4BAA-AFF0-5A4A0584FC34}" destId="{F083F1C1-F8F6-47DD-AFD6-28223B4AF833}" srcOrd="4" destOrd="0" presId="urn:microsoft.com/office/officeart/2005/8/layout/vList5"/>
    <dgm:cxn modelId="{A40059ED-C1CD-4C69-83CE-9A524121B1D9}" type="presParOf" srcId="{F083F1C1-F8F6-47DD-AFD6-28223B4AF833}" destId="{645E43E8-86A8-4C52-97E2-89C1A409310F}" srcOrd="0" destOrd="0" presId="urn:microsoft.com/office/officeart/2005/8/layout/vList5"/>
    <dgm:cxn modelId="{DDE51ADE-1367-409C-9AA3-C0D0A82A7B51}" type="presParOf" srcId="{F083F1C1-F8F6-47DD-AFD6-28223B4AF833}" destId="{743B3FC2-92F8-4606-B24A-71E7433C70F5}"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90CBD20-ADC5-4F84-B304-D335A2B3105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646F50B7-7333-4C1E-A282-5478B5622814}">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Road will be open to traffic during construction.  Flagging operations will be in place.</a:t>
          </a:r>
          <a:endParaRPr lang="en-US" dirty="0">
            <a:latin typeface="Calibri" panose="020F0502020204030204" pitchFamily="34" charset="0"/>
            <a:cs typeface="Calibri" panose="020F0502020204030204" pitchFamily="34" charset="0"/>
          </a:endParaRPr>
        </a:p>
      </dgm:t>
    </dgm:pt>
    <dgm:pt modelId="{5130B9EA-BF40-4BCF-A2EA-4949F6AC3338}" type="parTrans" cxnId="{B1BDE472-94AC-42B7-BADB-CE91F737222A}">
      <dgm:prSet/>
      <dgm:spPr/>
      <dgm:t>
        <a:bodyPr/>
        <a:lstStyle/>
        <a:p>
          <a:endParaRPr lang="en-US"/>
        </a:p>
      </dgm:t>
    </dgm:pt>
    <dgm:pt modelId="{383B761C-EF6B-4B0A-AC20-CE350712F667}" type="sibTrans" cxnId="{B1BDE472-94AC-42B7-BADB-CE91F737222A}">
      <dgm:prSet/>
      <dgm:spPr/>
      <dgm:t>
        <a:bodyPr/>
        <a:lstStyle/>
        <a:p>
          <a:endParaRPr lang="en-US"/>
        </a:p>
      </dgm:t>
    </dgm:pt>
    <dgm:pt modelId="{BB6ECAB6-1D0A-40FB-A4C1-D6DA14A44507}">
      <dgm:prSet/>
      <dgm:spPr>
        <a:solidFill>
          <a:srgbClr val="2E6A8C"/>
        </a:solidFill>
        <a:ln>
          <a:noFill/>
        </a:ln>
      </dgm:spPr>
      <dgm:t>
        <a:bodyPr/>
        <a:lstStyle/>
        <a:p>
          <a:r>
            <a:rPr lang="en-US" b="1" dirty="0">
              <a:latin typeface="Calibri" panose="020F0502020204030204" pitchFamily="34" charset="0"/>
              <a:cs typeface="Calibri" panose="020F0502020204030204" pitchFamily="34" charset="0"/>
            </a:rPr>
            <a:t>Local traffic and emergency vehicle access will be maintained at all times.</a:t>
          </a:r>
          <a:endParaRPr lang="en-US" dirty="0">
            <a:latin typeface="Calibri" panose="020F0502020204030204" pitchFamily="34" charset="0"/>
            <a:cs typeface="Calibri" panose="020F0502020204030204" pitchFamily="34" charset="0"/>
          </a:endParaRPr>
        </a:p>
      </dgm:t>
    </dgm:pt>
    <dgm:pt modelId="{A2D7EE70-23E0-4677-AC1F-A46FCACC0460}" type="parTrans" cxnId="{B93E109E-8AF8-474B-992F-39CEB5E47430}">
      <dgm:prSet/>
      <dgm:spPr/>
      <dgm:t>
        <a:bodyPr/>
        <a:lstStyle/>
        <a:p>
          <a:endParaRPr lang="en-US"/>
        </a:p>
      </dgm:t>
    </dgm:pt>
    <dgm:pt modelId="{8805E629-27A5-40B6-B1D2-84607DEF7343}" type="sibTrans" cxnId="{B93E109E-8AF8-474B-992F-39CEB5E47430}">
      <dgm:prSet/>
      <dgm:spPr/>
      <dgm:t>
        <a:bodyPr/>
        <a:lstStyle/>
        <a:p>
          <a:endParaRPr lang="en-US"/>
        </a:p>
      </dgm:t>
    </dgm:pt>
    <dgm:pt modelId="{40392E5B-889B-4F15-8E3B-34E085BC9B69}" type="pres">
      <dgm:prSet presAssocID="{B90CBD20-ADC5-4F84-B304-D335A2B31058}" presName="CompostProcess" presStyleCnt="0">
        <dgm:presLayoutVars>
          <dgm:dir/>
          <dgm:resizeHandles val="exact"/>
        </dgm:presLayoutVars>
      </dgm:prSet>
      <dgm:spPr/>
    </dgm:pt>
    <dgm:pt modelId="{0967853D-A391-4C9E-9203-6F9D107FCA5D}" type="pres">
      <dgm:prSet presAssocID="{B90CBD20-ADC5-4F84-B304-D335A2B31058}" presName="arrow" presStyleLbl="bgShp" presStyleIdx="0" presStyleCnt="1"/>
      <dgm:spPr>
        <a:solidFill>
          <a:srgbClr val="FDB917">
            <a:alpha val="50000"/>
          </a:srgbClr>
        </a:solidFill>
      </dgm:spPr>
    </dgm:pt>
    <dgm:pt modelId="{F1485698-19A7-4DBE-85B5-1FAE56127D78}" type="pres">
      <dgm:prSet presAssocID="{B90CBD20-ADC5-4F84-B304-D335A2B31058}" presName="linearProcess" presStyleCnt="0"/>
      <dgm:spPr/>
    </dgm:pt>
    <dgm:pt modelId="{97CC7B74-9304-4AC3-971B-F4507FBED58D}" type="pres">
      <dgm:prSet presAssocID="{646F50B7-7333-4C1E-A282-5478B5622814}" presName="textNode" presStyleLbl="node1" presStyleIdx="0" presStyleCnt="2">
        <dgm:presLayoutVars>
          <dgm:bulletEnabled val="1"/>
        </dgm:presLayoutVars>
      </dgm:prSet>
      <dgm:spPr/>
    </dgm:pt>
    <dgm:pt modelId="{CF848B73-F66C-47B3-BC60-0F5C0656B71A}" type="pres">
      <dgm:prSet presAssocID="{383B761C-EF6B-4B0A-AC20-CE350712F667}" presName="sibTrans" presStyleCnt="0"/>
      <dgm:spPr/>
    </dgm:pt>
    <dgm:pt modelId="{D34E6997-BB60-4428-B881-B23A1EB27B88}" type="pres">
      <dgm:prSet presAssocID="{BB6ECAB6-1D0A-40FB-A4C1-D6DA14A44507}" presName="textNode" presStyleLbl="node1" presStyleIdx="1" presStyleCnt="2">
        <dgm:presLayoutVars>
          <dgm:bulletEnabled val="1"/>
        </dgm:presLayoutVars>
      </dgm:prSet>
      <dgm:spPr/>
    </dgm:pt>
  </dgm:ptLst>
  <dgm:cxnLst>
    <dgm:cxn modelId="{B1BDE472-94AC-42B7-BADB-CE91F737222A}" srcId="{B90CBD20-ADC5-4F84-B304-D335A2B31058}" destId="{646F50B7-7333-4C1E-A282-5478B5622814}" srcOrd="0" destOrd="0" parTransId="{5130B9EA-BF40-4BCF-A2EA-4949F6AC3338}" sibTransId="{383B761C-EF6B-4B0A-AC20-CE350712F667}"/>
    <dgm:cxn modelId="{5BFB368C-6BF7-4207-BA5B-E62BEA972E62}" type="presOf" srcId="{BB6ECAB6-1D0A-40FB-A4C1-D6DA14A44507}" destId="{D34E6997-BB60-4428-B881-B23A1EB27B88}" srcOrd="0" destOrd="0" presId="urn:microsoft.com/office/officeart/2005/8/layout/hProcess9"/>
    <dgm:cxn modelId="{B93E109E-8AF8-474B-992F-39CEB5E47430}" srcId="{B90CBD20-ADC5-4F84-B304-D335A2B31058}" destId="{BB6ECAB6-1D0A-40FB-A4C1-D6DA14A44507}" srcOrd="1" destOrd="0" parTransId="{A2D7EE70-23E0-4677-AC1F-A46FCACC0460}" sibTransId="{8805E629-27A5-40B6-B1D2-84607DEF7343}"/>
    <dgm:cxn modelId="{F6F174A6-C36A-46A2-8E40-A56499C28A85}" type="presOf" srcId="{646F50B7-7333-4C1E-A282-5478B5622814}" destId="{97CC7B74-9304-4AC3-971B-F4507FBED58D}" srcOrd="0" destOrd="0" presId="urn:microsoft.com/office/officeart/2005/8/layout/hProcess9"/>
    <dgm:cxn modelId="{D0DF8EB5-E503-43C9-8DB7-03418184392C}" type="presOf" srcId="{B90CBD20-ADC5-4F84-B304-D335A2B31058}" destId="{40392E5B-889B-4F15-8E3B-34E085BC9B69}" srcOrd="0" destOrd="0" presId="urn:microsoft.com/office/officeart/2005/8/layout/hProcess9"/>
    <dgm:cxn modelId="{68FB7830-4B4B-43E0-9D90-CC24144EA56A}" type="presParOf" srcId="{40392E5B-889B-4F15-8E3B-34E085BC9B69}" destId="{0967853D-A391-4C9E-9203-6F9D107FCA5D}" srcOrd="0" destOrd="0" presId="urn:microsoft.com/office/officeart/2005/8/layout/hProcess9"/>
    <dgm:cxn modelId="{754DAC49-0FC1-4D55-AD9B-17652DBDAB9E}" type="presParOf" srcId="{40392E5B-889B-4F15-8E3B-34E085BC9B69}" destId="{F1485698-19A7-4DBE-85B5-1FAE56127D78}" srcOrd="1" destOrd="0" presId="urn:microsoft.com/office/officeart/2005/8/layout/hProcess9"/>
    <dgm:cxn modelId="{A7605083-6891-47CD-9A35-D621C94ABAB5}" type="presParOf" srcId="{F1485698-19A7-4DBE-85B5-1FAE56127D78}" destId="{97CC7B74-9304-4AC3-971B-F4507FBED58D}" srcOrd="0" destOrd="0" presId="urn:microsoft.com/office/officeart/2005/8/layout/hProcess9"/>
    <dgm:cxn modelId="{D26A4500-DC41-4C52-B08E-2416557B5823}" type="presParOf" srcId="{F1485698-19A7-4DBE-85B5-1FAE56127D78}" destId="{CF848B73-F66C-47B3-BC60-0F5C0656B71A}" srcOrd="1" destOrd="0" presId="urn:microsoft.com/office/officeart/2005/8/layout/hProcess9"/>
    <dgm:cxn modelId="{67075517-D2FC-4040-8688-C702F887E8C9}" type="presParOf" srcId="{F1485698-19A7-4DBE-85B5-1FAE56127D78}" destId="{D34E6997-BB60-4428-B881-B23A1EB27B88}"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7CD40-9F23-4436-9DDC-F87676D0B909}">
      <dsp:nvSpPr>
        <dsp:cNvPr id="0" name=""/>
        <dsp:cNvSpPr/>
      </dsp:nvSpPr>
      <dsp:spPr>
        <a:xfrm>
          <a:off x="0" y="2408"/>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Involve the public in the planning and design process</a:t>
          </a:r>
          <a:endParaRPr lang="en-US" sz="26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Background information</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Proposed project</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Project schedule</a:t>
          </a:r>
          <a:endParaRPr lang="en-US" sz="2600" kern="1200" dirty="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Provide a project overview</a:t>
          </a:r>
          <a:endParaRPr lang="en-US" sz="2600" kern="1200" dirty="0">
            <a:latin typeface="Calibri" panose="020F0502020204030204" pitchFamily="34" charset="0"/>
            <a:cs typeface="Calibri" panose="020F0502020204030204" pitchFamily="34" charset="0"/>
          </a:endParaRPr>
        </a:p>
      </dsp:txBody>
      <dsp:txXfrm>
        <a:off x="77594" y="1749009"/>
        <a:ext cx="2807468" cy="143434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Gather input and comments</a:t>
          </a:r>
          <a:endParaRPr lang="en-US" sz="26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A0091-4925-4F4C-911D-8A27B63FA010}">
      <dsp:nvSpPr>
        <dsp:cNvPr id="0" name=""/>
        <dsp:cNvSpPr/>
      </dsp:nvSpPr>
      <dsp:spPr>
        <a:xfrm>
          <a:off x="0" y="519515"/>
          <a:ext cx="8229600" cy="766066"/>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5F01131-7CBC-429D-B7B5-7F4AD87E1B43}">
      <dsp:nvSpPr>
        <dsp:cNvPr id="0" name=""/>
        <dsp:cNvSpPr/>
      </dsp:nvSpPr>
      <dsp:spPr>
        <a:xfrm>
          <a:off x="442912" y="5169"/>
          <a:ext cx="5760720" cy="880529"/>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Grading &amp; Bridges in 1960</a:t>
          </a:r>
          <a:endParaRPr lang="en-US" sz="2600" kern="1200" dirty="0">
            <a:latin typeface="Calibri" panose="020F0502020204030204" pitchFamily="34" charset="0"/>
            <a:cs typeface="Calibri" panose="020F0502020204030204" pitchFamily="34" charset="0"/>
          </a:endParaRPr>
        </a:p>
      </dsp:txBody>
      <dsp:txXfrm>
        <a:off x="485896" y="48153"/>
        <a:ext cx="5674752" cy="794561"/>
      </dsp:txXfrm>
    </dsp:sp>
    <dsp:sp modelId="{8C292F7E-CA1F-4F77-96D8-A19D09E41417}">
      <dsp:nvSpPr>
        <dsp:cNvPr id="0" name=""/>
        <dsp:cNvSpPr/>
      </dsp:nvSpPr>
      <dsp:spPr>
        <a:xfrm>
          <a:off x="0" y="1922751"/>
          <a:ext cx="8229600" cy="766066"/>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8B2C631-640D-4079-8A29-B73D71609CB1}">
      <dsp:nvSpPr>
        <dsp:cNvPr id="0" name=""/>
        <dsp:cNvSpPr/>
      </dsp:nvSpPr>
      <dsp:spPr>
        <a:xfrm>
          <a:off x="411480" y="1425981"/>
          <a:ext cx="5760720" cy="880529"/>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Surfacing in 1961</a:t>
          </a:r>
          <a:endParaRPr lang="en-US" sz="2600" kern="1200" dirty="0">
            <a:latin typeface="Calibri" panose="020F0502020204030204" pitchFamily="34" charset="0"/>
            <a:cs typeface="Calibri" panose="020F0502020204030204" pitchFamily="34" charset="0"/>
          </a:endParaRPr>
        </a:p>
      </dsp:txBody>
      <dsp:txXfrm>
        <a:off x="454464" y="1468965"/>
        <a:ext cx="5674752" cy="794561"/>
      </dsp:txXfrm>
    </dsp:sp>
    <dsp:sp modelId="{9B80D8EA-49C6-4BC7-BAAC-45DD759E5AFE}">
      <dsp:nvSpPr>
        <dsp:cNvPr id="0" name=""/>
        <dsp:cNvSpPr/>
      </dsp:nvSpPr>
      <dsp:spPr>
        <a:xfrm>
          <a:off x="0" y="3325987"/>
          <a:ext cx="8229600" cy="766066"/>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1F77EAEC-6430-40AC-AD8E-588345CE8263}">
      <dsp:nvSpPr>
        <dsp:cNvPr id="0" name=""/>
        <dsp:cNvSpPr/>
      </dsp:nvSpPr>
      <dsp:spPr>
        <a:xfrm>
          <a:off x="411480" y="2829218"/>
          <a:ext cx="5760720" cy="880529"/>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Resurfaced in 1983 &amp; 2010</a:t>
          </a:r>
          <a:endParaRPr lang="en-US" sz="2600" kern="1200" dirty="0">
            <a:latin typeface="Calibri" panose="020F0502020204030204" pitchFamily="34" charset="0"/>
            <a:cs typeface="Calibri" panose="020F0502020204030204" pitchFamily="34" charset="0"/>
          </a:endParaRPr>
        </a:p>
      </dsp:txBody>
      <dsp:txXfrm>
        <a:off x="454464" y="2872202"/>
        <a:ext cx="5674752" cy="7945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88981-E4C9-4220-8CAF-D9D0BB3E1CEC}">
      <dsp:nvSpPr>
        <dsp:cNvPr id="0" name=""/>
        <dsp:cNvSpPr/>
      </dsp:nvSpPr>
      <dsp:spPr>
        <a:xfrm>
          <a:off x="0" y="489419"/>
          <a:ext cx="8229600" cy="781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A0EC5624-86B4-48FD-BF20-C57C0577E27F}">
      <dsp:nvSpPr>
        <dsp:cNvPr id="0" name=""/>
        <dsp:cNvSpPr/>
      </dsp:nvSpPr>
      <dsp:spPr>
        <a:xfrm>
          <a:off x="411480" y="31859"/>
          <a:ext cx="5760720" cy="9151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2021 Average Daily Traffic (ADT) = 1266</a:t>
          </a:r>
        </a:p>
      </dsp:txBody>
      <dsp:txXfrm>
        <a:off x="456152" y="76531"/>
        <a:ext cx="5671376" cy="825776"/>
      </dsp:txXfrm>
    </dsp:sp>
    <dsp:sp modelId="{0ED8A58A-7C64-4DC3-9C71-C9E9D24243BC}">
      <dsp:nvSpPr>
        <dsp:cNvPr id="0" name=""/>
        <dsp:cNvSpPr/>
      </dsp:nvSpPr>
      <dsp:spPr>
        <a:xfrm>
          <a:off x="0" y="1895579"/>
          <a:ext cx="8229600" cy="781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61427DC-68B6-4608-B3BD-E62C863718C3}">
      <dsp:nvSpPr>
        <dsp:cNvPr id="0" name=""/>
        <dsp:cNvSpPr/>
      </dsp:nvSpPr>
      <dsp:spPr>
        <a:xfrm>
          <a:off x="411480" y="1438019"/>
          <a:ext cx="5760720" cy="9151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2041 Projected ADT = 1659</a:t>
          </a:r>
        </a:p>
      </dsp:txBody>
      <dsp:txXfrm>
        <a:off x="456152" y="1482691"/>
        <a:ext cx="5671376" cy="825776"/>
      </dsp:txXfrm>
    </dsp:sp>
    <dsp:sp modelId="{A43F1DDD-50B3-41C5-8555-7C43F404529A}">
      <dsp:nvSpPr>
        <dsp:cNvPr id="0" name=""/>
        <dsp:cNvSpPr/>
      </dsp:nvSpPr>
      <dsp:spPr>
        <a:xfrm>
          <a:off x="0" y="3301740"/>
          <a:ext cx="8229600" cy="7812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7252143C-F4C9-4570-A349-2BE93682B2CA}">
      <dsp:nvSpPr>
        <dsp:cNvPr id="0" name=""/>
        <dsp:cNvSpPr/>
      </dsp:nvSpPr>
      <dsp:spPr>
        <a:xfrm>
          <a:off x="411480" y="2844180"/>
          <a:ext cx="5760720" cy="91512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rgbClr val="FFFFFF"/>
              </a:solidFill>
              <a:latin typeface="Calibri" panose="020F0502020204030204" pitchFamily="34" charset="0"/>
              <a:ea typeface="+mn-ea"/>
              <a:cs typeface="Calibri" panose="020F0502020204030204" pitchFamily="34" charset="0"/>
            </a:rPr>
            <a:t>20.8% Average Truck Traffic</a:t>
          </a:r>
        </a:p>
      </dsp:txBody>
      <dsp:txXfrm>
        <a:off x="456152" y="2888852"/>
        <a:ext cx="5671376" cy="825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BA97-7EDD-4A66-85DF-1E80510B90A1}">
      <dsp:nvSpPr>
        <dsp:cNvPr id="0" name=""/>
        <dsp:cNvSpPr/>
      </dsp:nvSpPr>
      <dsp:spPr>
        <a:xfrm>
          <a:off x="228606" y="132914"/>
          <a:ext cx="3648069" cy="3385191"/>
        </a:xfrm>
        <a:prstGeom prst="round2SameRect">
          <a:avLst>
            <a:gd name="adj1" fmla="val 8000"/>
            <a:gd name="adj2" fmla="val 0"/>
          </a:avLst>
        </a:prstGeom>
        <a:solidFill>
          <a:srgbClr val="FDB917">
            <a:alpha val="90000"/>
          </a:srgbClr>
        </a:solidFill>
        <a:ln w="25400" cap="flat" cmpd="sng" algn="ctr">
          <a:solidFill>
            <a:srgbClr val="741112"/>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ts val="300"/>
            </a:spcAft>
            <a:buNone/>
          </a:pPr>
          <a:r>
            <a:rPr lang="en-US" sz="2400" kern="1200" dirty="0">
              <a:solidFill>
                <a:srgbClr val="741112"/>
              </a:solidFill>
              <a:latin typeface="Calibri" panose="020F0502020204030204" pitchFamily="34" charset="0"/>
              <a:cs typeface="Calibri" panose="020F0502020204030204" pitchFamily="34" charset="0"/>
            </a:rPr>
            <a:t>27 Reported Crashes </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10 Animal Hit</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4 Fixed Object Off Road</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3 Rear End</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3 Overturn off road</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2 Overturned on road</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1 Parked Vehicle</a:t>
          </a:r>
        </a:p>
        <a:p>
          <a:pPr marL="457200" lvl="2" indent="-228600" algn="l" defTabSz="1066800">
            <a:lnSpc>
              <a:spcPct val="90000"/>
            </a:lnSpc>
            <a:spcBef>
              <a:spcPct val="0"/>
            </a:spcBef>
            <a:spcAft>
              <a:spcPts val="300"/>
            </a:spcAft>
            <a:buChar char="•"/>
          </a:pPr>
          <a:r>
            <a:rPr lang="en-US" sz="2400" kern="1200" dirty="0">
              <a:solidFill>
                <a:srgbClr val="741112"/>
              </a:solidFill>
              <a:latin typeface="Calibri" panose="020F0502020204030204" pitchFamily="34" charset="0"/>
              <a:cs typeface="Calibri" panose="020F0502020204030204" pitchFamily="34" charset="0"/>
            </a:rPr>
            <a:t>3 Other</a:t>
          </a:r>
        </a:p>
      </dsp:txBody>
      <dsp:txXfrm>
        <a:off x="307925" y="212233"/>
        <a:ext cx="3489431" cy="3305872"/>
      </dsp:txXfrm>
    </dsp:sp>
    <dsp:sp modelId="{D87AFC3E-B51A-4F77-AAFA-70007070D05D}">
      <dsp:nvSpPr>
        <dsp:cNvPr id="0" name=""/>
        <dsp:cNvSpPr/>
      </dsp:nvSpPr>
      <dsp:spPr>
        <a:xfrm>
          <a:off x="230795" y="3459998"/>
          <a:ext cx="3648069" cy="1170979"/>
        </a:xfrm>
        <a:prstGeom prst="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0" rIns="34290" bIns="0" numCol="1" spcCol="1270" anchor="ctr" anchorCtr="0">
          <a:noAutofit/>
        </a:bodyPr>
        <a:lstStyle/>
        <a:p>
          <a:pPr marL="0" lvl="0" indent="0" algn="l" defTabSz="1200150">
            <a:lnSpc>
              <a:spcPct val="90000"/>
            </a:lnSpc>
            <a:spcBef>
              <a:spcPct val="0"/>
            </a:spcBef>
            <a:spcAft>
              <a:spcPct val="35000"/>
            </a:spcAft>
            <a:buNone/>
          </a:pPr>
          <a:r>
            <a:rPr lang="en-US" sz="2700" b="1" kern="1200" dirty="0">
              <a:latin typeface="Calibri" panose="020F0502020204030204" pitchFamily="34" charset="0"/>
              <a:cs typeface="Calibri" panose="020F0502020204030204" pitchFamily="34" charset="0"/>
            </a:rPr>
            <a:t>4 Year Period from 2017 to 2021</a:t>
          </a:r>
          <a:endParaRPr lang="en-US" sz="2700" kern="1200" dirty="0">
            <a:latin typeface="Calibri" panose="020F0502020204030204" pitchFamily="34" charset="0"/>
            <a:cs typeface="Calibri" panose="020F0502020204030204" pitchFamily="34" charset="0"/>
          </a:endParaRPr>
        </a:p>
      </dsp:txBody>
      <dsp:txXfrm>
        <a:off x="230795" y="3459998"/>
        <a:ext cx="2569063" cy="1170979"/>
      </dsp:txXfrm>
    </dsp:sp>
    <dsp:sp modelId="{E8BD09F3-F6AF-454E-8BAE-621D267E869E}">
      <dsp:nvSpPr>
        <dsp:cNvPr id="0" name=""/>
        <dsp:cNvSpPr/>
      </dsp:nvSpPr>
      <dsp:spPr>
        <a:xfrm>
          <a:off x="2676657" y="3373113"/>
          <a:ext cx="1276824" cy="127682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A34E5641-A9EC-4EEA-898E-4796CA0F726D}">
      <dsp:nvSpPr>
        <dsp:cNvPr id="0" name=""/>
        <dsp:cNvSpPr/>
      </dsp:nvSpPr>
      <dsp:spPr>
        <a:xfrm>
          <a:off x="4402815" y="144004"/>
          <a:ext cx="3660692" cy="2723206"/>
        </a:xfrm>
        <a:prstGeom prst="round2SameRect">
          <a:avLst>
            <a:gd name="adj1" fmla="val 8000"/>
            <a:gd name="adj2" fmla="val 0"/>
          </a:avLst>
        </a:prstGeom>
        <a:solidFill>
          <a:srgbClr val="FDB917">
            <a:alpha val="90000"/>
          </a:srgbClr>
        </a:solidFill>
        <a:ln w="25400" cap="flat" cmpd="sng" algn="ctr">
          <a:solidFill>
            <a:srgbClr val="741112"/>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en-US" sz="2400" kern="1200" dirty="0">
              <a:solidFill>
                <a:srgbClr val="741112"/>
              </a:solidFill>
              <a:latin typeface="Calibri" panose="020F0502020204030204" pitchFamily="34" charset="0"/>
              <a:ea typeface="+mn-ea"/>
              <a:cs typeface="Calibri" panose="020F0502020204030204" pitchFamily="34" charset="0"/>
            </a:rPr>
            <a:t>Reported Crash Rate = 1.28</a:t>
          </a:r>
        </a:p>
        <a:p>
          <a:pPr marL="228600" lvl="1" indent="-228600" algn="l" defTabSz="977900">
            <a:lnSpc>
              <a:spcPct val="90000"/>
            </a:lnSpc>
            <a:spcBef>
              <a:spcPct val="0"/>
            </a:spcBef>
            <a:spcAft>
              <a:spcPct val="15000"/>
            </a:spcAft>
            <a:buChar char="•"/>
          </a:pPr>
          <a:r>
            <a:rPr lang="en-US" sz="2400" kern="1200" dirty="0">
              <a:solidFill>
                <a:srgbClr val="741112"/>
              </a:solidFill>
              <a:latin typeface="Calibri" panose="020F0502020204030204" pitchFamily="34" charset="0"/>
              <a:ea typeface="+mn-ea"/>
              <a:cs typeface="Calibri" panose="020F0502020204030204" pitchFamily="34" charset="0"/>
            </a:rPr>
            <a:t>Statewide Weighted Crash Rate = 1.47 (crashes per million vehicle miles of travel)</a:t>
          </a:r>
        </a:p>
      </dsp:txBody>
      <dsp:txXfrm>
        <a:off x="4466623" y="207812"/>
        <a:ext cx="3533076" cy="2659398"/>
      </dsp:txXfrm>
    </dsp:sp>
    <dsp:sp modelId="{D01F7A96-3246-4377-B257-BAC11662041A}">
      <dsp:nvSpPr>
        <dsp:cNvPr id="0" name=""/>
        <dsp:cNvSpPr/>
      </dsp:nvSpPr>
      <dsp:spPr>
        <a:xfrm>
          <a:off x="4402815" y="2715465"/>
          <a:ext cx="3648069" cy="1170979"/>
        </a:xfrm>
        <a:prstGeom prst="rect">
          <a:avLst/>
        </a:prstGeom>
        <a:solidFill>
          <a:srgbClr val="2E6A8C"/>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FFFF"/>
              </a:solidFill>
              <a:latin typeface="Calibri" panose="020F0502020204030204" pitchFamily="34" charset="0"/>
              <a:ea typeface="+mn-ea"/>
              <a:cs typeface="Calibri" panose="020F0502020204030204" pitchFamily="34" charset="0"/>
            </a:rPr>
            <a:t>Rural Principal Arterial</a:t>
          </a:r>
        </a:p>
      </dsp:txBody>
      <dsp:txXfrm>
        <a:off x="4402815" y="2715465"/>
        <a:ext cx="2569063" cy="1170979"/>
      </dsp:txXfrm>
    </dsp:sp>
    <dsp:sp modelId="{9138B46C-FCA0-4D43-BF3C-3EDBE636C30E}">
      <dsp:nvSpPr>
        <dsp:cNvPr id="0" name=""/>
        <dsp:cNvSpPr/>
      </dsp:nvSpPr>
      <dsp:spPr>
        <a:xfrm>
          <a:off x="6948379" y="3207616"/>
          <a:ext cx="1276824" cy="127682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7EF89-84B7-4AD8-9BF4-DC09701C9C18}">
      <dsp:nvSpPr>
        <dsp:cNvPr id="0" name=""/>
        <dsp:cNvSpPr/>
      </dsp:nvSpPr>
      <dsp:spPr>
        <a:xfrm>
          <a:off x="0" y="372420"/>
          <a:ext cx="8229600" cy="5796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1621F69-AD5B-46D1-8C1C-241FDF21299A}">
      <dsp:nvSpPr>
        <dsp:cNvPr id="0" name=""/>
        <dsp:cNvSpPr/>
      </dsp:nvSpPr>
      <dsp:spPr>
        <a:xfrm>
          <a:off x="411480" y="32939"/>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a:solidFill>
                <a:srgbClr val="FFFFFF"/>
              </a:solidFill>
              <a:latin typeface="Calibri" panose="020F0502020204030204" pitchFamily="34" charset="0"/>
              <a:ea typeface="+mn-ea"/>
              <a:cs typeface="Calibri" panose="020F0502020204030204" pitchFamily="34" charset="0"/>
            </a:rPr>
            <a:t>Vertical Curves</a:t>
          </a:r>
        </a:p>
      </dsp:txBody>
      <dsp:txXfrm>
        <a:off x="444624" y="66083"/>
        <a:ext cx="5694432" cy="612672"/>
      </dsp:txXfrm>
    </dsp:sp>
    <dsp:sp modelId="{1277993C-1BC0-4EAF-ADF8-8FEB820B5A16}">
      <dsp:nvSpPr>
        <dsp:cNvPr id="0" name=""/>
        <dsp:cNvSpPr/>
      </dsp:nvSpPr>
      <dsp:spPr>
        <a:xfrm>
          <a:off x="0" y="1415700"/>
          <a:ext cx="8229600" cy="5796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92A3B12F-D82E-4128-A2B9-C7DE4D2CBD8A}">
      <dsp:nvSpPr>
        <dsp:cNvPr id="0" name=""/>
        <dsp:cNvSpPr/>
      </dsp:nvSpPr>
      <dsp:spPr>
        <a:xfrm>
          <a:off x="411480" y="1076219"/>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Narrow Shoulders – 2 feet Asphalt,      4 feet gravel</a:t>
          </a:r>
        </a:p>
      </dsp:txBody>
      <dsp:txXfrm>
        <a:off x="444624" y="1109363"/>
        <a:ext cx="5694432" cy="612672"/>
      </dsp:txXfrm>
    </dsp:sp>
    <dsp:sp modelId="{99595964-5994-45C4-A92C-20171530CCF4}">
      <dsp:nvSpPr>
        <dsp:cNvPr id="0" name=""/>
        <dsp:cNvSpPr/>
      </dsp:nvSpPr>
      <dsp:spPr>
        <a:xfrm>
          <a:off x="0" y="2458980"/>
          <a:ext cx="8229600" cy="579600"/>
        </a:xfrm>
        <a:prstGeom prst="rect">
          <a:avLst/>
        </a:prstGeom>
        <a:solidFill>
          <a:srgbClr val="FFFFFF">
            <a:hueOff val="0"/>
            <a:satOff val="0"/>
            <a:lumOff val="0"/>
            <a:alpha val="5000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05EE5F40-B0AF-4027-A3F5-3AACD8D4AE09}">
      <dsp:nvSpPr>
        <dsp:cNvPr id="0" name=""/>
        <dsp:cNvSpPr/>
      </dsp:nvSpPr>
      <dsp:spPr>
        <a:xfrm>
          <a:off x="411480" y="2119500"/>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Surfacing</a:t>
          </a:r>
        </a:p>
      </dsp:txBody>
      <dsp:txXfrm>
        <a:off x="444624" y="2152644"/>
        <a:ext cx="5694432" cy="612672"/>
      </dsp:txXfrm>
    </dsp:sp>
    <dsp:sp modelId="{6CCB44B1-20C8-4BF4-B903-5406B619AFB5}">
      <dsp:nvSpPr>
        <dsp:cNvPr id="0" name=""/>
        <dsp:cNvSpPr/>
      </dsp:nvSpPr>
      <dsp:spPr>
        <a:xfrm>
          <a:off x="0" y="3502260"/>
          <a:ext cx="8229600" cy="579600"/>
        </a:xfrm>
        <a:prstGeom prst="rect">
          <a:avLst/>
        </a:prstGeom>
        <a:solidFill>
          <a:srgbClr val="FFFFFF">
            <a:hueOff val="0"/>
            <a:satOff val="0"/>
            <a:lumOff val="0"/>
            <a:alpha val="5000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E98F0437-A221-4251-A8A6-BB38FA1690EF}">
      <dsp:nvSpPr>
        <dsp:cNvPr id="0" name=""/>
        <dsp:cNvSpPr/>
      </dsp:nvSpPr>
      <dsp:spPr>
        <a:xfrm>
          <a:off x="411480" y="3162780"/>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a:solidFill>
                <a:srgbClr val="FFFFFF"/>
              </a:solidFill>
              <a:latin typeface="Calibri" panose="020F0502020204030204" pitchFamily="34" charset="0"/>
              <a:ea typeface="+mn-ea"/>
              <a:cs typeface="Calibri" panose="020F0502020204030204" pitchFamily="34" charset="0"/>
            </a:rPr>
            <a:t>Structures</a:t>
          </a:r>
        </a:p>
      </dsp:txBody>
      <dsp:txXfrm>
        <a:off x="444624" y="3195924"/>
        <a:ext cx="5694432"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7EF89-84B7-4AD8-9BF4-DC09701C9C18}">
      <dsp:nvSpPr>
        <dsp:cNvPr id="0" name=""/>
        <dsp:cNvSpPr/>
      </dsp:nvSpPr>
      <dsp:spPr>
        <a:xfrm>
          <a:off x="0" y="372420"/>
          <a:ext cx="8229600" cy="5796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C1621F69-AD5B-46D1-8C1C-241FDF21299A}">
      <dsp:nvSpPr>
        <dsp:cNvPr id="0" name=""/>
        <dsp:cNvSpPr/>
      </dsp:nvSpPr>
      <dsp:spPr>
        <a:xfrm>
          <a:off x="411480" y="32939"/>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Widen Roadway – 8-foot Shoulders</a:t>
          </a:r>
        </a:p>
      </dsp:txBody>
      <dsp:txXfrm>
        <a:off x="444624" y="66083"/>
        <a:ext cx="5694432" cy="612672"/>
      </dsp:txXfrm>
    </dsp:sp>
    <dsp:sp modelId="{1277993C-1BC0-4EAF-ADF8-8FEB820B5A16}">
      <dsp:nvSpPr>
        <dsp:cNvPr id="0" name=""/>
        <dsp:cNvSpPr/>
      </dsp:nvSpPr>
      <dsp:spPr>
        <a:xfrm>
          <a:off x="0" y="1415700"/>
          <a:ext cx="8229600" cy="579600"/>
        </a:xfrm>
        <a:prstGeom prst="rect">
          <a:avLst/>
        </a:prstGeom>
        <a:solidFill>
          <a:srgbClr val="FFFFFF">
            <a:alpha val="90000"/>
            <a:hueOff val="0"/>
            <a:satOff val="0"/>
            <a:lumOff val="0"/>
            <a:alphaOff val="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92A3B12F-D82E-4128-A2B9-C7DE4D2CBD8A}">
      <dsp:nvSpPr>
        <dsp:cNvPr id="0" name=""/>
        <dsp:cNvSpPr/>
      </dsp:nvSpPr>
      <dsp:spPr>
        <a:xfrm>
          <a:off x="411480" y="1076219"/>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Passing Lanes NB and SB</a:t>
          </a:r>
        </a:p>
      </dsp:txBody>
      <dsp:txXfrm>
        <a:off x="444624" y="1109363"/>
        <a:ext cx="5694432" cy="612672"/>
      </dsp:txXfrm>
    </dsp:sp>
    <dsp:sp modelId="{99595964-5994-45C4-A92C-20171530CCF4}">
      <dsp:nvSpPr>
        <dsp:cNvPr id="0" name=""/>
        <dsp:cNvSpPr/>
      </dsp:nvSpPr>
      <dsp:spPr>
        <a:xfrm>
          <a:off x="0" y="2458980"/>
          <a:ext cx="8229600" cy="579600"/>
        </a:xfrm>
        <a:prstGeom prst="rect">
          <a:avLst/>
        </a:prstGeom>
        <a:solidFill>
          <a:srgbClr val="FFFFFF">
            <a:hueOff val="0"/>
            <a:satOff val="0"/>
            <a:lumOff val="0"/>
            <a:alpha val="5000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05EE5F40-B0AF-4027-A3F5-3AACD8D4AE09}">
      <dsp:nvSpPr>
        <dsp:cNvPr id="0" name=""/>
        <dsp:cNvSpPr/>
      </dsp:nvSpPr>
      <dsp:spPr>
        <a:xfrm>
          <a:off x="442390" y="2141987"/>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Replace Bridges at Jones Creek, Bull Creek and Big Nasty Creek</a:t>
          </a:r>
        </a:p>
      </dsp:txBody>
      <dsp:txXfrm>
        <a:off x="475534" y="2175131"/>
        <a:ext cx="5694432" cy="612672"/>
      </dsp:txXfrm>
    </dsp:sp>
    <dsp:sp modelId="{6CCB44B1-20C8-4BF4-B903-5406B619AFB5}">
      <dsp:nvSpPr>
        <dsp:cNvPr id="0" name=""/>
        <dsp:cNvSpPr/>
      </dsp:nvSpPr>
      <dsp:spPr>
        <a:xfrm>
          <a:off x="0" y="3502260"/>
          <a:ext cx="8229600" cy="579600"/>
        </a:xfrm>
        <a:prstGeom prst="rect">
          <a:avLst/>
        </a:prstGeom>
        <a:solidFill>
          <a:srgbClr val="FFFFFF">
            <a:hueOff val="0"/>
            <a:satOff val="0"/>
            <a:lumOff val="0"/>
            <a:alpha val="50000"/>
          </a:srgb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E98F0437-A221-4251-A8A6-BB38FA1690EF}">
      <dsp:nvSpPr>
        <dsp:cNvPr id="0" name=""/>
        <dsp:cNvSpPr/>
      </dsp:nvSpPr>
      <dsp:spPr>
        <a:xfrm>
          <a:off x="411480" y="3162780"/>
          <a:ext cx="5760720" cy="678960"/>
        </a:xfrm>
        <a:prstGeom prst="roundRect">
          <a:avLst/>
        </a:prstGeom>
        <a:solidFill>
          <a:srgbClr val="2E6A8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rgbClr val="FFFFFF"/>
              </a:solidFill>
              <a:latin typeface="Calibri" panose="020F0502020204030204" pitchFamily="34" charset="0"/>
              <a:ea typeface="+mn-ea"/>
              <a:cs typeface="Calibri" panose="020F0502020204030204" pitchFamily="34" charset="0"/>
            </a:rPr>
            <a:t>Interim Surfacing (final in 2028)</a:t>
          </a:r>
        </a:p>
      </dsp:txBody>
      <dsp:txXfrm>
        <a:off x="444624" y="3195924"/>
        <a:ext cx="5694432" cy="612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A0091-4925-4F4C-911D-8A27B63FA010}">
      <dsp:nvSpPr>
        <dsp:cNvPr id="0" name=""/>
        <dsp:cNvSpPr/>
      </dsp:nvSpPr>
      <dsp:spPr>
        <a:xfrm>
          <a:off x="0" y="519515"/>
          <a:ext cx="8229600" cy="766066"/>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5F01131-7CBC-429D-B7B5-7F4AD87E1B43}">
      <dsp:nvSpPr>
        <dsp:cNvPr id="0" name=""/>
        <dsp:cNvSpPr/>
      </dsp:nvSpPr>
      <dsp:spPr>
        <a:xfrm>
          <a:off x="411480" y="22745"/>
          <a:ext cx="5760720" cy="880529"/>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Existing Width = 200 feet</a:t>
          </a:r>
          <a:endParaRPr lang="en-US" sz="2600" kern="1200" dirty="0">
            <a:latin typeface="Calibri" panose="020F0502020204030204" pitchFamily="34" charset="0"/>
            <a:cs typeface="Calibri" panose="020F0502020204030204" pitchFamily="34" charset="0"/>
          </a:endParaRPr>
        </a:p>
      </dsp:txBody>
      <dsp:txXfrm>
        <a:off x="454464" y="65729"/>
        <a:ext cx="5674752" cy="794561"/>
      </dsp:txXfrm>
    </dsp:sp>
    <dsp:sp modelId="{8C292F7E-CA1F-4F77-96D8-A19D09E41417}">
      <dsp:nvSpPr>
        <dsp:cNvPr id="0" name=""/>
        <dsp:cNvSpPr/>
      </dsp:nvSpPr>
      <dsp:spPr>
        <a:xfrm>
          <a:off x="0" y="1922751"/>
          <a:ext cx="8229600" cy="766066"/>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D8B2C631-640D-4079-8A29-B73D71609CB1}">
      <dsp:nvSpPr>
        <dsp:cNvPr id="0" name=""/>
        <dsp:cNvSpPr/>
      </dsp:nvSpPr>
      <dsp:spPr>
        <a:xfrm>
          <a:off x="411480" y="1425981"/>
          <a:ext cx="5760720" cy="880529"/>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Purchase additional ROW as needed</a:t>
          </a:r>
          <a:endParaRPr lang="en-US" sz="2600" kern="1200" dirty="0">
            <a:latin typeface="Calibri" panose="020F0502020204030204" pitchFamily="34" charset="0"/>
            <a:cs typeface="Calibri" panose="020F0502020204030204" pitchFamily="34" charset="0"/>
          </a:endParaRPr>
        </a:p>
      </dsp:txBody>
      <dsp:txXfrm>
        <a:off x="454464" y="1468965"/>
        <a:ext cx="5674752" cy="794561"/>
      </dsp:txXfrm>
    </dsp:sp>
    <dsp:sp modelId="{9B80D8EA-49C6-4BC7-BAAC-45DD759E5AFE}">
      <dsp:nvSpPr>
        <dsp:cNvPr id="0" name=""/>
        <dsp:cNvSpPr/>
      </dsp:nvSpPr>
      <dsp:spPr>
        <a:xfrm>
          <a:off x="0" y="3325987"/>
          <a:ext cx="8229600" cy="766066"/>
        </a:xfrm>
        <a:prstGeom prst="rect">
          <a:avLst/>
        </a:prstGeom>
        <a:solidFill>
          <a:schemeClr val="lt1">
            <a:alpha val="90000"/>
            <a:hueOff val="0"/>
            <a:satOff val="0"/>
            <a:lumOff val="0"/>
            <a:alphaOff val="0"/>
          </a:schemeClr>
        </a:solidFill>
        <a:ln w="25400" cap="flat" cmpd="sng" algn="ctr">
          <a:solidFill>
            <a:srgbClr val="2E6A8C"/>
          </a:solidFill>
          <a:prstDash val="solid"/>
        </a:ln>
        <a:effectLst/>
      </dsp:spPr>
      <dsp:style>
        <a:lnRef idx="2">
          <a:scrgbClr r="0" g="0" b="0"/>
        </a:lnRef>
        <a:fillRef idx="1">
          <a:scrgbClr r="0" g="0" b="0"/>
        </a:fillRef>
        <a:effectRef idx="0">
          <a:scrgbClr r="0" g="0" b="0"/>
        </a:effectRef>
        <a:fontRef idx="minor"/>
      </dsp:style>
    </dsp:sp>
    <dsp:sp modelId="{1F77EAEC-6430-40AC-AD8E-588345CE8263}">
      <dsp:nvSpPr>
        <dsp:cNvPr id="0" name=""/>
        <dsp:cNvSpPr/>
      </dsp:nvSpPr>
      <dsp:spPr>
        <a:xfrm>
          <a:off x="411480" y="2829218"/>
          <a:ext cx="5760720" cy="880529"/>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Calibri" panose="020F0502020204030204" pitchFamily="34" charset="0"/>
              <a:cs typeface="Calibri" panose="020F0502020204030204" pitchFamily="34" charset="0"/>
            </a:rPr>
            <a:t>Temporary Easements as needed</a:t>
          </a:r>
          <a:endParaRPr lang="en-US" sz="2600" kern="1200" dirty="0">
            <a:latin typeface="Calibri" panose="020F0502020204030204" pitchFamily="34" charset="0"/>
            <a:cs typeface="Calibri" panose="020F0502020204030204" pitchFamily="34" charset="0"/>
          </a:endParaRPr>
        </a:p>
      </dsp:txBody>
      <dsp:txXfrm>
        <a:off x="454464" y="2872202"/>
        <a:ext cx="5674752" cy="7945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BDD58-1D31-4789-AE0A-15E6B2D0BCC9}">
      <dsp:nvSpPr>
        <dsp:cNvPr id="0" name=""/>
        <dsp:cNvSpPr/>
      </dsp:nvSpPr>
      <dsp:spPr>
        <a:xfrm rot="5400000">
          <a:off x="4960315" y="-1836298"/>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Federal Highway Regulations for Safety</a:t>
          </a:r>
        </a:p>
      </dsp:txBody>
      <dsp:txXfrm rot="-5400000">
        <a:off x="2962655" y="223438"/>
        <a:ext cx="5204868" cy="1147472"/>
      </dsp:txXfrm>
    </dsp:sp>
    <dsp:sp modelId="{28D7CD40-9F23-4436-9DDC-F87676D0B909}">
      <dsp:nvSpPr>
        <dsp:cNvPr id="0" name=""/>
        <dsp:cNvSpPr/>
      </dsp:nvSpPr>
      <dsp:spPr>
        <a:xfrm>
          <a:off x="0" y="2408"/>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Private property in public ROW</a:t>
          </a:r>
          <a:endParaRPr lang="en-US" sz="3100" kern="1200" dirty="0">
            <a:latin typeface="Calibri" panose="020F0502020204030204" pitchFamily="34" charset="0"/>
            <a:cs typeface="Calibri" panose="020F0502020204030204" pitchFamily="34" charset="0"/>
          </a:endParaRPr>
        </a:p>
      </dsp:txBody>
      <dsp:txXfrm>
        <a:off x="77594" y="80002"/>
        <a:ext cx="2807468" cy="1434342"/>
      </dsp:txXfrm>
    </dsp:sp>
    <dsp:sp modelId="{BE85B358-CE86-4BC7-89B9-5B3E83C9DDE9}">
      <dsp:nvSpPr>
        <dsp:cNvPr id="0" name=""/>
        <dsp:cNvSpPr/>
      </dsp:nvSpPr>
      <dsp:spPr>
        <a:xfrm rot="5400000">
          <a:off x="4960315" y="-167291"/>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Signs</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Private Use (Parking)</a:t>
          </a:r>
          <a:endParaRPr lang="en-US" sz="2600" kern="1200" dirty="0">
            <a:solidFill>
              <a:srgbClr val="741112"/>
            </a:solidFill>
            <a:latin typeface="Calibri" panose="020F0502020204030204" pitchFamily="34" charset="0"/>
            <a:cs typeface="Calibri" panose="020F0502020204030204" pitchFamily="34" charset="0"/>
          </a:endParaRPr>
        </a:p>
        <a:p>
          <a:pPr marL="228600" lvl="1" indent="-228600" algn="l" defTabSz="1155700">
            <a:lnSpc>
              <a:spcPct val="90000"/>
            </a:lnSpc>
            <a:spcBef>
              <a:spcPct val="0"/>
            </a:spcBef>
            <a:spcAft>
              <a:spcPct val="15000"/>
            </a:spcAft>
            <a:buChar char="•"/>
          </a:pPr>
          <a:r>
            <a:rPr lang="en-US" sz="2600" b="1" kern="1200" dirty="0">
              <a:solidFill>
                <a:srgbClr val="741112"/>
              </a:solidFill>
              <a:latin typeface="Calibri" panose="020F0502020204030204" pitchFamily="34" charset="0"/>
              <a:cs typeface="Calibri" panose="020F0502020204030204" pitchFamily="34" charset="0"/>
            </a:rPr>
            <a:t>Landscaping Items</a:t>
          </a:r>
          <a:endParaRPr lang="en-US" sz="2600" kern="1200" dirty="0">
            <a:solidFill>
              <a:srgbClr val="741112"/>
            </a:solidFill>
            <a:latin typeface="Calibri" panose="020F0502020204030204" pitchFamily="34" charset="0"/>
            <a:cs typeface="Calibri" panose="020F0502020204030204" pitchFamily="34" charset="0"/>
          </a:endParaRPr>
        </a:p>
      </dsp:txBody>
      <dsp:txXfrm rot="-5400000">
        <a:off x="2962655" y="1892445"/>
        <a:ext cx="5204868" cy="1147472"/>
      </dsp:txXfrm>
    </dsp:sp>
    <dsp:sp modelId="{808518A3-D165-411A-BDED-E7CFB1884FC7}">
      <dsp:nvSpPr>
        <dsp:cNvPr id="0" name=""/>
        <dsp:cNvSpPr/>
      </dsp:nvSpPr>
      <dsp:spPr>
        <a:xfrm>
          <a:off x="0" y="1671415"/>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Examples</a:t>
          </a:r>
          <a:endParaRPr lang="en-US" sz="3100" kern="1200" dirty="0">
            <a:latin typeface="Calibri" panose="020F0502020204030204" pitchFamily="34" charset="0"/>
            <a:cs typeface="Calibri" panose="020F0502020204030204" pitchFamily="34" charset="0"/>
          </a:endParaRPr>
        </a:p>
      </dsp:txBody>
      <dsp:txXfrm>
        <a:off x="77594" y="1749009"/>
        <a:ext cx="2807468" cy="1434342"/>
      </dsp:txXfrm>
    </dsp:sp>
    <dsp:sp modelId="{743B3FC2-92F8-4606-B24A-71E7433C70F5}">
      <dsp:nvSpPr>
        <dsp:cNvPr id="0" name=""/>
        <dsp:cNvSpPr/>
      </dsp:nvSpPr>
      <dsp:spPr>
        <a:xfrm rot="5400000">
          <a:off x="4960315" y="1501716"/>
          <a:ext cx="1271624" cy="5266944"/>
        </a:xfrm>
        <a:prstGeom prst="round2SameRect">
          <a:avLst/>
        </a:prstGeom>
        <a:solidFill>
          <a:srgbClr val="FDB917">
            <a:alpha val="90000"/>
          </a:srgbClr>
        </a:solidFill>
        <a:ln w="25400" cap="flat" cmpd="sng" algn="ctr">
          <a:solidFill>
            <a:srgbClr val="741112">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US" sz="2600" b="1" kern="1200" dirty="0">
              <a:solidFill>
                <a:srgbClr val="741112"/>
              </a:solidFill>
              <a:latin typeface="Calibri" panose="020F0502020204030204" pitchFamily="34" charset="0"/>
              <a:ea typeface="+mn-ea"/>
              <a:cs typeface="Calibri" panose="020F0502020204030204" pitchFamily="34" charset="0"/>
            </a:rPr>
            <a:t>Owners of encroachments will be notified by the Belle Fourche Area Office</a:t>
          </a:r>
        </a:p>
      </dsp:txBody>
      <dsp:txXfrm rot="-5400000">
        <a:off x="2962655" y="3561452"/>
        <a:ext cx="5204868" cy="1147472"/>
      </dsp:txXfrm>
    </dsp:sp>
    <dsp:sp modelId="{645E43E8-86A8-4C52-97E2-89C1A409310F}">
      <dsp:nvSpPr>
        <dsp:cNvPr id="0" name=""/>
        <dsp:cNvSpPr/>
      </dsp:nvSpPr>
      <dsp:spPr>
        <a:xfrm>
          <a:off x="0" y="3340422"/>
          <a:ext cx="2962656" cy="1589530"/>
        </a:xfrm>
        <a:prstGeom prst="roundRect">
          <a:avLst/>
        </a:prstGeom>
        <a:solidFill>
          <a:srgbClr val="2E6A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1" kern="1200" dirty="0">
              <a:latin typeface="Calibri" panose="020F0502020204030204" pitchFamily="34" charset="0"/>
              <a:cs typeface="Calibri" panose="020F0502020204030204" pitchFamily="34" charset="0"/>
            </a:rPr>
            <a:t>Notification</a:t>
          </a:r>
          <a:endParaRPr lang="en-US" sz="3100" kern="1200" dirty="0">
            <a:latin typeface="Calibri" panose="020F0502020204030204" pitchFamily="34" charset="0"/>
            <a:cs typeface="Calibri" panose="020F0502020204030204" pitchFamily="34" charset="0"/>
          </a:endParaRPr>
        </a:p>
      </dsp:txBody>
      <dsp:txXfrm>
        <a:off x="77594" y="3418016"/>
        <a:ext cx="2807468" cy="14343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67853D-A391-4C9E-9203-6F9D107FCA5D}">
      <dsp:nvSpPr>
        <dsp:cNvPr id="0" name=""/>
        <dsp:cNvSpPr/>
      </dsp:nvSpPr>
      <dsp:spPr>
        <a:xfrm>
          <a:off x="617219" y="0"/>
          <a:ext cx="6995160" cy="4285204"/>
        </a:xfrm>
        <a:prstGeom prst="rightArrow">
          <a:avLst/>
        </a:prstGeom>
        <a:solidFill>
          <a:srgbClr val="FDB917">
            <a:alpha val="50000"/>
          </a:srgbClr>
        </a:solidFill>
        <a:ln>
          <a:noFill/>
        </a:ln>
        <a:effectLst/>
      </dsp:spPr>
      <dsp:style>
        <a:lnRef idx="0">
          <a:scrgbClr r="0" g="0" b="0"/>
        </a:lnRef>
        <a:fillRef idx="1">
          <a:scrgbClr r="0" g="0" b="0"/>
        </a:fillRef>
        <a:effectRef idx="0">
          <a:scrgbClr r="0" g="0" b="0"/>
        </a:effectRef>
        <a:fontRef idx="minor"/>
      </dsp:style>
    </dsp:sp>
    <dsp:sp modelId="{97CC7B74-9304-4AC3-971B-F4507FBED58D}">
      <dsp:nvSpPr>
        <dsp:cNvPr id="0" name=""/>
        <dsp:cNvSpPr/>
      </dsp:nvSpPr>
      <dsp:spPr>
        <a:xfrm>
          <a:off x="285403" y="1285561"/>
          <a:ext cx="3729037" cy="1714081"/>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Road will be open to traffic during construction.  Flagging operations will be in place.</a:t>
          </a:r>
          <a:endParaRPr lang="en-US" sz="2400" kern="1200" dirty="0">
            <a:latin typeface="Calibri" panose="020F0502020204030204" pitchFamily="34" charset="0"/>
            <a:cs typeface="Calibri" panose="020F0502020204030204" pitchFamily="34" charset="0"/>
          </a:endParaRPr>
        </a:p>
      </dsp:txBody>
      <dsp:txXfrm>
        <a:off x="369078" y="1369236"/>
        <a:ext cx="3561687" cy="1546731"/>
      </dsp:txXfrm>
    </dsp:sp>
    <dsp:sp modelId="{D34E6997-BB60-4428-B881-B23A1EB27B88}">
      <dsp:nvSpPr>
        <dsp:cNvPr id="0" name=""/>
        <dsp:cNvSpPr/>
      </dsp:nvSpPr>
      <dsp:spPr>
        <a:xfrm>
          <a:off x="4215158" y="1285561"/>
          <a:ext cx="3729037" cy="1714081"/>
        </a:xfrm>
        <a:prstGeom prst="roundRect">
          <a:avLst/>
        </a:prstGeom>
        <a:solidFill>
          <a:srgbClr val="2E6A8C"/>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Local traffic and emergency vehicle access will be maintained at all times.</a:t>
          </a:r>
          <a:endParaRPr lang="en-US" sz="2400" kern="1200" dirty="0">
            <a:latin typeface="Calibri" panose="020F0502020204030204" pitchFamily="34" charset="0"/>
            <a:cs typeface="Calibri" panose="020F0502020204030204" pitchFamily="34" charset="0"/>
          </a:endParaRPr>
        </a:p>
      </dsp:txBody>
      <dsp:txXfrm>
        <a:off x="4298833" y="1369236"/>
        <a:ext cx="3561687" cy="154673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t" anchorCtr="0" compatLnSpc="1">
            <a:prstTxWarp prst="textNoShape">
              <a:avLst/>
            </a:prstTxWarp>
          </a:bodyPr>
          <a:lstStyle>
            <a:lvl1pPr defTabSz="960244" eaLnBrk="1" hangingPunct="1">
              <a:defRPr sz="1100">
                <a:cs typeface="+mn-cs"/>
              </a:defRPr>
            </a:lvl1pPr>
          </a:lstStyle>
          <a:p>
            <a:pPr>
              <a:defRPr/>
            </a:pPr>
            <a:endParaRPr lang="en-US"/>
          </a:p>
        </p:txBody>
      </p:sp>
      <p:sp>
        <p:nvSpPr>
          <p:cNvPr id="80899" name="Rectangle 3"/>
          <p:cNvSpPr>
            <a:spLocks noGrp="1" noChangeArrowheads="1"/>
          </p:cNvSpPr>
          <p:nvPr>
            <p:ph type="dt" sz="quarter"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t" anchorCtr="0" compatLnSpc="1">
            <a:prstTxWarp prst="textNoShape">
              <a:avLst/>
            </a:prstTxWarp>
          </a:bodyPr>
          <a:lstStyle>
            <a:lvl1pPr algn="r" defTabSz="960244" eaLnBrk="1" hangingPunct="1">
              <a:defRPr sz="1100">
                <a:cs typeface="+mn-cs"/>
              </a:defRPr>
            </a:lvl1pPr>
          </a:lstStyle>
          <a:p>
            <a:pPr>
              <a:defRPr/>
            </a:pPr>
            <a:endParaRPr lang="en-US"/>
          </a:p>
        </p:txBody>
      </p:sp>
      <p:sp>
        <p:nvSpPr>
          <p:cNvPr id="80900" name="Rectangle 4"/>
          <p:cNvSpPr>
            <a:spLocks noGrp="1" noChangeArrowheads="1"/>
          </p:cNvSpPr>
          <p:nvPr>
            <p:ph type="ftr" sz="quarter" idx="2"/>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b" anchorCtr="0" compatLnSpc="1">
            <a:prstTxWarp prst="textNoShape">
              <a:avLst/>
            </a:prstTxWarp>
          </a:bodyPr>
          <a:lstStyle>
            <a:lvl1pPr defTabSz="960244" eaLnBrk="1" hangingPunct="1">
              <a:defRPr sz="1100">
                <a:cs typeface="+mn-cs"/>
              </a:defRPr>
            </a:lvl1pPr>
          </a:lstStyle>
          <a:p>
            <a:pPr>
              <a:defRPr/>
            </a:pPr>
            <a:endParaRPr lang="en-US"/>
          </a:p>
        </p:txBody>
      </p:sp>
      <p:sp>
        <p:nvSpPr>
          <p:cNvPr id="80901" name="Rectangle 5"/>
          <p:cNvSpPr>
            <a:spLocks noGrp="1" noChangeArrowheads="1"/>
          </p:cNvSpPr>
          <p:nvPr>
            <p:ph type="sldNum" sz="quarter" idx="3"/>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b" anchorCtr="0" compatLnSpc="1">
            <a:prstTxWarp prst="textNoShape">
              <a:avLst/>
            </a:prstTxWarp>
          </a:bodyPr>
          <a:lstStyle>
            <a:lvl1pPr algn="r" defTabSz="960244" eaLnBrk="1" hangingPunct="1">
              <a:defRPr sz="1100">
                <a:cs typeface="+mn-cs"/>
              </a:defRPr>
            </a:lvl1pPr>
          </a:lstStyle>
          <a:p>
            <a:pPr>
              <a:defRPr/>
            </a:pPr>
            <a:fld id="{3DFC3360-A495-4CFB-9650-C30891EC056A}" type="slidenum">
              <a:rPr lang="en-US"/>
              <a:pPr>
                <a:defRPr/>
              </a:pPr>
              <a:t>‹#›</a:t>
            </a:fld>
            <a:endParaRPr lang="en-US"/>
          </a:p>
        </p:txBody>
      </p:sp>
    </p:spTree>
    <p:extLst>
      <p:ext uri="{BB962C8B-B14F-4D97-AF65-F5344CB8AC3E}">
        <p14:creationId xmlns:p14="http://schemas.microsoft.com/office/powerpoint/2010/main" val="2991285474"/>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8T21:54:58.12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8T21:54:58.49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8T21:54:58.87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8T21:54:59.24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28T21:54:59.57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2"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t" anchorCtr="0" compatLnSpc="1">
            <a:prstTxWarp prst="textNoShape">
              <a:avLst/>
            </a:prstTxWarp>
          </a:bodyPr>
          <a:lstStyle>
            <a:lvl1pPr defTabSz="960244" eaLnBrk="1" hangingPunct="1">
              <a:defRPr sz="1100">
                <a:cs typeface="+mn-cs"/>
              </a:defRPr>
            </a:lvl1pPr>
          </a:lstStyle>
          <a:p>
            <a:pPr>
              <a:defRPr/>
            </a:pPr>
            <a:endParaRPr lang="en-US"/>
          </a:p>
        </p:txBody>
      </p:sp>
      <p:sp>
        <p:nvSpPr>
          <p:cNvPr id="117763" name="Rectangle 3"/>
          <p:cNvSpPr>
            <a:spLocks noGrp="1" noChangeArrowheads="1"/>
          </p:cNvSpPr>
          <p:nvPr>
            <p:ph type="dt" idx="1"/>
          </p:nvPr>
        </p:nvSpPr>
        <p:spPr bwMode="auto">
          <a:xfrm>
            <a:off x="4142964" y="0"/>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t" anchorCtr="0" compatLnSpc="1">
            <a:prstTxWarp prst="textNoShape">
              <a:avLst/>
            </a:prstTxWarp>
          </a:bodyPr>
          <a:lstStyle>
            <a:lvl1pPr algn="r" defTabSz="960244" eaLnBrk="1" hangingPunct="1">
              <a:defRPr sz="1100">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7765" name="Rectangle 5"/>
          <p:cNvSpPr>
            <a:spLocks noGrp="1" noChangeArrowheads="1"/>
          </p:cNvSpPr>
          <p:nvPr>
            <p:ph type="body" sz="quarter" idx="3"/>
          </p:nvPr>
        </p:nvSpPr>
        <p:spPr bwMode="auto">
          <a:xfrm>
            <a:off x="732187" y="4561230"/>
            <a:ext cx="5850835" cy="431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7766" name="Rectangle 6"/>
          <p:cNvSpPr>
            <a:spLocks noGrp="1" noChangeArrowheads="1"/>
          </p:cNvSpPr>
          <p:nvPr>
            <p:ph type="ftr" sz="quarter" idx="4"/>
          </p:nvPr>
        </p:nvSpPr>
        <p:spPr bwMode="auto">
          <a:xfrm>
            <a:off x="2"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b" anchorCtr="0" compatLnSpc="1">
            <a:prstTxWarp prst="textNoShape">
              <a:avLst/>
            </a:prstTxWarp>
          </a:bodyPr>
          <a:lstStyle>
            <a:lvl1pPr defTabSz="960244" eaLnBrk="1" hangingPunct="1">
              <a:defRPr sz="1100">
                <a:cs typeface="+mn-cs"/>
              </a:defRPr>
            </a:lvl1pPr>
          </a:lstStyle>
          <a:p>
            <a:pPr>
              <a:defRPr/>
            </a:pPr>
            <a:endParaRPr lang="en-US"/>
          </a:p>
        </p:txBody>
      </p:sp>
      <p:sp>
        <p:nvSpPr>
          <p:cNvPr id="117767" name="Rectangle 7"/>
          <p:cNvSpPr>
            <a:spLocks noGrp="1" noChangeArrowheads="1"/>
          </p:cNvSpPr>
          <p:nvPr>
            <p:ph type="sldNum" sz="quarter" idx="5"/>
          </p:nvPr>
        </p:nvSpPr>
        <p:spPr bwMode="auto">
          <a:xfrm>
            <a:off x="4142964" y="9120814"/>
            <a:ext cx="3170584" cy="478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008" tIns="48005" rIns="96008" bIns="48005" numCol="1" anchor="b" anchorCtr="0" compatLnSpc="1">
            <a:prstTxWarp prst="textNoShape">
              <a:avLst/>
            </a:prstTxWarp>
          </a:bodyPr>
          <a:lstStyle>
            <a:lvl1pPr algn="r" defTabSz="960244" eaLnBrk="1" hangingPunct="1">
              <a:defRPr sz="1100">
                <a:cs typeface="+mn-cs"/>
              </a:defRPr>
            </a:lvl1pPr>
          </a:lstStyle>
          <a:p>
            <a:pPr>
              <a:defRPr/>
            </a:pPr>
            <a:fld id="{0CD48D23-72E0-4A59-8897-9D85C5BC5447}" type="slidenum">
              <a:rPr lang="en-US"/>
              <a:pPr>
                <a:defRPr/>
              </a:pPr>
              <a:t>‹#›</a:t>
            </a:fld>
            <a:endParaRPr lang="en-US"/>
          </a:p>
        </p:txBody>
      </p:sp>
    </p:spTree>
    <p:extLst>
      <p:ext uri="{BB962C8B-B14F-4D97-AF65-F5344CB8AC3E}">
        <p14:creationId xmlns:p14="http://schemas.microsoft.com/office/powerpoint/2010/main" val="3562520464"/>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pPr eaLnBrk="1" hangingPunct="1">
              <a:lnSpc>
                <a:spcPct val="80000"/>
              </a:lnSpc>
            </a:pPr>
            <a:r>
              <a:rPr lang="en-US" dirty="0"/>
              <a:t>Good evening and welcome to the Public Meeting to discuss planned improvements to US Highway 18.</a:t>
            </a:r>
          </a:p>
          <a:p>
            <a:pPr eaLnBrk="1" hangingPunct="1">
              <a:lnSpc>
                <a:spcPct val="80000"/>
              </a:lnSpc>
            </a:pPr>
            <a:endParaRPr lang="en-US" dirty="0"/>
          </a:p>
          <a:p>
            <a:pPr eaLnBrk="1" hangingPunct="1">
              <a:lnSpc>
                <a:spcPct val="80000"/>
              </a:lnSpc>
            </a:pPr>
            <a:r>
              <a:rPr lang="en-US" dirty="0"/>
              <a:t>My name is Jeff Lansink with Houston Engineering.</a:t>
            </a:r>
          </a:p>
          <a:p>
            <a:pPr eaLnBrk="1" hangingPunct="1">
              <a:lnSpc>
                <a:spcPct val="80000"/>
              </a:lnSpc>
            </a:pPr>
            <a:endParaRPr lang="en-US" dirty="0"/>
          </a:p>
          <a:p>
            <a:pPr eaLnBrk="1" hangingPunct="1">
              <a:lnSpc>
                <a:spcPct val="80000"/>
              </a:lnSpc>
            </a:pPr>
            <a:r>
              <a:rPr lang="en-US" dirty="0"/>
              <a:t>SDDOT representatives here with me this evening are:</a:t>
            </a:r>
          </a:p>
          <a:p>
            <a:pPr eaLnBrk="1" hangingPunct="1">
              <a:lnSpc>
                <a:spcPct val="80000"/>
              </a:lnSpc>
            </a:pPr>
            <a:r>
              <a:rPr lang="en-US" b="1" u="sng" dirty="0"/>
              <a:t> </a:t>
            </a:r>
            <a:endParaRPr lang="en-US" dirty="0"/>
          </a:p>
          <a:p>
            <a:pPr eaLnBrk="1" hangingPunct="1">
              <a:lnSpc>
                <a:spcPct val="80000"/>
              </a:lnSpc>
            </a:pPr>
            <a:r>
              <a:rPr lang="en-US" dirty="0"/>
              <a:t>Craig Smith, Region Engineer, Mitchell</a:t>
            </a:r>
          </a:p>
          <a:p>
            <a:pPr eaLnBrk="1" hangingPunct="1">
              <a:lnSpc>
                <a:spcPct val="80000"/>
              </a:lnSpc>
            </a:pPr>
            <a:r>
              <a:rPr lang="en-US" dirty="0"/>
              <a:t>Ron</a:t>
            </a:r>
            <a:r>
              <a:rPr lang="en-US" baseline="0" dirty="0"/>
              <a:t> Peterson</a:t>
            </a:r>
            <a:r>
              <a:rPr lang="en-US" dirty="0"/>
              <a:t>, Area Engineer,</a:t>
            </a:r>
            <a:r>
              <a:rPr lang="en-US" baseline="0" dirty="0"/>
              <a:t> Yankton </a:t>
            </a:r>
          </a:p>
          <a:p>
            <a:pPr eaLnBrk="1" hangingPunct="1">
              <a:lnSpc>
                <a:spcPct val="80000"/>
              </a:lnSpc>
            </a:pPr>
            <a:r>
              <a:rPr lang="en-US" baseline="0" dirty="0"/>
              <a:t>Rod Gall, Area Engineering Supervisor, Yankton</a:t>
            </a:r>
          </a:p>
          <a:p>
            <a:pPr eaLnBrk="1" hangingPunct="1">
              <a:lnSpc>
                <a:spcPct val="80000"/>
              </a:lnSpc>
            </a:pPr>
            <a:r>
              <a:rPr lang="en-US" dirty="0"/>
              <a:t>Travor Diegel, Road Design Engineer</a:t>
            </a:r>
          </a:p>
          <a:p>
            <a:pPr eaLnBrk="1" hangingPunct="1">
              <a:lnSpc>
                <a:spcPct val="80000"/>
              </a:lnSpc>
            </a:pPr>
            <a:r>
              <a:rPr lang="en-US" dirty="0"/>
              <a:t>Fred Leetch, Right of Way</a:t>
            </a:r>
          </a:p>
          <a:p>
            <a:pPr eaLnBrk="1" hangingPunct="1">
              <a:lnSpc>
                <a:spcPct val="80000"/>
              </a:lnSpc>
            </a:pPr>
            <a:r>
              <a:rPr lang="en-US" dirty="0"/>
              <a:t>Steve Johnson</a:t>
            </a:r>
            <a:r>
              <a:rPr lang="en-US" baseline="0" dirty="0"/>
              <a:t>, Chief Bridge Engineer</a:t>
            </a:r>
          </a:p>
          <a:p>
            <a:pPr eaLnBrk="1" hangingPunct="1">
              <a:lnSpc>
                <a:spcPct val="80000"/>
              </a:lnSpc>
            </a:pPr>
            <a:r>
              <a:rPr lang="en-US" baseline="0" dirty="0"/>
              <a:t>Kevin Marton, Bridge Hydraulic Engineer</a:t>
            </a:r>
            <a:endParaRPr lang="en-US" dirty="0"/>
          </a:p>
          <a:p>
            <a:pPr eaLnBrk="1" hangingPunct="1">
              <a:lnSpc>
                <a:spcPct val="80000"/>
              </a:lnSpc>
            </a:pPr>
            <a:endParaRPr lang="en-US" dirty="0"/>
          </a:p>
          <a:p>
            <a:pPr eaLnBrk="1" hangingPunct="1">
              <a:lnSpc>
                <a:spcPct val="80000"/>
              </a:lnSpc>
            </a:pPr>
            <a:r>
              <a:rPr lang="en-US" dirty="0"/>
              <a:t>Hopefully everyone had a chance to sign in and picked up a handout.  Included in the handout is the power point of which you may follow along.</a:t>
            </a:r>
          </a:p>
          <a:p>
            <a:pPr eaLnBrk="1" hangingPunct="1">
              <a:lnSpc>
                <a:spcPct val="80000"/>
              </a:lnSpc>
            </a:pPr>
            <a:endParaRPr lang="en-US" sz="800"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dirty="0"/>
              <a:t>Proposed passing lane locations – mitigate public concerns about traffic backing up behind slow moving vehicles </a:t>
            </a:r>
            <a:endParaRPr lang="en-US" baseline="0" dirty="0"/>
          </a:p>
        </p:txBody>
      </p:sp>
    </p:spTree>
    <p:extLst>
      <p:ext uri="{BB962C8B-B14F-4D97-AF65-F5344CB8AC3E}">
        <p14:creationId xmlns:p14="http://schemas.microsoft.com/office/powerpoint/2010/main" val="1485892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b="1" dirty="0">
                <a:solidFill>
                  <a:srgbClr val="000000"/>
                </a:solidFill>
              </a:rPr>
              <a:t>Southbound Passing Lane</a:t>
            </a:r>
            <a:endParaRPr lang="en-US" dirty="0">
              <a:solidFill>
                <a:srgbClr val="000000"/>
              </a:solidFill>
            </a:endParaRPr>
          </a:p>
          <a:p>
            <a:pPr eaLnBrk="1" hangingPunct="1"/>
            <a:endParaRPr lang="en-US" dirty="0">
              <a:solidFill>
                <a:srgbClr val="000000"/>
              </a:solidFill>
            </a:endParaRPr>
          </a:p>
        </p:txBody>
      </p:sp>
    </p:spTree>
    <p:extLst>
      <p:ext uri="{BB962C8B-B14F-4D97-AF65-F5344CB8AC3E}">
        <p14:creationId xmlns:p14="http://schemas.microsoft.com/office/powerpoint/2010/main" val="193248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r>
              <a:rPr lang="en-US" dirty="0"/>
              <a:t>Any time SDDOT reconstructs a roadway, we evaluate Access Management.  The purpose of access management is to ensure there is safe, efficient ways to access highways not only now but in the future as traffic volumes grow and developments get more dense.  Studies have shown that by controlling the access of vehicles to highways, accident rates are decreased. Existing approaches will generally be left in place except where they can be combined with another approach or eliminated if they are not being used. An approach is a hazard itself. Crashes including some fatal crashes can involve vehicles launched by an approach, the elimination or minimizing approaches removes the hazard from the ROW.</a:t>
            </a:r>
          </a:p>
          <a:p>
            <a:r>
              <a:rPr lang="en-US" dirty="0"/>
              <a:t> </a:t>
            </a:r>
          </a:p>
          <a:p>
            <a:r>
              <a:rPr lang="en-US" dirty="0"/>
              <a:t>The goal is to reduce the number of access points along the route, thereby making the route safer.</a:t>
            </a:r>
          </a:p>
          <a:p>
            <a:pPr eaLnBrk="1" hangingPunct="1"/>
            <a:endParaRPr lang="en-US" dirty="0"/>
          </a:p>
          <a:p>
            <a:pPr eaLnBrk="1" hangingPunct="1"/>
            <a:r>
              <a:rPr lang="en-US" dirty="0"/>
              <a:t>If there are proposed changes to accesses, this will be discussed during the landowner meetings.  While always a difficult subject, design will work with the property owners as best we can to come up with solutions.</a:t>
            </a:r>
          </a:p>
          <a:p>
            <a:pPr eaLnBrk="1" hangingPunct="1"/>
            <a:endParaRPr lang="en-US" dirty="0"/>
          </a:p>
          <a:p>
            <a:pPr eaLnBrk="1" hangingPunct="1"/>
            <a:r>
              <a:rPr lang="en-US" dirty="0"/>
              <a:t>More information on access management is available in the handout.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endParaRPr lang="en-US" dirty="0"/>
          </a:p>
          <a:p>
            <a:pPr>
              <a:defRPr/>
            </a:pPr>
            <a:r>
              <a:rPr lang="en-US" dirty="0"/>
              <a:t>The existing ROW is 200 ft (100’ from centerline).</a:t>
            </a:r>
          </a:p>
          <a:p>
            <a:pPr>
              <a:defRPr/>
            </a:pPr>
            <a:endParaRPr lang="en-US" dirty="0"/>
          </a:p>
          <a:p>
            <a:pPr>
              <a:defRPr/>
            </a:pPr>
            <a:r>
              <a:rPr lang="en-US" dirty="0"/>
              <a:t>Temporary easements are necessary whenever the construction work limits are outside of the right of way.  Temporary easement allows construction to occur on your property during construction of the highway.  The red dashed line represents the limits of work and when this line is near or outside the ROW line temporary easements will need to be obtained by the State.</a:t>
            </a:r>
          </a:p>
          <a:p>
            <a:pPr eaLnBrk="1" hangingPunct="1">
              <a:defRPr/>
            </a:pPr>
            <a:endParaRPr lang="en-US" dirty="0"/>
          </a:p>
          <a:p>
            <a:pPr eaLnBrk="1" hangingPunct="1">
              <a:defRPr/>
            </a:pPr>
            <a:r>
              <a:rPr lang="en-US" dirty="0"/>
              <a:t>ROW and Temporary Easements will be discussed in more detail during Individual Landowner Meetings, and more information on the right of way process is available in the handout.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p:spPr>
        <p:txBody>
          <a:bodyPr/>
          <a:lstStyle/>
          <a:p>
            <a:pPr>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2418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459"/>
            <a:endParaRPr lang="en-US" dirty="0"/>
          </a:p>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pPr defTabSz="872459"/>
            <a:endParaRPr lang="en-US" dirty="0"/>
          </a:p>
          <a:p>
            <a:r>
              <a:rPr lang="en-US" b="1" u="sng" dirty="0"/>
              <a:t>Section 106</a:t>
            </a:r>
            <a:endParaRPr lang="en-US" dirty="0"/>
          </a:p>
          <a:p>
            <a:r>
              <a:rPr lang="en-US" dirty="0"/>
              <a:t>As stated in slide, this is specific to the protection of historic properties. Which will include:  districts, sites, structures, and objects of historic &amp; archaeological significance. This will also include tribes that may attach religious or cultural importance to them. </a:t>
            </a:r>
            <a:r>
              <a:rPr lang="en-US" u="sng" dirty="0">
                <a:uFill>
                  <a:solidFill>
                    <a:srgbClr val="FF0000"/>
                  </a:solidFill>
                </a:uFill>
              </a:rPr>
              <a:t>Invite the public to provide information on any culturally or archaeologically known site(s).</a:t>
            </a:r>
          </a:p>
          <a:p>
            <a:endParaRPr lang="en-US" dirty="0"/>
          </a:p>
          <a:p>
            <a:r>
              <a:rPr lang="en-US" b="1" u="sng" dirty="0"/>
              <a:t>Contaminated Materials</a:t>
            </a:r>
            <a:endParaRPr lang="en-US" dirty="0"/>
          </a:p>
          <a:p>
            <a:r>
              <a:rPr lang="en-US" dirty="0"/>
              <a:t>Request public’s input to any known AST or UST tanks within vicinity of project.</a:t>
            </a:r>
          </a:p>
          <a:p>
            <a:endParaRPr lang="en-US" dirty="0"/>
          </a:p>
        </p:txBody>
      </p:sp>
    </p:spTree>
    <p:extLst>
      <p:ext uri="{BB962C8B-B14F-4D97-AF65-F5344CB8AC3E}">
        <p14:creationId xmlns:p14="http://schemas.microsoft.com/office/powerpoint/2010/main" val="204648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p:txBody>
          <a:bodyPr/>
          <a:lstStyle/>
          <a:p>
            <a:pPr>
              <a:defRPr/>
            </a:pPr>
            <a:r>
              <a:rPr lang="en-US" dirty="0"/>
              <a:t>The tentative project schedule is shown here.</a:t>
            </a:r>
          </a:p>
          <a:p>
            <a:pPr>
              <a:defRPr/>
            </a:pPr>
            <a:endParaRPr lang="en-US" dirty="0"/>
          </a:p>
          <a:p>
            <a:pPr>
              <a:defRPr/>
            </a:pPr>
            <a:r>
              <a:rPr lang="en-US" dirty="0"/>
              <a:t>Dates where there will be additional involvement between SDDOT and adjacent property owners are:</a:t>
            </a:r>
          </a:p>
          <a:p>
            <a:pPr marL="176746" indent="-176746">
              <a:buFontTx/>
              <a:buChar char="-"/>
              <a:defRPr/>
            </a:pPr>
            <a:r>
              <a:rPr lang="en-US" dirty="0"/>
              <a:t>Landowner Meetings to be held in the Summer of</a:t>
            </a:r>
            <a:r>
              <a:rPr lang="en-US" baseline="0" dirty="0"/>
              <a:t> this year</a:t>
            </a:r>
            <a:endParaRPr lang="en-US" dirty="0"/>
          </a:p>
          <a:p>
            <a:pPr marL="176746" indent="-176746">
              <a:buFontTx/>
              <a:buChar char="-"/>
              <a:defRPr/>
            </a:pPr>
            <a:r>
              <a:rPr lang="en-US" dirty="0"/>
              <a:t>ROW Acquisition Process will begin in</a:t>
            </a:r>
            <a:r>
              <a:rPr lang="en-US" baseline="0" dirty="0"/>
              <a:t> 2024.</a:t>
            </a:r>
            <a:r>
              <a:rPr lang="en-US" dirty="0"/>
              <a:t> </a:t>
            </a:r>
          </a:p>
          <a:p>
            <a:pPr marL="170414" indent="-170414">
              <a:buFontTx/>
              <a:buChar char="-"/>
              <a:defRPr/>
            </a:pPr>
            <a:r>
              <a:rPr lang="en-US" dirty="0"/>
              <a:t>The construction is scheduled for</a:t>
            </a:r>
            <a:r>
              <a:rPr lang="en-US" baseline="0" dirty="0"/>
              <a:t> the 2027 construction season.</a:t>
            </a:r>
          </a:p>
          <a:p>
            <a:pPr marL="170414" indent="-170414">
              <a:buFontTx/>
              <a:buChar char="-"/>
              <a:defRPr/>
            </a:pPr>
            <a:endParaRPr lang="en-US" baseline="0" dirty="0"/>
          </a:p>
          <a:p>
            <a:pPr marL="170414" indent="-170414">
              <a:buFontTx/>
              <a:buChar char="-"/>
              <a:defRPr/>
            </a:pPr>
            <a:r>
              <a:rPr lang="en-US" baseline="0" dirty="0"/>
              <a:t>Final surfacing is scheduled to be done in 2028</a:t>
            </a:r>
          </a:p>
          <a:p>
            <a:pPr marL="170414" indent="-170414">
              <a:buFontTx/>
              <a:buChar char="-"/>
              <a:defRPr/>
            </a:pPr>
            <a:endParaRPr lang="en-US" baseline="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r>
              <a:rPr lang="en-US" dirty="0"/>
              <a:t>We are here tonight to involve the public in the design process. We would also like to share with you the project scope, what the current design layout is, and the schedule. After the presentation we want to gather public input in the form of exchange of ideas and/or discuss any concerns you may have.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n-US" dirty="0"/>
              <a:t>At this time I will take any general comments or question you may have on this project.  If you have any specific questions or comments regarding how the projects may impact your property we will take the remaining time to visit with you one-on-one at one of the aerial layouts.</a:t>
            </a:r>
          </a:p>
          <a:p>
            <a:endParaRPr lang="en-US" dirty="0"/>
          </a:p>
          <a:p>
            <a:r>
              <a:rPr lang="en-US" dirty="0"/>
              <a:t>You are also asked to submit your questions or comments in writing on the form provided in the handout or via email address to Jeff Lansink by March 3, 2023 (</a:t>
            </a:r>
            <a:r>
              <a:rPr lang="en-US" b="0" dirty="0"/>
              <a:t>2 weeks) </a:t>
            </a:r>
            <a:r>
              <a:rPr lang="en-US" dirty="0"/>
              <a:t>. </a:t>
            </a:r>
          </a:p>
          <a:p>
            <a:endParaRPr lang="en-US" dirty="0"/>
          </a:p>
          <a:p>
            <a:r>
              <a:rPr lang="en-US" dirty="0"/>
              <a:t>In the next few days the power point presentation, handout and design layouts will be added to the web site address noted.  Go to the section under Rapid City Region and click on the link to the project.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dirty="0"/>
              <a:t>The proposed project is approximately</a:t>
            </a:r>
            <a:r>
              <a:rPr lang="en-US" baseline="0" dirty="0"/>
              <a:t> 12 </a:t>
            </a:r>
            <a:r>
              <a:rPr lang="en-US" dirty="0"/>
              <a:t>miles in length.</a:t>
            </a:r>
            <a:r>
              <a:rPr lang="en-US" baseline="0" dirty="0"/>
              <a:t>  Grading will begin at RM134.00 and continue north to the Ludlow Corner.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t>The</a:t>
            </a:r>
            <a:r>
              <a:rPr lang="en-US" baseline="0" dirty="0"/>
              <a:t> bridges over Jones Creek, Bull Creek and Big Nasty Creek were constructed in 1960</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r>
              <a:rPr lang="en-US" dirty="0"/>
              <a:t>Existing traffic is  over 1200 vehicles per day for U.S.</a:t>
            </a:r>
            <a:r>
              <a:rPr lang="en-US" baseline="0" dirty="0"/>
              <a:t> Highway 85</a:t>
            </a:r>
            <a:r>
              <a:rPr lang="en-US" dirty="0"/>
              <a:t>. The 20 year projected ADT is</a:t>
            </a:r>
            <a:r>
              <a:rPr lang="en-US" baseline="0" dirty="0"/>
              <a:t> 1659.  The a</a:t>
            </a:r>
            <a:r>
              <a:rPr lang="en-US" dirty="0"/>
              <a:t>verage Truck Traffic</a:t>
            </a:r>
            <a:r>
              <a:rPr lang="en-US" baseline="0" dirty="0"/>
              <a:t> is 20.8%</a:t>
            </a:r>
            <a:r>
              <a:rPr lang="en-US" dirty="0"/>
              <a:t>. </a:t>
            </a:r>
          </a:p>
          <a:p>
            <a:pPr eaLnBrk="1" hangingPunct="1"/>
            <a:endParaRPr lang="en-US" dirty="0"/>
          </a:p>
          <a:p>
            <a:pPr eaLnBrk="1" hangingPunct="1"/>
            <a:r>
              <a:rPr lang="en-US" dirty="0"/>
              <a:t>Traffic Volumes and Vehicle Types are used to establish a base line for what type of facility is needed to safely handle traffic now and into the future.  For example the number of lanes, width of lanes, width of shoulders, and surfacing types and thicknesses are all determined by the projected traffic volume and truck percentages.  </a:t>
            </a:r>
          </a:p>
          <a:p>
            <a:pPr eaLnBrk="1" hangingPunct="1"/>
            <a:endParaRPr lang="en-US" dirty="0"/>
          </a:p>
          <a:p>
            <a:pPr eaLnBrk="1" hangingPunct="1"/>
            <a:r>
              <a:rPr lang="en-US" dirty="0"/>
              <a:t>With the current and projected traffic volumes a 2 lane facility (with 8 foot shoulders) and passing lanes in each direction will safely handle the traffic at an acceptable level of service.</a:t>
            </a:r>
          </a:p>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dirty="0"/>
              <a:t>Crash data is important</a:t>
            </a:r>
            <a:r>
              <a:rPr lang="en-US" baseline="0" dirty="0"/>
              <a:t> to </a:t>
            </a:r>
            <a:r>
              <a:rPr lang="en-US" dirty="0"/>
              <a:t>identify potential safety hazards.  </a:t>
            </a:r>
          </a:p>
          <a:p>
            <a:endParaRPr lang="en-US" dirty="0"/>
          </a:p>
          <a:p>
            <a:r>
              <a:rPr lang="en-US" dirty="0"/>
              <a:t>4 of these crashes resulted</a:t>
            </a:r>
            <a:r>
              <a:rPr lang="en-US" baseline="0" dirty="0"/>
              <a:t> in an injury.</a:t>
            </a:r>
          </a:p>
          <a:p>
            <a:r>
              <a:rPr lang="en-US" baseline="0" dirty="0"/>
              <a:t>1 Fatality</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r>
              <a:rPr lang="en-US" baseline="0" dirty="0">
                <a:highlight>
                  <a:srgbClr val="FFFF00"/>
                </a:highlight>
              </a:rPr>
              <a:t>6 vertical curves at a 60 mph design speed.  </a:t>
            </a:r>
          </a:p>
          <a:p>
            <a:pPr eaLnBrk="1" hangingPunct="1"/>
            <a:r>
              <a:rPr lang="en-US" baseline="0" dirty="0"/>
              <a:t>Narrow shoulders (2’ AC and 4’ Gravel’). </a:t>
            </a:r>
          </a:p>
          <a:p>
            <a:pPr eaLnBrk="1" hangingPunct="1"/>
            <a:r>
              <a:rPr lang="en-US" baseline="0" dirty="0"/>
              <a:t>Structures are at the end of their useful life</a:t>
            </a:r>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p:txBody>
          <a:bodyPr/>
          <a:lstStyle/>
          <a:p>
            <a:pPr eaLnBrk="1" hangingPunct="1">
              <a:defRPr/>
            </a:pPr>
            <a:r>
              <a:rPr lang="en-US" baseline="0" dirty="0">
                <a:solidFill>
                  <a:srgbClr val="FFFFFF"/>
                </a:solidFill>
                <a:effectLst>
                  <a:outerShdw blurRad="38100" dist="38100" dir="2700000" algn="tl">
                    <a:srgbClr val="000000"/>
                  </a:outerShdw>
                </a:effectLst>
              </a:rPr>
              <a:t>Shoulders widened to 8 feet.  </a:t>
            </a:r>
            <a:endParaRPr lang="en-US" dirty="0">
              <a:solidFill>
                <a:srgbClr val="FFFFFF"/>
              </a:solidFill>
              <a:effectLst>
                <a:outerShdw blurRad="38100" dist="38100" dir="2700000" algn="tl">
                  <a:srgbClr val="000000"/>
                </a:outerShdw>
              </a:effectLst>
            </a:endParaRPr>
          </a:p>
          <a:p>
            <a:pPr eaLnBrk="1" hangingPunct="1">
              <a:defRPr/>
            </a:pPr>
            <a:r>
              <a:rPr lang="en-US" baseline="0" dirty="0">
                <a:solidFill>
                  <a:srgbClr val="FFFFFF"/>
                </a:solidFill>
                <a:effectLst>
                  <a:outerShdw blurRad="38100" dist="38100" dir="2700000" algn="tl">
                    <a:srgbClr val="000000"/>
                  </a:outerShdw>
                </a:effectLst>
              </a:rPr>
              <a:t>Passing lanes will be added in both directions</a:t>
            </a:r>
          </a:p>
          <a:p>
            <a:pPr eaLnBrk="1" hangingPunct="1">
              <a:defRPr/>
            </a:pPr>
            <a:r>
              <a:rPr lang="en-US" baseline="0" dirty="0">
                <a:solidFill>
                  <a:srgbClr val="FFFFFF"/>
                </a:solidFill>
                <a:effectLst>
                  <a:outerShdw blurRad="38100" dist="38100" dir="2700000" algn="tl">
                    <a:srgbClr val="000000"/>
                  </a:outerShdw>
                </a:effectLst>
              </a:rPr>
              <a:t>Interim surfacing – In response to public comments on stacking of vehicles behind slow vehicles</a:t>
            </a:r>
          </a:p>
          <a:p>
            <a:pPr defTabSz="914266" eaLnBrk="1" hangingPunct="1">
              <a:defRPr/>
            </a:pPr>
            <a:r>
              <a:rPr lang="en-US" baseline="0" dirty="0">
                <a:solidFill>
                  <a:srgbClr val="FFFFFF"/>
                </a:solidFill>
                <a:effectLst>
                  <a:outerShdw blurRad="38100" dist="38100" dir="2700000" algn="tl">
                    <a:srgbClr val="000000"/>
                  </a:outerShdw>
                </a:effectLst>
              </a:rPr>
              <a:t>Replace bridges over Jones Creek, Bull Creek and Big Nasty Creek</a:t>
            </a:r>
            <a:r>
              <a:rPr lang="en-US" baseline="0" dirty="0"/>
              <a:t>.  Constructed in the early 1960’s.  Over 60 years old</a:t>
            </a:r>
            <a:endParaRPr lang="en-US" dirty="0"/>
          </a:p>
          <a:p>
            <a:pPr eaLnBrk="1" hangingPunct="1">
              <a:defRPr/>
            </a:pPr>
            <a:endParaRPr lang="en-US" baseline="0" dirty="0">
              <a:solidFill>
                <a:srgbClr val="FFFFFF"/>
              </a:solidFill>
              <a:effectLst>
                <a:outerShdw blurRad="38100" dist="38100" dir="2700000" algn="tl">
                  <a:srgbClr val="000000"/>
                </a:outerShdw>
              </a:effectLst>
            </a:endParaRPr>
          </a:p>
          <a:p>
            <a:pPr eaLnBrk="1" hangingPunct="1">
              <a:defRPr/>
            </a:pPr>
            <a:endParaRPr lang="en-US" dirty="0">
              <a:solidFill>
                <a:srgbClr val="FFFFFF"/>
              </a:solidFill>
              <a:effectLst>
                <a:outerShdw blurRad="38100" dist="38100" dir="2700000" algn="tl">
                  <a:srgbClr val="000000"/>
                </a:outerShdw>
              </a:effectLst>
            </a:endParaRPr>
          </a:p>
          <a:p>
            <a:pPr eaLnBrk="1" hangingPunct="1">
              <a:defRPr/>
            </a:pPr>
            <a:endParaRPr lang="en-US" dirty="0">
              <a:solidFill>
                <a:srgbClr val="FFFFFF"/>
              </a:solidFill>
              <a:effectLst>
                <a:outerShdw blurRad="38100" dist="38100" dir="2700000" algn="tl">
                  <a:srgbClr val="000000"/>
                </a:outerShdw>
              </a:effectLst>
            </a:endParaRPr>
          </a:p>
          <a:p>
            <a:pPr eaLnBrk="1" hangingPunct="1">
              <a:defRPr/>
            </a:pPr>
            <a:endParaRPr lang="en-US" dirty="0"/>
          </a:p>
          <a:p>
            <a:pPr eaLnBrk="1" hangingPunct="1">
              <a:defRPr/>
            </a:pPr>
            <a:endParaRPr lang="en-US" baseline="0" dirty="0">
              <a:solidFill>
                <a:srgbClr val="FFFFFF"/>
              </a:solidFill>
              <a:effectLst>
                <a:outerShdw blurRad="38100" dist="38100" dir="2700000" algn="tl">
                  <a:srgbClr val="000000"/>
                </a:outerShdw>
              </a:effectLs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b="1" dirty="0">
                <a:solidFill>
                  <a:srgbClr val="000000"/>
                </a:solidFill>
              </a:rPr>
              <a:t>Existing Rural Section</a:t>
            </a:r>
          </a:p>
          <a:p>
            <a:pPr eaLnBrk="1" hangingPunct="1"/>
            <a:r>
              <a:rPr lang="en-US" dirty="0">
                <a:solidFill>
                  <a:srgbClr val="000000"/>
                </a:solidFill>
              </a:rPr>
              <a:t>Roadway: 2 – 12 Ft Asphalt Lanes</a:t>
            </a:r>
          </a:p>
          <a:p>
            <a:pPr eaLnBrk="1" hangingPunct="1"/>
            <a:r>
              <a:rPr lang="en-US" dirty="0">
                <a:solidFill>
                  <a:srgbClr val="000000"/>
                </a:solidFill>
              </a:rPr>
              <a:t>Narrow</a:t>
            </a:r>
            <a:r>
              <a:rPr lang="en-US" baseline="0" dirty="0">
                <a:solidFill>
                  <a:srgbClr val="000000"/>
                </a:solidFill>
              </a:rPr>
              <a:t> Existing </a:t>
            </a:r>
            <a:r>
              <a:rPr lang="en-US" dirty="0">
                <a:solidFill>
                  <a:srgbClr val="000000"/>
                </a:solidFill>
              </a:rPr>
              <a:t>Shoulders: 2 Ft Asphalt, 4’ Aggregate</a:t>
            </a:r>
          </a:p>
          <a:p>
            <a:pPr defTabSz="908745" eaLnBrk="1" hangingPunct="1">
              <a:defRPr/>
            </a:pPr>
            <a:r>
              <a:rPr lang="en-US" baseline="0" dirty="0">
                <a:solidFill>
                  <a:srgbClr val="000000"/>
                </a:solidFill>
              </a:rPr>
              <a:t>200 Ft ROW width</a:t>
            </a:r>
          </a:p>
          <a:p>
            <a:pPr eaLnBrk="1" hangingPunct="1"/>
            <a:endParaRPr lang="en-US" dirty="0">
              <a:solidFill>
                <a:srgbClr val="000000"/>
              </a:solidFill>
            </a:endParaRPr>
          </a:p>
          <a:p>
            <a:pPr eaLnBrk="1" hangingPunct="1"/>
            <a:r>
              <a:rPr lang="en-US" b="1" dirty="0">
                <a:solidFill>
                  <a:srgbClr val="000000"/>
                </a:solidFill>
              </a:rPr>
              <a:t>Proposed Rural Reconstruction</a:t>
            </a:r>
          </a:p>
          <a:p>
            <a:pPr eaLnBrk="1" hangingPunct="1"/>
            <a:r>
              <a:rPr lang="en-US" dirty="0">
                <a:solidFill>
                  <a:srgbClr val="000000"/>
                </a:solidFill>
              </a:rPr>
              <a:t>Roadway:  2-12 Ft   </a:t>
            </a:r>
          </a:p>
          <a:p>
            <a:pPr eaLnBrk="1" hangingPunct="1"/>
            <a:r>
              <a:rPr lang="en-US" dirty="0">
                <a:solidFill>
                  <a:srgbClr val="000000"/>
                </a:solidFill>
              </a:rPr>
              <a:t>Shoulders:  8 Ft (Gravel Shoulders)</a:t>
            </a:r>
          </a:p>
          <a:p>
            <a:pPr eaLnBrk="1" hangingPunct="1"/>
            <a:r>
              <a:rPr lang="en-US" dirty="0">
                <a:solidFill>
                  <a:srgbClr val="000000"/>
                </a:solidFill>
              </a:rPr>
              <a:t>150 </a:t>
            </a:r>
            <a:r>
              <a:rPr lang="en-US" dirty="0" err="1">
                <a:solidFill>
                  <a:srgbClr val="000000"/>
                </a:solidFill>
              </a:rPr>
              <a:t>ft</a:t>
            </a:r>
            <a:r>
              <a:rPr lang="en-US" dirty="0">
                <a:solidFill>
                  <a:srgbClr val="000000"/>
                </a:solidFill>
              </a:rPr>
              <a:t> ROW width in Rural Section</a:t>
            </a:r>
          </a:p>
          <a:p>
            <a:pPr defTabSz="908745" eaLnBrk="1" hangingPunct="1">
              <a:defRPr/>
            </a:pPr>
            <a:r>
              <a:rPr lang="en-US" baseline="0" dirty="0">
                <a:solidFill>
                  <a:srgbClr val="000000"/>
                </a:solidFill>
              </a:rPr>
              <a:t>100 Ft ROW width through Turkey Ridge</a:t>
            </a:r>
          </a:p>
          <a:p>
            <a:pPr defTabSz="908745" eaLnBrk="1" hangingPunct="1">
              <a:defRPr/>
            </a:pPr>
            <a:r>
              <a:rPr lang="en-US" baseline="0" dirty="0">
                <a:solidFill>
                  <a:srgbClr val="000000"/>
                </a:solidFill>
              </a:rPr>
              <a:t>&lt;150 Ft ROW width near buildings</a:t>
            </a:r>
            <a:endParaRPr lang="en-US" dirty="0">
              <a:solidFill>
                <a:srgbClr val="000000"/>
              </a:solidFill>
            </a:endParaRPr>
          </a:p>
          <a:p>
            <a:pPr eaLnBrk="1" hangingPunct="1"/>
            <a:endParaRPr lang="en-US" dirty="0">
              <a:solidFill>
                <a:srgbClr val="000000"/>
              </a:solidFill>
            </a:endParaRPr>
          </a:p>
          <a:p>
            <a:pPr eaLnBrk="1" hangingPunct="1"/>
            <a:endParaRPr lang="en-US" dirty="0">
              <a:solidFill>
                <a:srgbClr val="000000"/>
              </a:solidFill>
            </a:endParaRPr>
          </a:p>
          <a:p>
            <a:pPr eaLnBrk="1" hangingPunct="1"/>
            <a:endParaRPr 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ctr" anchorCtr="1">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A088D98B-AC8B-43BC-A5F6-FB06496C7BDA}"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1A048F-AFE3-436C-A2F1-206F926AB47B}"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5F4DF02-4D42-4126-90AE-BA2E83EEDE04}"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E6BAD7FD-D163-4336-9CB2-960E18FB94C8}" type="slidenum">
              <a:rPr lang="en-US"/>
              <a:pPr>
                <a:defRPr/>
              </a:pPr>
              <a:t>‹#›</a:t>
            </a:fld>
            <a:endParaRPr lang="en-US"/>
          </a:p>
        </p:txBody>
      </p:sp>
    </p:spTree>
    <p:extLst>
      <p:ext uri="{BB962C8B-B14F-4D97-AF65-F5344CB8AC3E}">
        <p14:creationId xmlns:p14="http://schemas.microsoft.com/office/powerpoint/2010/main" val="2298246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ln/>
        </p:spPr>
        <p:txBody>
          <a:bodyPr/>
          <a:lstStyle>
            <a:lvl1pPr>
              <a:defRPr/>
            </a:lvl1pPr>
          </a:lstStyle>
          <a:p>
            <a:pPr>
              <a:defRPr/>
            </a:pPr>
            <a:fld id="{276437A6-C75B-4C57-8062-494FBB552AFA}" type="slidenum">
              <a:rPr lang="en-US"/>
              <a:pPr>
                <a:defRPr/>
              </a:pPr>
              <a:t>‹#›</a:t>
            </a:fld>
            <a:endParaRPr lang="en-US"/>
          </a:p>
        </p:txBody>
      </p:sp>
    </p:spTree>
    <p:extLst>
      <p:ext uri="{BB962C8B-B14F-4D97-AF65-F5344CB8AC3E}">
        <p14:creationId xmlns:p14="http://schemas.microsoft.com/office/powerpoint/2010/main" val="420044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D8562-D21E-4601-BF8C-54484F52974F}"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ctr" anchorCtr="1">
            <a:noAutofit/>
            <a:scene3d>
              <a:camera prst="orthographicFront"/>
              <a:lightRig rig="soft" dir="t">
                <a:rot lat="0" lon="0" rev="17220000"/>
              </a:lightRig>
            </a:scene3d>
            <a:sp3d prstMaterial="softEdge">
              <a:bevelT w="38100" h="38100"/>
              <a:contourClr>
                <a:schemeClr val="tx2">
                  <a:shade val="50000"/>
                </a:schemeClr>
              </a:contourClr>
            </a:sp3d>
          </a:bodyPr>
          <a:lstStyle>
            <a:lvl1pPr algn="ctr" rtl="0" eaLnBrk="1" latinLnBrk="0" hangingPunct="1">
              <a:spcBef>
                <a:spcPct val="0"/>
              </a:spcBef>
              <a:buNone/>
              <a:defRPr kumimoji="0" lang="en-US" sz="4800" b="1" kern="1200" cap="none" baseline="0" dirty="0">
                <a:ln w="6350">
                  <a:noFill/>
                </a:ln>
                <a:solidFill>
                  <a:srgbClr val="741112"/>
                </a:solidFill>
                <a:effectLst/>
                <a:latin typeface="Calibri" panose="020F0502020204030204" pitchFamily="34" charset="0"/>
                <a:ea typeface="+mj-ea"/>
                <a:cs typeface="Calibri" panose="020F050202020403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9F072924-A126-44BC-BA0A-64DE0FC052F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1D6321E-C799-4E8C-B07A-396FCFE463BA}"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B45D391-CD35-4A1E-A4A9-63540AFF374F}"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4EFF05A-5F71-45D0-BD74-7A8CA2785DB2}"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B61281B-D8D4-4DBC-B903-2A2C149E3A6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C3C7031-4FFC-4771-8C4A-A4C4F580F1A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2F0F338-859C-472E-BBE0-47884D2D2E5B}"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EA9A380C-E0E8-47CD-99C6-43FE5E90A5A1}"/>
              </a:ext>
            </a:extLst>
          </p:cNvPr>
          <p:cNvPicPr>
            <a:picLocks noChangeAspect="1"/>
          </p:cNvPicPr>
          <p:nvPr/>
        </p:nvPicPr>
        <p:blipFill rotWithShape="1">
          <a:blip r:embed="rId15" cstate="print"/>
          <a:srcRect r="24880"/>
          <a:stretch/>
        </p:blipFill>
        <p:spPr>
          <a:xfrm>
            <a:off x="9" y="-1"/>
            <a:ext cx="9143991" cy="6858000"/>
          </a:xfrm>
          <a:prstGeom prst="rect">
            <a:avLst/>
          </a:prstGeom>
        </p:spPr>
      </p:pic>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dirty="0"/>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EC8E2044-21A7-4BFC-960A-F98EC860A53E}" type="slidenum">
              <a:rPr lang="en-US" smtClean="0"/>
              <a:pPr>
                <a:defRPr/>
              </a:pPr>
              <a:t>‹#›</a:t>
            </a:fld>
            <a:endParaRPr lang="en-US"/>
          </a:p>
        </p:txBody>
      </p:sp>
      <p:pic>
        <p:nvPicPr>
          <p:cNvPr id="6" name="Picture 5" descr="Logo&#10;&#10;Description automatically generated">
            <a:extLst>
              <a:ext uri="{FF2B5EF4-FFF2-40B4-BE49-F238E27FC236}">
                <a16:creationId xmlns:a16="http://schemas.microsoft.com/office/drawing/2014/main" id="{E0C40EAE-E2B5-45BF-95BF-C564D53706F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19872" y="5943600"/>
            <a:ext cx="793751" cy="685800"/>
          </a:xfrm>
          <a:prstGeom prst="rect">
            <a:avLst/>
          </a:prstGeom>
        </p:spPr>
      </p:pic>
    </p:spTree>
  </p:cSld>
  <p:clrMap bg1="dk1" tx1="lt1" bg2="dk2" tx2="lt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 id="2147484266" r:id="rId12"/>
    <p:sldLayoutId id="2147484267" r:id="rId13"/>
  </p:sldLayoutIdLst>
  <p:txStyles>
    <p:titleStyle>
      <a:lvl1pPr algn="ctr" rtl="0" eaLnBrk="1" latinLnBrk="0" hangingPunct="1">
        <a:spcBef>
          <a:spcPct val="0"/>
        </a:spcBef>
        <a:buNone/>
        <a:defRPr kumimoji="0" sz="4800" b="1" kern="1200" cap="none" baseline="0">
          <a:ln w="6350">
            <a:noFill/>
          </a:ln>
          <a:solidFill>
            <a:srgbClr val="741112"/>
          </a:solidFill>
          <a:effectLst/>
          <a:latin typeface="Calibri" panose="020F0502020204030204" pitchFamily="34" charset="0"/>
          <a:ea typeface="+mj-ea"/>
          <a:cs typeface="Calibri" panose="020F0502020204030204" pitchFamily="34" charset="0"/>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image" Target="../media/image5.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3.xml"/><Relationship Id="rId7" Type="http://schemas.openxmlformats.org/officeDocument/2006/relationships/diagramColors" Target="../diagrams/colors7.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4.xml"/><Relationship Id="rId7" Type="http://schemas.openxmlformats.org/officeDocument/2006/relationships/diagramColors" Target="../diagrams/colors8.xml"/><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hyperlink" Target="https://dot.sd.gov/projects-studies/projects/public-meetings" TargetMode="External"/><Relationship Id="rId7" Type="http://schemas.openxmlformats.org/officeDocument/2006/relationships/customXml" Target="../ink/ink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customXml" Target="../ink/ink1.xml"/><Relationship Id="rId10" Type="http://schemas.openxmlformats.org/officeDocument/2006/relationships/customXml" Target="../ink/ink5.xml"/><Relationship Id="rId4" Type="http://schemas.openxmlformats.org/officeDocument/2006/relationships/image" Target="../media/image10.png"/><Relationship Id="rId9" Type="http://schemas.openxmlformats.org/officeDocument/2006/relationships/customXml" Target="../ink/ink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xml"/><Relationship Id="rId7" Type="http://schemas.openxmlformats.org/officeDocument/2006/relationships/diagramColors" Target="../diagrams/colors3.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8.xml"/><Relationship Id="rId7" Type="http://schemas.openxmlformats.org/officeDocument/2006/relationships/diagramColors" Target="../diagrams/colors6.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4294967295"/>
          </p:nvPr>
        </p:nvSpPr>
        <p:spPr>
          <a:xfrm>
            <a:off x="457200" y="4572000"/>
            <a:ext cx="8229600" cy="2057400"/>
          </a:xfrm>
        </p:spPr>
        <p:txBody>
          <a:bodyPr>
            <a:noAutofit/>
          </a:bodyPr>
          <a:lstStyle/>
          <a:p>
            <a:pPr marL="137160" indent="0" algn="ctr" eaLnBrk="1" hangingPunct="1">
              <a:spcBef>
                <a:spcPts val="600"/>
              </a:spcBef>
              <a:buNone/>
            </a:pPr>
            <a:r>
              <a:rPr lang="en-US" sz="2400" b="1" dirty="0">
                <a:solidFill>
                  <a:srgbClr val="2E6A8C"/>
                </a:solidFill>
                <a:latin typeface="Calibri" panose="020F0502020204030204" pitchFamily="34" charset="0"/>
                <a:cs typeface="Calibri" panose="020F0502020204030204" pitchFamily="34" charset="0"/>
              </a:rPr>
              <a:t>Jeff Lansink, PE</a:t>
            </a:r>
          </a:p>
          <a:p>
            <a:pPr marL="137160" indent="0" algn="ctr" eaLnBrk="1" hangingPunct="1">
              <a:spcBef>
                <a:spcPts val="600"/>
              </a:spcBef>
              <a:buNone/>
            </a:pPr>
            <a:r>
              <a:rPr lang="en-US" sz="2400" b="1" dirty="0">
                <a:solidFill>
                  <a:srgbClr val="2E6A8C"/>
                </a:solidFill>
                <a:latin typeface="Calibri" panose="020F0502020204030204" pitchFamily="34" charset="0"/>
                <a:cs typeface="Calibri" panose="020F0502020204030204" pitchFamily="34" charset="0"/>
              </a:rPr>
              <a:t>Houston Engineering, Inc.</a:t>
            </a:r>
            <a:endParaRPr lang="en-US" sz="2400" b="1" dirty="0">
              <a:solidFill>
                <a:srgbClr val="2E6A8C"/>
              </a:solidFill>
              <a:effectLst/>
              <a:latin typeface="Calibri" panose="020F0502020204030204" pitchFamily="34" charset="0"/>
              <a:cs typeface="Calibri" panose="020F0502020204030204" pitchFamily="34" charset="0"/>
            </a:endParaRPr>
          </a:p>
          <a:p>
            <a:pPr marL="137160" indent="0" algn="ctr" eaLnBrk="1" hangingPunct="1">
              <a:spcBef>
                <a:spcPts val="600"/>
              </a:spcBef>
              <a:buNone/>
            </a:pPr>
            <a:endParaRPr lang="en-US" sz="2400" b="1" dirty="0">
              <a:solidFill>
                <a:srgbClr val="741112"/>
              </a:solidFill>
              <a:effectLst/>
              <a:latin typeface="Calibri" panose="020F0502020204030204" pitchFamily="34" charset="0"/>
              <a:cs typeface="Calibri" panose="020F0502020204030204" pitchFamily="34" charset="0"/>
            </a:endParaRPr>
          </a:p>
          <a:p>
            <a:pPr marL="137160" indent="0" algn="ctr" eaLnBrk="1" hangingPunct="1">
              <a:spcBef>
                <a:spcPts val="600"/>
              </a:spcBef>
              <a:buNone/>
            </a:pPr>
            <a:r>
              <a:rPr lang="en-US" sz="2400" b="1" dirty="0">
                <a:solidFill>
                  <a:srgbClr val="FDB917"/>
                </a:solidFill>
                <a:latin typeface="Calibri" panose="020F0502020204030204" pitchFamily="34" charset="0"/>
                <a:cs typeface="Calibri" panose="020F0502020204030204" pitchFamily="34" charset="0"/>
              </a:rPr>
              <a:t>Feb. 16</a:t>
            </a:r>
            <a:r>
              <a:rPr lang="en-US" sz="2400" b="1" dirty="0">
                <a:solidFill>
                  <a:srgbClr val="FDB917"/>
                </a:solidFill>
                <a:effectLst/>
                <a:latin typeface="Calibri" panose="020F0502020204030204" pitchFamily="34" charset="0"/>
                <a:cs typeface="Calibri" panose="020F0502020204030204" pitchFamily="34" charset="0"/>
              </a:rPr>
              <a:t>, 2023</a:t>
            </a:r>
          </a:p>
        </p:txBody>
      </p:sp>
      <p:sp>
        <p:nvSpPr>
          <p:cNvPr id="6" name="Rectangle 3"/>
          <p:cNvSpPr txBox="1">
            <a:spLocks noChangeArrowheads="1"/>
          </p:cNvSpPr>
          <p:nvPr/>
        </p:nvSpPr>
        <p:spPr>
          <a:xfrm>
            <a:off x="457200" y="1188720"/>
            <a:ext cx="8229600" cy="3200400"/>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U.S. Highway 85 </a:t>
            </a:r>
          </a:p>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From 7 Miles North of Buffalo to Ludlow</a:t>
            </a:r>
          </a:p>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Harding County</a:t>
            </a:r>
          </a:p>
          <a:p>
            <a:pPr fontAlgn="auto">
              <a:spcBef>
                <a:spcPts val="600"/>
              </a:spcBef>
              <a:spcAft>
                <a:spcPts val="0"/>
              </a:spcAft>
              <a:defRPr/>
            </a:pPr>
            <a:endParaRPr lang="en-US" sz="2800" b="1" dirty="0">
              <a:solidFill>
                <a:srgbClr val="2E6A8C"/>
              </a:solidFill>
              <a:latin typeface="Calibri" panose="020F0502020204030204" pitchFamily="34" charset="0"/>
              <a:cs typeface="Calibri" panose="020F0502020204030204" pitchFamily="34" charset="0"/>
            </a:endParaRPr>
          </a:p>
          <a:p>
            <a:pPr fontAlgn="auto">
              <a:spcBef>
                <a:spcPts val="600"/>
              </a:spcBef>
              <a:spcAft>
                <a:spcPts val="0"/>
              </a:spcAft>
              <a:defRPr/>
            </a:pPr>
            <a:r>
              <a:rPr lang="en-US" sz="2800" b="1" dirty="0">
                <a:solidFill>
                  <a:srgbClr val="2E6A8C"/>
                </a:solidFill>
                <a:latin typeface="Calibri" panose="020F0502020204030204" pitchFamily="34" charset="0"/>
                <a:cs typeface="Calibri" panose="020F0502020204030204" pitchFamily="34" charset="0"/>
              </a:rPr>
              <a:t>NH 0085(105)134 PCN 07C7</a:t>
            </a:r>
          </a:p>
        </p:txBody>
      </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Public Meeting</a:t>
            </a:r>
            <a:endParaRPr lang="en-US" altLang="en-US" sz="4800" kern="0" dirty="0">
              <a:solidFill>
                <a:srgbClr val="741112"/>
              </a:solidFill>
              <a:effectLst/>
              <a:latin typeface="Calibri" panose="020F0502020204030204" pitchFamily="34" charset="0"/>
              <a:cs typeface="Calibri" panose="020F0502020204030204" pitchFamily="34" charset="0"/>
            </a:endParaRPr>
          </a:p>
        </p:txBody>
      </p:sp>
    </p:spTree>
  </p:cSld>
  <p:clrMapOvr>
    <a:masterClrMapping/>
  </p:clrMapOvr>
  <p:transition advTm="1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Passing Lanes</a:t>
            </a:r>
          </a:p>
        </p:txBody>
      </p:sp>
      <p:pic>
        <p:nvPicPr>
          <p:cNvPr id="4" name="Picture 3" descr="Map&#10;&#10;Description automatically generated">
            <a:extLst>
              <a:ext uri="{FF2B5EF4-FFF2-40B4-BE49-F238E27FC236}">
                <a16:creationId xmlns:a16="http://schemas.microsoft.com/office/drawing/2014/main" id="{209CD2ED-9C8C-6702-BD75-76A95E0FC29B}"/>
              </a:ext>
            </a:extLst>
          </p:cNvPr>
          <p:cNvPicPr>
            <a:picLocks noChangeAspect="1"/>
          </p:cNvPicPr>
          <p:nvPr/>
        </p:nvPicPr>
        <p:blipFill rotWithShape="1">
          <a:blip r:embed="rId3">
            <a:extLst>
              <a:ext uri="{28A0092B-C50C-407E-A947-70E740481C1C}">
                <a14:useLocalDpi xmlns:a14="http://schemas.microsoft.com/office/drawing/2010/main" val="0"/>
              </a:ext>
            </a:extLst>
          </a:blip>
          <a:srcRect l="5839" t="4725" r="6518" b="4451"/>
          <a:stretch/>
        </p:blipFill>
        <p:spPr>
          <a:xfrm>
            <a:off x="2231740" y="935792"/>
            <a:ext cx="4248472" cy="5697563"/>
          </a:xfrm>
          <a:prstGeom prst="rect">
            <a:avLst/>
          </a:prstGeom>
        </p:spPr>
      </p:pic>
    </p:spTree>
    <p:extLst>
      <p:ext uri="{BB962C8B-B14F-4D97-AF65-F5344CB8AC3E}">
        <p14:creationId xmlns:p14="http://schemas.microsoft.com/office/powerpoint/2010/main" val="2822036019"/>
      </p:ext>
    </p:extLst>
  </p:cSld>
  <p:clrMapOvr>
    <a:masterClrMapping/>
  </p:clrMapOvr>
  <p:transition advTm="1664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Passing Lane</a:t>
            </a:r>
          </a:p>
        </p:txBody>
      </p:sp>
      <p:pic>
        <p:nvPicPr>
          <p:cNvPr id="3" name="Picture 2">
            <a:extLst>
              <a:ext uri="{FF2B5EF4-FFF2-40B4-BE49-F238E27FC236}">
                <a16:creationId xmlns:a16="http://schemas.microsoft.com/office/drawing/2014/main" id="{D025B5FD-1EF4-0A28-96CE-D3CD5C8EA5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681" t="28301" r="23261" b="25500"/>
          <a:stretch/>
        </p:blipFill>
        <p:spPr>
          <a:xfrm>
            <a:off x="658945" y="1646803"/>
            <a:ext cx="7826110" cy="3564394"/>
          </a:xfrm>
          <a:prstGeom prst="rect">
            <a:avLst/>
          </a:prstGeom>
          <a:effectLst>
            <a:softEdge rad="317500"/>
          </a:effectLst>
        </p:spPr>
      </p:pic>
    </p:spTree>
    <p:custDataLst>
      <p:tags r:id="rId1"/>
    </p:custDataLst>
    <p:extLst>
      <p:ext uri="{BB962C8B-B14F-4D97-AF65-F5344CB8AC3E}">
        <p14:creationId xmlns:p14="http://schemas.microsoft.com/office/powerpoint/2010/main" val="4210617232"/>
      </p:ext>
    </p:extLst>
  </p:cSld>
  <p:clrMapOvr>
    <a:masterClrMapping/>
  </p:clrMapOvr>
  <p:transition advTm="96515"/>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3"/>
          <p:cNvSpPr>
            <a:spLocks noGrp="1" noChangeArrowheads="1"/>
          </p:cNvSpPr>
          <p:nvPr>
            <p:ph type="body" sz="half" idx="1"/>
          </p:nvPr>
        </p:nvSpPr>
        <p:spPr>
          <a:xfrm>
            <a:off x="457200" y="1143000"/>
            <a:ext cx="8229600" cy="3051212"/>
          </a:xfrm>
        </p:spPr>
        <p:txBody>
          <a:bodyPr>
            <a:normAutofit/>
          </a:bodyPr>
          <a:lstStyle/>
          <a:p>
            <a:pPr marL="457200" indent="-457200" eaLnBrk="1" hangingPunct="1">
              <a:spcBef>
                <a:spcPts val="0"/>
              </a:spcBef>
              <a:spcAft>
                <a:spcPts val="1800"/>
              </a:spcAft>
              <a:buSzPct val="50000"/>
              <a:buFont typeface="Wingdings" panose="05000000000000000000" pitchFamily="2" charset="2"/>
              <a:buChar char="Ø"/>
              <a:defRPr/>
            </a:pPr>
            <a:r>
              <a:rPr lang="en-US" sz="3200" b="1" dirty="0">
                <a:latin typeface="Arial (Body)"/>
              </a:rPr>
              <a:t>To provide safe, efficient access to streets and highways</a:t>
            </a:r>
          </a:p>
          <a:p>
            <a:pPr marL="457200" indent="-457200" eaLnBrk="1" hangingPunct="1">
              <a:spcBef>
                <a:spcPts val="0"/>
              </a:spcBef>
              <a:spcAft>
                <a:spcPts val="1200"/>
              </a:spcAft>
              <a:buSzPct val="50000"/>
              <a:buFont typeface="Wingdings" panose="05000000000000000000" pitchFamily="2" charset="2"/>
              <a:buChar char="Ø"/>
              <a:defRPr/>
            </a:pPr>
            <a:r>
              <a:rPr lang="en-US" sz="3200" b="1" dirty="0">
                <a:latin typeface="Arial (Body)"/>
              </a:rPr>
              <a:t>Limit number of direct accesses to major roadways</a:t>
            </a:r>
          </a:p>
        </p:txBody>
      </p:sp>
      <p:sp>
        <p:nvSpPr>
          <p:cNvPr id="8"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Access Management</a:t>
            </a:r>
          </a:p>
        </p:txBody>
      </p:sp>
      <p:sp>
        <p:nvSpPr>
          <p:cNvPr id="9" name="Text Box 6"/>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14" name="Group 13">
            <a:extLst>
              <a:ext uri="{FF2B5EF4-FFF2-40B4-BE49-F238E27FC236}">
                <a16:creationId xmlns:a16="http://schemas.microsoft.com/office/drawing/2014/main" id="{AC396646-F6A4-4F83-88AB-8FD28F25DE4A}"/>
              </a:ext>
            </a:extLst>
          </p:cNvPr>
          <p:cNvGrpSpPr/>
          <p:nvPr/>
        </p:nvGrpSpPr>
        <p:grpSpPr>
          <a:xfrm>
            <a:off x="612648" y="1371600"/>
            <a:ext cx="3657600" cy="4114800"/>
            <a:chOff x="1028700" y="3724201"/>
            <a:chExt cx="3810000" cy="5467985"/>
          </a:xfrm>
        </p:grpSpPr>
        <p:grpSp>
          <p:nvGrpSpPr>
            <p:cNvPr id="15" name="object 3">
              <a:extLst>
                <a:ext uri="{FF2B5EF4-FFF2-40B4-BE49-F238E27FC236}">
                  <a16:creationId xmlns:a16="http://schemas.microsoft.com/office/drawing/2014/main" id="{EC02EF31-CA6C-4039-BAC4-90E687B9EDF0}"/>
                </a:ext>
              </a:extLst>
            </p:cNvPr>
            <p:cNvGrpSpPr/>
            <p:nvPr/>
          </p:nvGrpSpPr>
          <p:grpSpPr>
            <a:xfrm>
              <a:off x="1028700" y="3724201"/>
              <a:ext cx="3810000" cy="5467985"/>
              <a:chOff x="1028700" y="3724201"/>
              <a:chExt cx="3810000" cy="5467985"/>
            </a:xfrm>
          </p:grpSpPr>
          <p:sp>
            <p:nvSpPr>
              <p:cNvPr id="17" name="object 4">
                <a:extLst>
                  <a:ext uri="{FF2B5EF4-FFF2-40B4-BE49-F238E27FC236}">
                    <a16:creationId xmlns:a16="http://schemas.microsoft.com/office/drawing/2014/main" id="{40C4A9A4-9020-4699-B804-553A8D4E8DE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18" name="object 5">
                <a:extLst>
                  <a:ext uri="{FF2B5EF4-FFF2-40B4-BE49-F238E27FC236}">
                    <a16:creationId xmlns:a16="http://schemas.microsoft.com/office/drawing/2014/main" id="{C729C38C-DD02-40A3-9D71-16482A72D1EE}"/>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a:p>
            </p:txBody>
          </p:sp>
        </p:grpSp>
        <p:sp>
          <p:nvSpPr>
            <p:cNvPr id="16" name="object 15">
              <a:extLst>
                <a:ext uri="{FF2B5EF4-FFF2-40B4-BE49-F238E27FC236}">
                  <a16:creationId xmlns:a16="http://schemas.microsoft.com/office/drawing/2014/main" id="{9FF5D342-8996-4FC6-98FC-4CBE2E688EFB}"/>
                </a:ext>
              </a:extLst>
            </p:cNvPr>
            <p:cNvSpPr txBox="1"/>
            <p:nvPr/>
          </p:nvSpPr>
          <p:spPr>
            <a:xfrm>
              <a:off x="1538096" y="4607579"/>
              <a:ext cx="2791460" cy="2143796"/>
            </a:xfrm>
            <a:prstGeom prst="rect">
              <a:avLst/>
            </a:prstGeom>
          </p:spPr>
          <p:txBody>
            <a:bodyPr vert="horz" wrap="square" lIns="0" tIns="12700" rIns="0" bIns="0" rtlCol="0">
              <a:spAutoFit/>
            </a:bodyPr>
            <a:lstStyle/>
            <a:p>
              <a:pPr algn="ctr">
                <a:lnSpc>
                  <a:spcPct val="100000"/>
                </a:lnSpc>
                <a:spcBef>
                  <a:spcPts val="100"/>
                </a:spcBef>
              </a:pPr>
              <a:r>
                <a:rPr lang="en-US" sz="2600" dirty="0">
                  <a:latin typeface="Calibri" panose="020F0502020204030204" pitchFamily="34" charset="0"/>
                  <a:cs typeface="Calibri" panose="020F0502020204030204" pitchFamily="34" charset="0"/>
                </a:rPr>
                <a:t>Provide safe, efficient access to streets and highways</a:t>
              </a:r>
              <a:endParaRPr sz="26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2D247673-D591-4C9E-84BA-87497571A573}"/>
              </a:ext>
            </a:extLst>
          </p:cNvPr>
          <p:cNvGrpSpPr/>
          <p:nvPr/>
        </p:nvGrpSpPr>
        <p:grpSpPr>
          <a:xfrm>
            <a:off x="4873752" y="1371600"/>
            <a:ext cx="3657600" cy="4114800"/>
            <a:chOff x="1028700" y="3724201"/>
            <a:chExt cx="3810000" cy="5467985"/>
          </a:xfrm>
        </p:grpSpPr>
        <p:grpSp>
          <p:nvGrpSpPr>
            <p:cNvPr id="25" name="object 3">
              <a:extLst>
                <a:ext uri="{FF2B5EF4-FFF2-40B4-BE49-F238E27FC236}">
                  <a16:creationId xmlns:a16="http://schemas.microsoft.com/office/drawing/2014/main" id="{11689084-6833-40A6-AF20-F1183B8B09E0}"/>
                </a:ext>
              </a:extLst>
            </p:cNvPr>
            <p:cNvGrpSpPr/>
            <p:nvPr/>
          </p:nvGrpSpPr>
          <p:grpSpPr>
            <a:xfrm>
              <a:off x="1028700" y="3724201"/>
              <a:ext cx="3810000" cy="5467985"/>
              <a:chOff x="1028700" y="3724201"/>
              <a:chExt cx="3810000" cy="5467985"/>
            </a:xfrm>
          </p:grpSpPr>
          <p:sp>
            <p:nvSpPr>
              <p:cNvPr id="27" name="object 4">
                <a:extLst>
                  <a:ext uri="{FF2B5EF4-FFF2-40B4-BE49-F238E27FC236}">
                    <a16:creationId xmlns:a16="http://schemas.microsoft.com/office/drawing/2014/main" id="{5045EB65-C2C7-47D4-B648-4A0E02B689CF}"/>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a:p>
            </p:txBody>
          </p:sp>
          <p:sp>
            <p:nvSpPr>
              <p:cNvPr id="28" name="object 5">
                <a:extLst>
                  <a:ext uri="{FF2B5EF4-FFF2-40B4-BE49-F238E27FC236}">
                    <a16:creationId xmlns:a16="http://schemas.microsoft.com/office/drawing/2014/main" id="{322A6B38-F1EF-4F4B-A6F9-F79C6A699116}"/>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a:p>
            </p:txBody>
          </p:sp>
        </p:grpSp>
        <p:sp>
          <p:nvSpPr>
            <p:cNvPr id="26" name="object 15">
              <a:extLst>
                <a:ext uri="{FF2B5EF4-FFF2-40B4-BE49-F238E27FC236}">
                  <a16:creationId xmlns:a16="http://schemas.microsoft.com/office/drawing/2014/main" id="{6028E08A-5716-473C-8C95-562689F033FE}"/>
                </a:ext>
              </a:extLst>
            </p:cNvPr>
            <p:cNvSpPr txBox="1"/>
            <p:nvPr/>
          </p:nvSpPr>
          <p:spPr>
            <a:xfrm>
              <a:off x="1538096" y="4607579"/>
              <a:ext cx="2791460" cy="2143796"/>
            </a:xfrm>
            <a:prstGeom prst="rect">
              <a:avLst/>
            </a:prstGeom>
          </p:spPr>
          <p:txBody>
            <a:bodyPr vert="horz" wrap="square" lIns="0" tIns="12700" rIns="0" bIns="0" rtlCol="0">
              <a:spAutoFit/>
            </a:bodyPr>
            <a:lstStyle/>
            <a:p>
              <a:pPr algn="ctr">
                <a:lnSpc>
                  <a:spcPct val="100000"/>
                </a:lnSpc>
                <a:spcBef>
                  <a:spcPts val="100"/>
                </a:spcBef>
              </a:pPr>
              <a:r>
                <a:rPr lang="en-US" sz="2600" dirty="0">
                  <a:latin typeface="Calibri" panose="020F0502020204030204" pitchFamily="34" charset="0"/>
                  <a:cs typeface="Calibri" panose="020F0502020204030204" pitchFamily="34" charset="0"/>
                </a:rPr>
                <a:t>By limiting the number of direct accesses to major roadways</a:t>
              </a:r>
              <a:endParaRPr sz="2600" dirty="0">
                <a:latin typeface="Calibri" panose="020F0502020204030204" pitchFamily="34" charset="0"/>
                <a:cs typeface="Calibri" panose="020F0502020204030204" pitchFamily="34" charset="0"/>
              </a:endParaRPr>
            </a:p>
          </p:txBody>
        </p:sp>
      </p:grpSp>
    </p:spTree>
    <p:custDataLst>
      <p:tags r:id="rId1"/>
    </p:custDataLst>
  </p:cSld>
  <p:clrMapOvr>
    <a:masterClrMapping/>
  </p:clrMapOvr>
  <p:transition advTm="8935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Right of Way (ROW)</a:t>
            </a:r>
          </a:p>
        </p:txBody>
      </p:sp>
      <p:sp>
        <p:nvSpPr>
          <p:cNvPr id="7" name="Text Box 6">
            <a:extLst>
              <a:ext uri="{FF2B5EF4-FFF2-40B4-BE49-F238E27FC236}">
                <a16:creationId xmlns:a16="http://schemas.microsoft.com/office/drawing/2014/main" id="{1D421EA4-B9BB-4C81-9EA1-2C2B949D5BE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aphicFrame>
        <p:nvGraphicFramePr>
          <p:cNvPr id="9" name="Content Placeholder 1">
            <a:extLst>
              <a:ext uri="{FF2B5EF4-FFF2-40B4-BE49-F238E27FC236}">
                <a16:creationId xmlns:a16="http://schemas.microsoft.com/office/drawing/2014/main" id="{18D08FC0-B75A-43A9-8F1E-E574FE8728C3}"/>
              </a:ext>
            </a:extLst>
          </p:cNvPr>
          <p:cNvGraphicFramePr>
            <a:graphicFrameLocks noGrp="1"/>
          </p:cNvGraphicFramePr>
          <p:nvPr>
            <p:ph sz="quarter" idx="2"/>
            <p:extLst>
              <p:ext uri="{D42A27DB-BD31-4B8C-83A1-F6EECF244321}">
                <p14:modId xmlns:p14="http://schemas.microsoft.com/office/powerpoint/2010/main" val="237149126"/>
              </p:ext>
            </p:extLst>
          </p:nvPr>
        </p:nvGraphicFramePr>
        <p:xfrm>
          <a:off x="457200" y="13716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advTm="52123"/>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Encroachments</a:t>
            </a:r>
          </a:p>
        </p:txBody>
      </p:sp>
      <p:sp>
        <p:nvSpPr>
          <p:cNvPr id="7" name="Text Box 6">
            <a:extLst>
              <a:ext uri="{FF2B5EF4-FFF2-40B4-BE49-F238E27FC236}">
                <a16:creationId xmlns:a16="http://schemas.microsoft.com/office/drawing/2014/main" id="{08F7B2D0-14A4-4B12-8A61-130F4ECB49EA}"/>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aphicFrame>
        <p:nvGraphicFramePr>
          <p:cNvPr id="9" name="Diagram 8">
            <a:extLst>
              <a:ext uri="{FF2B5EF4-FFF2-40B4-BE49-F238E27FC236}">
                <a16:creationId xmlns:a16="http://schemas.microsoft.com/office/drawing/2014/main" id="{3377537D-9866-4010-9B33-2281F971D09D}"/>
              </a:ext>
            </a:extLst>
          </p:cNvPr>
          <p:cNvGraphicFramePr/>
          <p:nvPr>
            <p:extLst>
              <p:ext uri="{D42A27DB-BD31-4B8C-83A1-F6EECF244321}">
                <p14:modId xmlns:p14="http://schemas.microsoft.com/office/powerpoint/2010/main" val="1257190097"/>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76244948"/>
      </p:ext>
    </p:extLst>
  </p:cSld>
  <p:clrMapOvr>
    <a:masterClrMapping/>
  </p:clrMapOvr>
  <p:transition advTm="5212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10" name="Rectangle 3"/>
          <p:cNvSpPr txBox="1">
            <a:spLocks noChangeArrowheads="1"/>
          </p:cNvSpPr>
          <p:nvPr/>
        </p:nvSpPr>
        <p:spPr>
          <a:xfrm>
            <a:off x="4114800" y="1142999"/>
            <a:ext cx="4663440" cy="5117811"/>
          </a:xfrm>
          <a:prstGeom prst="rect">
            <a:avLst/>
          </a:prstGeom>
        </p:spPr>
        <p:txBody>
          <a:bodyPr vert="horz" lIns="91440" tIns="91440" rIns="91440" bIns="91440" anchor="ctr"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Consolidated Telecom</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West River Cooperative Telecom</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Grand Electric</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Midcontinent Communications</a:t>
            </a:r>
          </a:p>
          <a:p>
            <a:pPr marL="0" indent="0" algn="ctr" fontAlgn="auto">
              <a:spcBef>
                <a:spcPts val="0"/>
              </a:spcBef>
              <a:spcAft>
                <a:spcPts val="600"/>
              </a:spcAft>
              <a:buClr>
                <a:schemeClr val="tx1"/>
              </a:buClr>
              <a:buNone/>
              <a:defRPr/>
            </a:pPr>
            <a:endParaRPr lang="en-US" altLang="en-US" sz="2400" dirty="0">
              <a:solidFill>
                <a:srgbClr val="2E6A8C"/>
              </a:solidFill>
              <a:latin typeface="Calibri" panose="020F0502020204030204" pitchFamily="34" charset="0"/>
              <a:cs typeface="Calibri" panose="020F0502020204030204" pitchFamily="34" charset="0"/>
            </a:endParaRP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2" name="Group 1">
            <a:extLst>
              <a:ext uri="{FF2B5EF4-FFF2-40B4-BE49-F238E27FC236}">
                <a16:creationId xmlns:a16="http://schemas.microsoft.com/office/drawing/2014/main" id="{CD48B663-03E4-4527-A5FC-94C7149A2F49}"/>
              </a:ext>
            </a:extLst>
          </p:cNvPr>
          <p:cNvGrpSpPr>
            <a:grpSpLocks/>
          </p:cNvGrpSpPr>
          <p:nvPr/>
        </p:nvGrpSpPr>
        <p:grpSpPr>
          <a:xfrm>
            <a:off x="914400" y="1143005"/>
            <a:ext cx="3200400" cy="2374611"/>
            <a:chOff x="1028687" y="1028712"/>
            <a:chExt cx="8714740" cy="8229600"/>
          </a:xfrm>
        </p:grpSpPr>
        <p:sp>
          <p:nvSpPr>
            <p:cNvPr id="8" name="object 4">
              <a:extLst>
                <a:ext uri="{FF2B5EF4-FFF2-40B4-BE49-F238E27FC236}">
                  <a16:creationId xmlns:a16="http://schemas.microsoft.com/office/drawing/2014/main" id="{8D6EDC6B-705A-4EAC-80EB-29A91E04DDC7}"/>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nchor="ctr"/>
            <a:lstStyle/>
            <a:p>
              <a:endParaRPr/>
            </a:p>
          </p:txBody>
        </p:sp>
        <p:sp>
          <p:nvSpPr>
            <p:cNvPr id="11" name="object 3">
              <a:extLst>
                <a:ext uri="{FF2B5EF4-FFF2-40B4-BE49-F238E27FC236}">
                  <a16:creationId xmlns:a16="http://schemas.microsoft.com/office/drawing/2014/main" id="{7FDF78E9-9445-4555-8BF5-0508E2AEB365}"/>
                </a:ext>
              </a:extLst>
            </p:cNvPr>
            <p:cNvSpPr txBox="1">
              <a:spLocks/>
            </p:cNvSpPr>
            <p:nvPr/>
          </p:nvSpPr>
          <p:spPr>
            <a:xfrm>
              <a:off x="1028687" y="2588437"/>
              <a:ext cx="7967762" cy="5119920"/>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Some utilities may need to be relocated</a:t>
              </a:r>
            </a:p>
          </p:txBody>
        </p:sp>
      </p:grpSp>
      <p:grpSp>
        <p:nvGrpSpPr>
          <p:cNvPr id="12" name="Group 11">
            <a:extLst>
              <a:ext uri="{FF2B5EF4-FFF2-40B4-BE49-F238E27FC236}">
                <a16:creationId xmlns:a16="http://schemas.microsoft.com/office/drawing/2014/main" id="{4E68F2F3-D52B-45F1-A4F6-EBB71AACD3E4}"/>
              </a:ext>
            </a:extLst>
          </p:cNvPr>
          <p:cNvGrpSpPr>
            <a:grpSpLocks/>
          </p:cNvGrpSpPr>
          <p:nvPr/>
        </p:nvGrpSpPr>
        <p:grpSpPr>
          <a:xfrm>
            <a:off x="914399" y="3886200"/>
            <a:ext cx="3200401" cy="2374611"/>
            <a:chOff x="1028684" y="1028712"/>
            <a:chExt cx="8714743" cy="8229600"/>
          </a:xfrm>
        </p:grpSpPr>
        <p:sp>
          <p:nvSpPr>
            <p:cNvPr id="13" name="object 4">
              <a:extLst>
                <a:ext uri="{FF2B5EF4-FFF2-40B4-BE49-F238E27FC236}">
                  <a16:creationId xmlns:a16="http://schemas.microsoft.com/office/drawing/2014/main" id="{00DB181A-46F0-432F-B5C2-DA04C042C54C}"/>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lstStyle/>
            <a:p>
              <a:endParaRPr/>
            </a:p>
          </p:txBody>
        </p:sp>
        <p:sp>
          <p:nvSpPr>
            <p:cNvPr id="14" name="object 3">
              <a:extLst>
                <a:ext uri="{FF2B5EF4-FFF2-40B4-BE49-F238E27FC236}">
                  <a16:creationId xmlns:a16="http://schemas.microsoft.com/office/drawing/2014/main" id="{ED1DB149-7436-49DD-AD56-764958F5520E}"/>
                </a:ext>
              </a:extLst>
            </p:cNvPr>
            <p:cNvSpPr txBox="1">
              <a:spLocks/>
            </p:cNvSpPr>
            <p:nvPr/>
          </p:nvSpPr>
          <p:spPr>
            <a:xfrm>
              <a:off x="1028684" y="1841798"/>
              <a:ext cx="7967763" cy="6613229"/>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Utility companies negotiate easements with landowners</a:t>
              </a:r>
            </a:p>
          </p:txBody>
        </p:sp>
      </p:grpSp>
    </p:spTree>
    <p:extLst>
      <p:ext uri="{BB962C8B-B14F-4D97-AF65-F5344CB8AC3E}">
        <p14:creationId xmlns:p14="http://schemas.microsoft.com/office/powerpoint/2010/main" val="1058511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Utility Coordination</a:t>
            </a:r>
          </a:p>
        </p:txBody>
      </p:sp>
      <p:sp>
        <p:nvSpPr>
          <p:cNvPr id="10" name="Rectangle 3"/>
          <p:cNvSpPr txBox="1">
            <a:spLocks noChangeArrowheads="1"/>
          </p:cNvSpPr>
          <p:nvPr/>
        </p:nvSpPr>
        <p:spPr>
          <a:xfrm>
            <a:off x="4114800" y="1142999"/>
            <a:ext cx="4663440" cy="5117811"/>
          </a:xfrm>
          <a:prstGeom prst="rect">
            <a:avLst/>
          </a:prstGeom>
        </p:spPr>
        <p:txBody>
          <a:bodyPr vert="horz" lIns="91440" tIns="91440" rIns="91440" bIns="91440" anchor="ctr"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Water lines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Drain fields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Septic tanks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Underground storage tanks</a:t>
            </a:r>
          </a:p>
          <a:p>
            <a:pPr marL="0" indent="0" algn="ctr" fontAlgn="auto">
              <a:spcBef>
                <a:spcPts val="0"/>
              </a:spcBef>
              <a:spcAft>
                <a:spcPts val="600"/>
              </a:spcAft>
              <a:buClr>
                <a:schemeClr val="tx1"/>
              </a:buClr>
              <a:buNone/>
              <a:defRPr/>
            </a:pPr>
            <a:r>
              <a:rPr lang="en-US" altLang="en-US" sz="2400" dirty="0">
                <a:solidFill>
                  <a:srgbClr val="2E6A8C"/>
                </a:solidFill>
                <a:latin typeface="Calibri" panose="020F0502020204030204" pitchFamily="34" charset="0"/>
                <a:cs typeface="Calibri" panose="020F0502020204030204" pitchFamily="34" charset="0"/>
              </a:rPr>
              <a:t>Underground power lines</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2" name="Group 1">
            <a:extLst>
              <a:ext uri="{FF2B5EF4-FFF2-40B4-BE49-F238E27FC236}">
                <a16:creationId xmlns:a16="http://schemas.microsoft.com/office/drawing/2014/main" id="{CD48B663-03E4-4527-A5FC-94C7149A2F49}"/>
              </a:ext>
            </a:extLst>
          </p:cNvPr>
          <p:cNvGrpSpPr>
            <a:grpSpLocks/>
          </p:cNvGrpSpPr>
          <p:nvPr/>
        </p:nvGrpSpPr>
        <p:grpSpPr>
          <a:xfrm>
            <a:off x="914400" y="1143005"/>
            <a:ext cx="3200400" cy="2374611"/>
            <a:chOff x="1028687" y="1028712"/>
            <a:chExt cx="8714740" cy="8229600"/>
          </a:xfrm>
        </p:grpSpPr>
        <p:sp>
          <p:nvSpPr>
            <p:cNvPr id="8" name="object 4">
              <a:extLst>
                <a:ext uri="{FF2B5EF4-FFF2-40B4-BE49-F238E27FC236}">
                  <a16:creationId xmlns:a16="http://schemas.microsoft.com/office/drawing/2014/main" id="{8D6EDC6B-705A-4EAC-80EB-29A91E04DDC7}"/>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nchor="ctr"/>
            <a:lstStyle/>
            <a:p>
              <a:endParaRPr/>
            </a:p>
          </p:txBody>
        </p:sp>
        <p:sp>
          <p:nvSpPr>
            <p:cNvPr id="11" name="object 3">
              <a:extLst>
                <a:ext uri="{FF2B5EF4-FFF2-40B4-BE49-F238E27FC236}">
                  <a16:creationId xmlns:a16="http://schemas.microsoft.com/office/drawing/2014/main" id="{7FDF78E9-9445-4555-8BF5-0508E2AEB365}"/>
                </a:ext>
              </a:extLst>
            </p:cNvPr>
            <p:cNvSpPr txBox="1">
              <a:spLocks/>
            </p:cNvSpPr>
            <p:nvPr/>
          </p:nvSpPr>
          <p:spPr>
            <a:xfrm>
              <a:off x="1028687" y="3335093"/>
              <a:ext cx="7967762" cy="3626608"/>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Any known private utilities?</a:t>
              </a:r>
            </a:p>
          </p:txBody>
        </p:sp>
      </p:grpSp>
      <p:grpSp>
        <p:nvGrpSpPr>
          <p:cNvPr id="12" name="Group 11">
            <a:extLst>
              <a:ext uri="{FF2B5EF4-FFF2-40B4-BE49-F238E27FC236}">
                <a16:creationId xmlns:a16="http://schemas.microsoft.com/office/drawing/2014/main" id="{4E68F2F3-D52B-45F1-A4F6-EBB71AACD3E4}"/>
              </a:ext>
            </a:extLst>
          </p:cNvPr>
          <p:cNvGrpSpPr>
            <a:grpSpLocks/>
          </p:cNvGrpSpPr>
          <p:nvPr/>
        </p:nvGrpSpPr>
        <p:grpSpPr>
          <a:xfrm>
            <a:off x="914399" y="3886200"/>
            <a:ext cx="3200401" cy="2374611"/>
            <a:chOff x="1028684" y="1028712"/>
            <a:chExt cx="8714743" cy="8229600"/>
          </a:xfrm>
        </p:grpSpPr>
        <p:sp>
          <p:nvSpPr>
            <p:cNvPr id="13" name="object 4">
              <a:extLst>
                <a:ext uri="{FF2B5EF4-FFF2-40B4-BE49-F238E27FC236}">
                  <a16:creationId xmlns:a16="http://schemas.microsoft.com/office/drawing/2014/main" id="{00DB181A-46F0-432F-B5C2-DA04C042C54C}"/>
                </a:ext>
              </a:extLst>
            </p:cNvPr>
            <p:cNvSpPr/>
            <p:nvPr/>
          </p:nvSpPr>
          <p:spPr>
            <a:xfrm>
              <a:off x="1028687" y="1028712"/>
              <a:ext cx="8714740" cy="8229600"/>
            </a:xfrm>
            <a:custGeom>
              <a:avLst/>
              <a:gdLst/>
              <a:ahLst/>
              <a:cxnLst/>
              <a:rect l="l" t="t" r="r" b="b"/>
              <a:pathLst>
                <a:path w="8714740" h="8229600">
                  <a:moveTo>
                    <a:pt x="8714422" y="4114825"/>
                  </a:moveTo>
                  <a:lnTo>
                    <a:pt x="8096250" y="3611295"/>
                  </a:lnTo>
                  <a:lnTo>
                    <a:pt x="8096250" y="0"/>
                  </a:lnTo>
                  <a:lnTo>
                    <a:pt x="0" y="0"/>
                  </a:lnTo>
                  <a:lnTo>
                    <a:pt x="0" y="8229600"/>
                  </a:lnTo>
                  <a:lnTo>
                    <a:pt x="8096250" y="8229600"/>
                  </a:lnTo>
                  <a:lnTo>
                    <a:pt x="8096250" y="4618367"/>
                  </a:lnTo>
                  <a:lnTo>
                    <a:pt x="8714422" y="4114825"/>
                  </a:lnTo>
                  <a:close/>
                </a:path>
              </a:pathLst>
            </a:custGeom>
            <a:solidFill>
              <a:srgbClr val="2E6A8C"/>
            </a:solidFill>
          </p:spPr>
          <p:txBody>
            <a:bodyPr wrap="square" lIns="0" tIns="0" rIns="0" bIns="0" rtlCol="0"/>
            <a:lstStyle/>
            <a:p>
              <a:endParaRPr/>
            </a:p>
          </p:txBody>
        </p:sp>
        <p:sp>
          <p:nvSpPr>
            <p:cNvPr id="14" name="object 3">
              <a:extLst>
                <a:ext uri="{FF2B5EF4-FFF2-40B4-BE49-F238E27FC236}">
                  <a16:creationId xmlns:a16="http://schemas.microsoft.com/office/drawing/2014/main" id="{ED1DB149-7436-49DD-AD56-764958F5520E}"/>
                </a:ext>
              </a:extLst>
            </p:cNvPr>
            <p:cNvSpPr txBox="1">
              <a:spLocks/>
            </p:cNvSpPr>
            <p:nvPr/>
          </p:nvSpPr>
          <p:spPr>
            <a:xfrm>
              <a:off x="1028684" y="4081763"/>
              <a:ext cx="7967763" cy="2133299"/>
            </a:xfrm>
            <a:prstGeom prst="rect">
              <a:avLst/>
            </a:prstGeom>
          </p:spPr>
          <p:txBody>
            <a:bodyPr vert="horz" wrap="square" lIns="91440" tIns="91440" rIns="91440" bIns="91440" rtlCol="0" anchor="ctr">
              <a:spAutoFit/>
            </a:bodyPr>
            <a:lstStyle>
              <a:lvl1pPr>
                <a:defRPr sz="6500" b="1" i="0">
                  <a:solidFill>
                    <a:srgbClr val="741112"/>
                  </a:solidFill>
                  <a:latin typeface="Calibri"/>
                  <a:ea typeface="+mj-ea"/>
                  <a:cs typeface="Calibri"/>
                </a:defRPr>
              </a:lvl1pPr>
            </a:lstStyle>
            <a:p>
              <a:pPr marL="12700" algn="ctr">
                <a:spcBef>
                  <a:spcPts val="100"/>
                </a:spcBef>
              </a:pPr>
              <a:r>
                <a:rPr lang="en-US" sz="2800" kern="0" dirty="0">
                  <a:solidFill>
                    <a:srgbClr val="FFFFFF"/>
                  </a:solidFill>
                </a:rPr>
                <a:t>Contact SDDOT</a:t>
              </a:r>
            </a:p>
          </p:txBody>
        </p:sp>
      </p:grpSp>
    </p:spTree>
    <p:extLst>
      <p:ext uri="{BB962C8B-B14F-4D97-AF65-F5344CB8AC3E}">
        <p14:creationId xmlns:p14="http://schemas.microsoft.com/office/powerpoint/2010/main" val="2388533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72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000" dirty="0"/>
              <a:t>See </a:t>
            </a:r>
            <a:r>
              <a:rPr lang="en-US" altLang="en-US" sz="1800" dirty="0"/>
              <a:t>Handout</a:t>
            </a:r>
            <a:endParaRPr lang="en-US" altLang="en-US" sz="2000" dirty="0"/>
          </a:p>
        </p:txBody>
      </p:sp>
      <p:sp>
        <p:nvSpPr>
          <p:cNvPr id="30" name="Content Placeholder 2">
            <a:extLst>
              <a:ext uri="{FF2B5EF4-FFF2-40B4-BE49-F238E27FC236}">
                <a16:creationId xmlns:a16="http://schemas.microsoft.com/office/drawing/2014/main" id="{A65AACF2-58DA-4166-8B36-724BA716EB31}"/>
              </a:ext>
            </a:extLst>
          </p:cNvPr>
          <p:cNvSpPr txBox="1">
            <a:spLocks/>
          </p:cNvSpPr>
          <p:nvPr/>
        </p:nvSpPr>
        <p:spPr>
          <a:xfrm>
            <a:off x="457200" y="1828800"/>
            <a:ext cx="8229600" cy="43616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lnSpc>
                <a:spcPct val="90000"/>
              </a:lnSpc>
              <a:spcBef>
                <a:spcPts val="0"/>
              </a:spcBef>
              <a:spcAft>
                <a:spcPts val="1200"/>
              </a:spcAft>
              <a:buClr>
                <a:schemeClr val="tx1"/>
              </a:buClr>
              <a:buSzPct val="65000"/>
              <a:buNone/>
              <a:defRPr/>
            </a:pPr>
            <a:r>
              <a:rPr lang="en-US" b="1" dirty="0">
                <a:solidFill>
                  <a:srgbClr val="2E6A8C"/>
                </a:solidFill>
                <a:latin typeface="Calibri" panose="020F0502020204030204" pitchFamily="34" charset="0"/>
                <a:cs typeface="Calibri" panose="020F0502020204030204" pitchFamily="34" charset="0"/>
              </a:rPr>
              <a:t>A cultural resources survey will be completed.</a:t>
            </a:r>
          </a:p>
          <a:p>
            <a:pPr marL="0" indent="0" fontAlgn="auto">
              <a:lnSpc>
                <a:spcPct val="90000"/>
              </a:lnSpc>
              <a:spcBef>
                <a:spcPts val="0"/>
              </a:spcBef>
              <a:spcAft>
                <a:spcPts val="1200"/>
              </a:spcAft>
              <a:buClr>
                <a:schemeClr val="tx1"/>
              </a:buClr>
              <a:buSzPct val="65000"/>
              <a:buNone/>
              <a:defRPr/>
            </a:pPr>
            <a:r>
              <a:rPr lang="en-US" b="1" dirty="0">
                <a:solidFill>
                  <a:srgbClr val="2E6A8C"/>
                </a:solidFill>
                <a:latin typeface="Calibri" panose="020F0502020204030204" pitchFamily="34" charset="0"/>
                <a:cs typeface="Calibri" panose="020F0502020204030204" pitchFamily="34" charset="0"/>
              </a:rPr>
              <a:t>The project is being reviewed to determine extent of wetland impacts.</a:t>
            </a:r>
          </a:p>
          <a:p>
            <a:pPr marL="0" indent="0" fontAlgn="auto">
              <a:lnSpc>
                <a:spcPct val="90000"/>
              </a:lnSpc>
              <a:spcBef>
                <a:spcPts val="0"/>
              </a:spcBef>
              <a:spcAft>
                <a:spcPts val="1200"/>
              </a:spcAft>
              <a:buClr>
                <a:schemeClr val="tx1"/>
              </a:buClr>
              <a:buSzPct val="65000"/>
              <a:buNone/>
              <a:defRPr/>
            </a:pPr>
            <a:r>
              <a:rPr lang="en-US" b="1" dirty="0">
                <a:solidFill>
                  <a:srgbClr val="2E6A8C"/>
                </a:solidFill>
                <a:latin typeface="Calibri" panose="020F0502020204030204" pitchFamily="34" charset="0"/>
                <a:cs typeface="Calibri" panose="020F0502020204030204" pitchFamily="34" charset="0"/>
              </a:rPr>
              <a:t>Endangered and Threatened Species:</a:t>
            </a:r>
          </a:p>
          <a:p>
            <a:pPr marL="342900" lvl="1" indent="-342900" algn="just" fontAlgn="auto">
              <a:lnSpc>
                <a:spcPct val="90000"/>
              </a:lnSpc>
              <a:spcBef>
                <a:spcPts val="0"/>
              </a:spcBef>
              <a:spcAft>
                <a:spcPts val="600"/>
              </a:spcAft>
              <a:defRPr/>
            </a:pPr>
            <a:r>
              <a:rPr lang="en-US" b="1" dirty="0">
                <a:solidFill>
                  <a:srgbClr val="2E6A8C"/>
                </a:solidFill>
                <a:latin typeface="Calibri" panose="020F0502020204030204" pitchFamily="34" charset="0"/>
                <a:cs typeface="Calibri" panose="020F0502020204030204" pitchFamily="34" charset="0"/>
              </a:rPr>
              <a:t>Birds: Whooping Crane, Red Knot</a:t>
            </a:r>
          </a:p>
          <a:p>
            <a:pPr marL="342900" lvl="1" indent="-342900" algn="just" fontAlgn="auto">
              <a:lnSpc>
                <a:spcPct val="90000"/>
              </a:lnSpc>
              <a:spcBef>
                <a:spcPts val="0"/>
              </a:spcBef>
              <a:spcAft>
                <a:spcPts val="600"/>
              </a:spcAft>
              <a:defRPr/>
            </a:pPr>
            <a:r>
              <a:rPr lang="en-US" b="1" dirty="0">
                <a:solidFill>
                  <a:srgbClr val="2E6A8C"/>
                </a:solidFill>
                <a:latin typeface="Calibri" panose="020F0502020204030204" pitchFamily="34" charset="0"/>
                <a:cs typeface="Calibri" panose="020F0502020204030204" pitchFamily="34" charset="0"/>
              </a:rPr>
              <a:t>Mammals:  Northern Long-Eared Bat </a:t>
            </a:r>
          </a:p>
          <a:p>
            <a:pPr marL="342900" lvl="1" indent="-342900" algn="just" fontAlgn="auto">
              <a:lnSpc>
                <a:spcPct val="90000"/>
              </a:lnSpc>
              <a:spcBef>
                <a:spcPts val="0"/>
              </a:spcBef>
              <a:spcAft>
                <a:spcPts val="600"/>
              </a:spcAft>
              <a:defRPr/>
            </a:pPr>
            <a:r>
              <a:rPr lang="en-US" b="1" dirty="0">
                <a:solidFill>
                  <a:srgbClr val="2E6A8C"/>
                </a:solidFill>
                <a:latin typeface="Calibri" panose="020F0502020204030204" pitchFamily="34" charset="0"/>
                <a:cs typeface="Calibri" panose="020F0502020204030204" pitchFamily="34" charset="0"/>
              </a:rPr>
              <a:t>Insects: Monarch Butterfly</a:t>
            </a:r>
          </a:p>
          <a:p>
            <a:pPr marL="0" lvl="0" indent="0" algn="just" fontAlgn="auto">
              <a:spcAft>
                <a:spcPts val="600"/>
              </a:spcAft>
              <a:buNone/>
              <a:defRPr/>
            </a:pPr>
            <a:endParaRPr lang="en-US" sz="2400" dirty="0">
              <a:solidFill>
                <a:srgbClr val="2E6A8C"/>
              </a:solidFill>
              <a:latin typeface="Calibri" panose="020F0502020204030204" pitchFamily="34" charset="0"/>
              <a:cs typeface="Calibri" panose="020F0502020204030204" pitchFamily="34" charset="0"/>
            </a:endParaRPr>
          </a:p>
          <a:p>
            <a:pPr marL="0" lvl="0" indent="0" algn="just" fontAlgn="auto">
              <a:spcAft>
                <a:spcPts val="0"/>
              </a:spcAft>
              <a:buNone/>
              <a:defRPr/>
            </a:pPr>
            <a:endParaRPr kumimoji="0" lang="en-US" sz="1800" b="0" i="0" u="none" strike="noStrike" kern="1200" cap="none" spc="0" normalizeH="0" baseline="0" noProof="0" dirty="0">
              <a:ln>
                <a:noFill/>
              </a:ln>
              <a:solidFill>
                <a:srgbClr val="2E6A8C"/>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9D26DA47-654A-4341-86D9-29F9EA94F38A}"/>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9958C774-D8A4-4287-9CB6-7F273369FD62}"/>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20EBC0E8-F51B-47FD-ABC0-01D53864BF5A}"/>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3850900223"/>
      </p:ext>
    </p:extLst>
  </p:cSld>
  <p:clrMapOvr>
    <a:masterClrMapping/>
  </p:clrMapOvr>
  <p:transition advTm="52123"/>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D1DA2401-28E1-4D17-9F95-E3722F8B3CB1}"/>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sp>
        <p:nvSpPr>
          <p:cNvPr id="10" name="Content Placeholder 2">
            <a:extLst>
              <a:ext uri="{FF2B5EF4-FFF2-40B4-BE49-F238E27FC236}">
                <a16:creationId xmlns:a16="http://schemas.microsoft.com/office/drawing/2014/main" id="{B462DCFF-AC41-451E-B7F2-F157D70B832F}"/>
              </a:ext>
            </a:extLst>
          </p:cNvPr>
          <p:cNvSpPr txBox="1">
            <a:spLocks/>
          </p:cNvSpPr>
          <p:nvPr/>
        </p:nvSpPr>
        <p:spPr>
          <a:xfrm>
            <a:off x="457200" y="1828800"/>
            <a:ext cx="8229600" cy="41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1200"/>
              </a:spcAft>
              <a:buSzPct val="65000"/>
              <a:buNone/>
              <a:defRPr/>
            </a:pPr>
            <a:r>
              <a:rPr lang="en-US" b="1" dirty="0">
                <a:solidFill>
                  <a:srgbClr val="2E6A8C"/>
                </a:solidFill>
                <a:latin typeface="Calibri" panose="020F0502020204030204" pitchFamily="34" charset="0"/>
                <a:cs typeface="Calibri" panose="020F0502020204030204" pitchFamily="34" charset="0"/>
              </a:rPr>
              <a:t>This project is being developed in accordance with applicable State and Federal environmental regulations.</a:t>
            </a:r>
          </a:p>
          <a:p>
            <a:pPr marL="0" indent="0" fontAlgn="auto">
              <a:spcBef>
                <a:spcPts val="1200"/>
              </a:spcBef>
              <a:spcAft>
                <a:spcPts val="0"/>
              </a:spcAft>
              <a:buSzPct val="65000"/>
              <a:buNone/>
              <a:defRPr/>
            </a:pPr>
            <a:r>
              <a:rPr lang="en-US" b="1" dirty="0">
                <a:solidFill>
                  <a:srgbClr val="2E6A8C"/>
                </a:solidFill>
                <a:latin typeface="Calibri" panose="020F0502020204030204" pitchFamily="34" charset="0"/>
                <a:cs typeface="Calibri" panose="020F0502020204030204" pitchFamily="34" charset="0"/>
              </a:rPr>
              <a:t>National Environmental Policy Act of 1969 (NEPA), as amended.  Coordination has been initiated with State &amp; Federal resource agencies.</a:t>
            </a:r>
          </a:p>
        </p:txBody>
      </p:sp>
      <p:grpSp>
        <p:nvGrpSpPr>
          <p:cNvPr id="5" name="Group 4">
            <a:extLst>
              <a:ext uri="{FF2B5EF4-FFF2-40B4-BE49-F238E27FC236}">
                <a16:creationId xmlns:a16="http://schemas.microsoft.com/office/drawing/2014/main" id="{7767666C-FAF2-4AD7-9F06-D3DEB115B72F}"/>
              </a:ext>
            </a:extLst>
          </p:cNvPr>
          <p:cNvGrpSpPr/>
          <p:nvPr/>
        </p:nvGrpSpPr>
        <p:grpSpPr>
          <a:xfrm>
            <a:off x="0" y="0"/>
            <a:ext cx="9144000" cy="1828800"/>
            <a:chOff x="0" y="0"/>
            <a:chExt cx="9144000" cy="1828800"/>
          </a:xfrm>
        </p:grpSpPr>
        <p:sp>
          <p:nvSpPr>
            <p:cNvPr id="7" name="object 4">
              <a:extLst>
                <a:ext uri="{FF2B5EF4-FFF2-40B4-BE49-F238E27FC236}">
                  <a16:creationId xmlns:a16="http://schemas.microsoft.com/office/drawing/2014/main" id="{C5C7193A-114C-413A-98C9-A47AEC0D3FAD}"/>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9" name="Rectangle 3">
              <a:extLst>
                <a:ext uri="{FF2B5EF4-FFF2-40B4-BE49-F238E27FC236}">
                  <a16:creationId xmlns:a16="http://schemas.microsoft.com/office/drawing/2014/main" id="{6AEB3D01-F9EC-4AC3-9ECD-507A84BD0E2E}"/>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Environmental, Social and Economic Concerns</a:t>
              </a:r>
              <a:endParaRPr lang="en-US" altLang="en-US" sz="4800" kern="0" dirty="0">
                <a:effectLst/>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116063019"/>
      </p:ext>
    </p:extLst>
  </p:cSld>
  <p:clrMapOvr>
    <a:masterClrMapping/>
  </p:clrMapOvr>
  <p:transition advTm="52123"/>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DE2267D-A9BB-4772-A6FF-BEEDCEB5C6F4}"/>
              </a:ext>
            </a:extLst>
          </p:cNvPr>
          <p:cNvGraphicFramePr/>
          <p:nvPr>
            <p:extLst>
              <p:ext uri="{D42A27DB-BD31-4B8C-83A1-F6EECF244321}">
                <p14:modId xmlns:p14="http://schemas.microsoft.com/office/powerpoint/2010/main" val="3846957534"/>
              </p:ext>
            </p:extLst>
          </p:nvPr>
        </p:nvGraphicFramePr>
        <p:xfrm>
          <a:off x="457200" y="1143000"/>
          <a:ext cx="8229600" cy="4285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Construction Traffic Control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spcBef>
                <a:spcPts val="1800"/>
              </a:spcBef>
              <a:defRPr/>
            </a:pPr>
            <a:r>
              <a:rPr lang="en-US" altLang="en-US" sz="4800" b="1" dirty="0">
                <a:solidFill>
                  <a:srgbClr val="741112"/>
                </a:solidFill>
                <a:effectLst/>
                <a:latin typeface="Calibri" panose="020F0502020204030204" pitchFamily="34" charset="0"/>
                <a:cs typeface="Calibri" panose="020F0502020204030204" pitchFamily="34" charset="0"/>
              </a:rPr>
              <a:t>Purpose of the Meeting</a:t>
            </a:r>
          </a:p>
        </p:txBody>
      </p:sp>
      <p:graphicFrame>
        <p:nvGraphicFramePr>
          <p:cNvPr id="2" name="Diagram 1">
            <a:extLst>
              <a:ext uri="{FF2B5EF4-FFF2-40B4-BE49-F238E27FC236}">
                <a16:creationId xmlns:a16="http://schemas.microsoft.com/office/drawing/2014/main" id="{B56CDF85-7E0D-4B46-8704-F08E15F06CD5}"/>
              </a:ext>
            </a:extLst>
          </p:cNvPr>
          <p:cNvGraphicFramePr/>
          <p:nvPr>
            <p:extLst>
              <p:ext uri="{D42A27DB-BD31-4B8C-83A1-F6EECF244321}">
                <p14:modId xmlns:p14="http://schemas.microsoft.com/office/powerpoint/2010/main" val="2446530193"/>
              </p:ext>
            </p:extLst>
          </p:nvPr>
        </p:nvGraphicFramePr>
        <p:xfrm>
          <a:off x="457200" y="1143000"/>
          <a:ext cx="82296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973815"/>
      </p:ext>
    </p:extLst>
  </p:cSld>
  <p:clrMapOvr>
    <a:masterClrMapping/>
  </p:clrMapOvr>
  <p:transition advTm="58937"/>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a:xfrm>
            <a:off x="457200" y="1828800"/>
            <a:ext cx="8229600" cy="4572000"/>
          </a:xfrm>
          <a:prstGeom prst="rect">
            <a:avLst/>
          </a:prstGeom>
        </p:spPr>
        <p:txBody>
          <a:bodyPr vert="horz" lIns="91440" tIns="91440" rIns="91440" bIns="0" anchor="t" anchorCtr="0">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0" indent="0" fontAlgn="auto">
              <a:spcBef>
                <a:spcPts val="0"/>
              </a:spcBef>
              <a:spcAft>
                <a:spcPts val="600"/>
              </a:spcAft>
              <a:buClr>
                <a:schemeClr val="tx1"/>
              </a:buClr>
              <a:buNone/>
              <a:defRPr/>
            </a:pPr>
            <a:r>
              <a:rPr lang="en-US" altLang="en-US" b="1" u="sng" dirty="0">
                <a:solidFill>
                  <a:srgbClr val="2E6A8C"/>
                </a:solidFill>
                <a:latin typeface="Calibri" panose="020F0502020204030204" pitchFamily="34" charset="0"/>
                <a:cs typeface="Calibri" panose="020F0502020204030204" pitchFamily="34" charset="0"/>
              </a:rPr>
              <a:t>Winter 2023</a:t>
            </a:r>
          </a:p>
          <a:p>
            <a:pPr marL="0" indent="0" fontAlgn="auto">
              <a:spcBef>
                <a:spcPts val="0"/>
              </a:spcBef>
              <a:spcAft>
                <a:spcPts val="120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Landowners adjacent to the project will be contacted individually by SDDOT to schedule a meeting.</a:t>
            </a:r>
          </a:p>
          <a:p>
            <a:pPr marL="0" indent="0" fontAlgn="auto">
              <a:spcBef>
                <a:spcPts val="0"/>
              </a:spcBef>
              <a:spcAft>
                <a:spcPts val="0"/>
              </a:spcAft>
              <a:buClr>
                <a:schemeClr val="tx1"/>
              </a:buClr>
              <a:buNone/>
              <a:defRPr/>
            </a:pPr>
            <a:r>
              <a:rPr lang="en-US" altLang="en-US" b="1" u="sng" dirty="0">
                <a:solidFill>
                  <a:srgbClr val="2E6A8C"/>
                </a:solidFill>
                <a:latin typeface="Calibri" panose="020F0502020204030204" pitchFamily="34" charset="0"/>
                <a:cs typeface="Calibri" panose="020F0502020204030204" pitchFamily="34" charset="0"/>
              </a:rPr>
              <a:t>Discussion Items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Driveway locations/widths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Fences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Drainage</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Trees</a:t>
            </a:r>
          </a:p>
          <a:p>
            <a:pPr marL="0" indent="0" fontAlgn="auto">
              <a:spcBef>
                <a:spcPts val="0"/>
              </a:spcBef>
              <a:spcAft>
                <a:spcPts val="0"/>
              </a:spcAft>
              <a:buClr>
                <a:schemeClr val="tx1"/>
              </a:buClr>
              <a:buNone/>
              <a:defRPr/>
            </a:pPr>
            <a:r>
              <a:rPr lang="en-US" altLang="en-US" dirty="0">
                <a:solidFill>
                  <a:srgbClr val="2E6A8C"/>
                </a:solidFill>
                <a:latin typeface="Calibri" panose="020F0502020204030204" pitchFamily="34" charset="0"/>
                <a:cs typeface="Calibri" panose="020F0502020204030204" pitchFamily="34" charset="0"/>
              </a:rPr>
              <a:t>Temporary Easements or ROW acquisition</a:t>
            </a:r>
          </a:p>
        </p:txBody>
      </p:sp>
      <p:sp>
        <p:nvSpPr>
          <p:cNvPr id="6" name="Text Box 6">
            <a:extLst>
              <a:ext uri="{FF2B5EF4-FFF2-40B4-BE49-F238E27FC236}">
                <a16:creationId xmlns:a16="http://schemas.microsoft.com/office/drawing/2014/main" id="{EBCE8ADA-C7D1-4AAB-89F7-4BAF01EE9C8B}"/>
              </a:ext>
            </a:extLst>
          </p:cNvPr>
          <p:cNvSpPr txBox="1">
            <a:spLocks noChangeArrowheads="1"/>
          </p:cNvSpPr>
          <p:nvPr/>
        </p:nvSpPr>
        <p:spPr bwMode="auto">
          <a:xfrm>
            <a:off x="457200" y="6169968"/>
            <a:ext cx="1828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hlink"/>
              </a:buClr>
              <a:buSzPct val="80000"/>
              <a:buFont typeface="Wingdings" pitchFamily="2" charset="2"/>
              <a:buChar char="Ø"/>
              <a:defRPr sz="3200">
                <a:solidFill>
                  <a:schemeClr val="tx1"/>
                </a:solidFill>
                <a:latin typeface="Arial" charset="0"/>
              </a:defRPr>
            </a:lvl1pPr>
            <a:lvl2pPr marL="742950" indent="-285750">
              <a:spcBef>
                <a:spcPct val="20000"/>
              </a:spcBef>
              <a:buClr>
                <a:schemeClr val="tx2"/>
              </a:buClr>
              <a:buSzPct val="50000"/>
              <a:buFont typeface="Wingdings" pitchFamily="2" charset="2"/>
              <a:buChar char="l"/>
              <a:defRPr sz="2800">
                <a:solidFill>
                  <a:schemeClr val="tx1"/>
                </a:solidFill>
                <a:latin typeface="Arial" charset="0"/>
              </a:defRPr>
            </a:lvl2pPr>
            <a:lvl3pPr marL="1143000" indent="-228600">
              <a:spcBef>
                <a:spcPct val="20000"/>
              </a:spcBef>
              <a:buClr>
                <a:schemeClr val="accent2"/>
              </a:buClr>
              <a:buChar char="•"/>
              <a:defRPr sz="2400">
                <a:solidFill>
                  <a:schemeClr val="tx1"/>
                </a:solidFill>
                <a:latin typeface="Arial" charset="0"/>
              </a:defRPr>
            </a:lvl3pPr>
            <a:lvl4pPr marL="1600200" indent="-228600">
              <a:spcBef>
                <a:spcPct val="20000"/>
              </a:spcBef>
              <a:buClr>
                <a:schemeClr val="folHlink"/>
              </a:buClr>
              <a:buSzPct val="50000"/>
              <a:buFont typeface="Wingdings" pitchFamily="2" charset="2"/>
              <a:buChar char="l"/>
              <a:defRPr sz="2000">
                <a:solidFill>
                  <a:schemeClr val="tx1"/>
                </a:solidFill>
                <a:latin typeface="Arial" charset="0"/>
              </a:defRPr>
            </a:lvl4pPr>
            <a:lvl5pPr marL="2057400" indent="-228600">
              <a:spcBef>
                <a:spcPct val="20000"/>
              </a:spcBef>
              <a:buClr>
                <a:schemeClr val="hlink"/>
              </a:buClr>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charset="0"/>
              </a:defRPr>
            </a:lvl9pPr>
          </a:lstStyle>
          <a:p>
            <a:pPr algn="ctr">
              <a:spcBef>
                <a:spcPct val="50000"/>
              </a:spcBef>
              <a:buClrTx/>
              <a:buSzTx/>
              <a:buFontTx/>
              <a:buNone/>
            </a:pPr>
            <a:r>
              <a:rPr lang="en-US" altLang="en-US" sz="2400" b="1" dirty="0">
                <a:solidFill>
                  <a:srgbClr val="741112"/>
                </a:solidFill>
                <a:latin typeface="Calibri" panose="020F0502020204030204" pitchFamily="34" charset="0"/>
                <a:cs typeface="Calibri" panose="020F0502020204030204" pitchFamily="34" charset="0"/>
              </a:rPr>
              <a:t>See Handout</a:t>
            </a:r>
          </a:p>
        </p:txBody>
      </p:sp>
      <p:grpSp>
        <p:nvGrpSpPr>
          <p:cNvPr id="15" name="Group 14">
            <a:extLst>
              <a:ext uri="{FF2B5EF4-FFF2-40B4-BE49-F238E27FC236}">
                <a16:creationId xmlns:a16="http://schemas.microsoft.com/office/drawing/2014/main" id="{86304CFD-3B1F-4937-891C-2626DBA9FE8B}"/>
              </a:ext>
            </a:extLst>
          </p:cNvPr>
          <p:cNvGrpSpPr/>
          <p:nvPr/>
        </p:nvGrpSpPr>
        <p:grpSpPr>
          <a:xfrm>
            <a:off x="0" y="0"/>
            <a:ext cx="9144000" cy="1828800"/>
            <a:chOff x="0" y="0"/>
            <a:chExt cx="9144000" cy="1828800"/>
          </a:xfrm>
        </p:grpSpPr>
        <p:sp>
          <p:nvSpPr>
            <p:cNvPr id="16" name="object 4">
              <a:extLst>
                <a:ext uri="{FF2B5EF4-FFF2-40B4-BE49-F238E27FC236}">
                  <a16:creationId xmlns:a16="http://schemas.microsoft.com/office/drawing/2014/main" id="{6B0E53E7-C02F-4F01-91D4-4741612C6E4F}"/>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17" name="Rectangle 3">
              <a:extLst>
                <a:ext uri="{FF2B5EF4-FFF2-40B4-BE49-F238E27FC236}">
                  <a16:creationId xmlns:a16="http://schemas.microsoft.com/office/drawing/2014/main" id="{FE5BC36D-1E72-408B-BA64-B1C9C13C5C99}"/>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576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Landowner Meetings</a:t>
              </a:r>
              <a:endParaRPr lang="en-US" altLang="en-US" sz="4800" kern="0" dirty="0">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8284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029200"/>
            <a:ext cx="8229600" cy="1107996"/>
          </a:xfrm>
          <a:prstGeom prst="rect">
            <a:avLst/>
          </a:prstGeom>
          <a:noFill/>
        </p:spPr>
        <p:txBody>
          <a:bodyPr wrap="square" rtlCol="0">
            <a:spAutoFit/>
          </a:bodyPr>
          <a:lstStyle/>
          <a:p>
            <a:pPr>
              <a:spcBef>
                <a:spcPts val="0"/>
              </a:spcBef>
              <a:spcAft>
                <a:spcPts val="1200"/>
              </a:spcAft>
            </a:pPr>
            <a:r>
              <a:rPr lang="en-US" sz="2800" b="1" dirty="0">
                <a:latin typeface="Arial (Body)"/>
              </a:rPr>
              <a:t>Estimated Cost:  $7.8 million</a:t>
            </a:r>
          </a:p>
          <a:p>
            <a:r>
              <a:rPr lang="en-US" sz="2800" b="1" dirty="0">
                <a:latin typeface="Arial (Body)"/>
              </a:rPr>
              <a:t>Final Surfacing is planned for 2019</a:t>
            </a:r>
          </a:p>
        </p:txBody>
      </p:sp>
      <p:sp>
        <p:nvSpPr>
          <p:cNvPr id="7" name="Rectangle 3"/>
          <p:cNvSpPr txBox="1">
            <a:spLocks noChangeArrowheads="1"/>
          </p:cNvSpPr>
          <p:nvPr/>
        </p:nvSpPr>
        <p:spPr bwMode="auto">
          <a:xfrm>
            <a:off x="0" y="0"/>
            <a:ext cx="914399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Tentative Project Schedule</a:t>
            </a:r>
          </a:p>
        </p:txBody>
      </p:sp>
      <p:sp>
        <p:nvSpPr>
          <p:cNvPr id="3" name="Rectangle 2">
            <a:extLst>
              <a:ext uri="{FF2B5EF4-FFF2-40B4-BE49-F238E27FC236}">
                <a16:creationId xmlns:a16="http://schemas.microsoft.com/office/drawing/2014/main" id="{45AA24C8-E5B6-4110-BF75-091B5DD305FC}"/>
              </a:ext>
            </a:extLst>
          </p:cNvPr>
          <p:cNvSpPr/>
          <p:nvPr/>
        </p:nvSpPr>
        <p:spPr>
          <a:xfrm>
            <a:off x="2217028" y="1024234"/>
            <a:ext cx="4709944" cy="461665"/>
          </a:xfrm>
          <a:prstGeom prst="rect">
            <a:avLst/>
          </a:prstGeom>
        </p:spPr>
        <p:txBody>
          <a:bodyPr wrap="none" anchor="ctr">
            <a:spAutoFit/>
          </a:bodyPr>
          <a:lstStyle/>
          <a:p>
            <a:pPr algn="ctr" eaLnBrk="1" hangingPunct="1">
              <a:defRPr/>
            </a:pPr>
            <a:r>
              <a:rPr lang="en-US" sz="2400" b="1" dirty="0">
                <a:solidFill>
                  <a:srgbClr val="2E6A8C"/>
                </a:solidFill>
              </a:rPr>
              <a:t>Dependent on Federal Funding</a:t>
            </a:r>
            <a:endParaRPr lang="en-US" altLang="en-US" sz="2400" b="1" kern="0" dirty="0">
              <a:solidFill>
                <a:srgbClr val="2E6A8C"/>
              </a:solidFill>
            </a:endParaRPr>
          </a:p>
        </p:txBody>
      </p:sp>
      <p:grpSp>
        <p:nvGrpSpPr>
          <p:cNvPr id="4" name="Group 3">
            <a:extLst>
              <a:ext uri="{FF2B5EF4-FFF2-40B4-BE49-F238E27FC236}">
                <a16:creationId xmlns:a16="http://schemas.microsoft.com/office/drawing/2014/main" id="{77893E82-BA78-474B-B34D-C1B348739AEB}"/>
              </a:ext>
            </a:extLst>
          </p:cNvPr>
          <p:cNvGrpSpPr/>
          <p:nvPr/>
        </p:nvGrpSpPr>
        <p:grpSpPr>
          <a:xfrm>
            <a:off x="513207" y="2062004"/>
            <a:ext cx="8117586" cy="2733993"/>
            <a:chOff x="512064" y="2719351"/>
            <a:chExt cx="8117586" cy="2733993"/>
          </a:xfrm>
        </p:grpSpPr>
        <p:grpSp>
          <p:nvGrpSpPr>
            <p:cNvPr id="45" name="object 3">
              <a:extLst>
                <a:ext uri="{FF2B5EF4-FFF2-40B4-BE49-F238E27FC236}">
                  <a16:creationId xmlns:a16="http://schemas.microsoft.com/office/drawing/2014/main" id="{EE3AE3B3-161A-46A4-91A6-04C7D1E7C189}"/>
                </a:ext>
              </a:extLst>
            </p:cNvPr>
            <p:cNvGrpSpPr/>
            <p:nvPr/>
          </p:nvGrpSpPr>
          <p:grpSpPr>
            <a:xfrm>
              <a:off x="514350" y="2719351"/>
              <a:ext cx="1905000" cy="2733993"/>
              <a:chOff x="1028700" y="3724201"/>
              <a:chExt cx="3810000" cy="5467985"/>
            </a:xfrm>
          </p:grpSpPr>
          <p:sp>
            <p:nvSpPr>
              <p:cNvPr id="46" name="object 4">
                <a:extLst>
                  <a:ext uri="{FF2B5EF4-FFF2-40B4-BE49-F238E27FC236}">
                    <a16:creationId xmlns:a16="http://schemas.microsoft.com/office/drawing/2014/main" id="{563B54FF-835F-4D49-A774-CFD9312C8771}"/>
                  </a:ext>
                </a:extLst>
              </p:cNvPr>
              <p:cNvSpPr/>
              <p:nvPr/>
            </p:nvSpPr>
            <p:spPr>
              <a:xfrm>
                <a:off x="10287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47" name="object 5">
                <a:extLst>
                  <a:ext uri="{FF2B5EF4-FFF2-40B4-BE49-F238E27FC236}">
                    <a16:creationId xmlns:a16="http://schemas.microsoft.com/office/drawing/2014/main" id="{6A8A1784-89E3-4528-BF29-4FEBC2CDD7C4}"/>
                  </a:ext>
                </a:extLst>
              </p:cNvPr>
              <p:cNvSpPr/>
              <p:nvPr/>
            </p:nvSpPr>
            <p:spPr>
              <a:xfrm>
                <a:off x="26212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48" name="object 6">
              <a:extLst>
                <a:ext uri="{FF2B5EF4-FFF2-40B4-BE49-F238E27FC236}">
                  <a16:creationId xmlns:a16="http://schemas.microsoft.com/office/drawing/2014/main" id="{EE3D4C7A-FDD6-49E5-B835-1F4D420BD067}"/>
                </a:ext>
              </a:extLst>
            </p:cNvPr>
            <p:cNvGrpSpPr/>
            <p:nvPr/>
          </p:nvGrpSpPr>
          <p:grpSpPr>
            <a:xfrm>
              <a:off x="2584449" y="2719351"/>
              <a:ext cx="1905000" cy="2733993"/>
              <a:chOff x="5168899" y="3724201"/>
              <a:chExt cx="3810000" cy="5467985"/>
            </a:xfrm>
          </p:grpSpPr>
          <p:sp>
            <p:nvSpPr>
              <p:cNvPr id="49" name="object 7">
                <a:extLst>
                  <a:ext uri="{FF2B5EF4-FFF2-40B4-BE49-F238E27FC236}">
                    <a16:creationId xmlns:a16="http://schemas.microsoft.com/office/drawing/2014/main" id="{71A27931-98E6-4365-9CFF-CE6E12B28BA1}"/>
                  </a:ext>
                </a:extLst>
              </p:cNvPr>
              <p:cNvSpPr/>
              <p:nvPr/>
            </p:nvSpPr>
            <p:spPr>
              <a:xfrm>
                <a:off x="51688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0" name="object 8">
                <a:extLst>
                  <a:ext uri="{FF2B5EF4-FFF2-40B4-BE49-F238E27FC236}">
                    <a16:creationId xmlns:a16="http://schemas.microsoft.com/office/drawing/2014/main" id="{0781E10B-A66D-4108-9BD0-446E0DAD852D}"/>
                  </a:ext>
                </a:extLst>
              </p:cNvPr>
              <p:cNvSpPr/>
              <p:nvPr/>
            </p:nvSpPr>
            <p:spPr>
              <a:xfrm>
                <a:off x="67614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51" name="Group 50">
              <a:extLst>
                <a:ext uri="{FF2B5EF4-FFF2-40B4-BE49-F238E27FC236}">
                  <a16:creationId xmlns:a16="http://schemas.microsoft.com/office/drawing/2014/main" id="{280EB312-6081-434F-AFF9-22047C35C8CE}"/>
                </a:ext>
              </a:extLst>
            </p:cNvPr>
            <p:cNvGrpSpPr/>
            <p:nvPr/>
          </p:nvGrpSpPr>
          <p:grpSpPr>
            <a:xfrm>
              <a:off x="4654549" y="2719351"/>
              <a:ext cx="1905000" cy="2733715"/>
              <a:chOff x="9309099" y="3724201"/>
              <a:chExt cx="3810000" cy="5467429"/>
            </a:xfrm>
          </p:grpSpPr>
          <p:sp>
            <p:nvSpPr>
              <p:cNvPr id="52" name="object 10">
                <a:extLst>
                  <a:ext uri="{FF2B5EF4-FFF2-40B4-BE49-F238E27FC236}">
                    <a16:creationId xmlns:a16="http://schemas.microsoft.com/office/drawing/2014/main" id="{C138CA3C-586C-4304-8515-D05B01876D03}"/>
                  </a:ext>
                </a:extLst>
              </p:cNvPr>
              <p:cNvSpPr/>
              <p:nvPr/>
            </p:nvSpPr>
            <p:spPr>
              <a:xfrm>
                <a:off x="9309099"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3" name="object 11">
                <a:extLst>
                  <a:ext uri="{FF2B5EF4-FFF2-40B4-BE49-F238E27FC236}">
                    <a16:creationId xmlns:a16="http://schemas.microsoft.com/office/drawing/2014/main" id="{1BBF0F22-A0ED-4435-9025-D51A40ED5457}"/>
                  </a:ext>
                </a:extLst>
              </p:cNvPr>
              <p:cNvSpPr/>
              <p:nvPr/>
            </p:nvSpPr>
            <p:spPr>
              <a:xfrm>
                <a:off x="109016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grpSp>
          <p:nvGrpSpPr>
            <p:cNvPr id="54" name="object 12">
              <a:extLst>
                <a:ext uri="{FF2B5EF4-FFF2-40B4-BE49-F238E27FC236}">
                  <a16:creationId xmlns:a16="http://schemas.microsoft.com/office/drawing/2014/main" id="{72FE27F1-4ACB-4906-B000-47CBD666C979}"/>
                </a:ext>
              </a:extLst>
            </p:cNvPr>
            <p:cNvGrpSpPr/>
            <p:nvPr/>
          </p:nvGrpSpPr>
          <p:grpSpPr>
            <a:xfrm>
              <a:off x="6724650" y="2719351"/>
              <a:ext cx="1905000" cy="2733993"/>
              <a:chOff x="13449300" y="3724201"/>
              <a:chExt cx="3810000" cy="5467985"/>
            </a:xfrm>
          </p:grpSpPr>
          <p:sp>
            <p:nvSpPr>
              <p:cNvPr id="55" name="object 13">
                <a:extLst>
                  <a:ext uri="{FF2B5EF4-FFF2-40B4-BE49-F238E27FC236}">
                    <a16:creationId xmlns:a16="http://schemas.microsoft.com/office/drawing/2014/main" id="{7786E258-EEB3-47EA-A7A9-F8DC08488C37}"/>
                  </a:ext>
                </a:extLst>
              </p:cNvPr>
              <p:cNvSpPr/>
              <p:nvPr/>
            </p:nvSpPr>
            <p:spPr>
              <a:xfrm>
                <a:off x="13449300" y="3762380"/>
                <a:ext cx="3810000" cy="5429250"/>
              </a:xfrm>
              <a:custGeom>
                <a:avLst/>
                <a:gdLst/>
                <a:ahLst/>
                <a:cxnLst/>
                <a:rect l="l" t="t" r="r" b="b"/>
                <a:pathLst>
                  <a:path w="3810000" h="5429250">
                    <a:moveTo>
                      <a:pt x="3809999" y="5429249"/>
                    </a:moveTo>
                    <a:lnTo>
                      <a:pt x="0" y="5429249"/>
                    </a:lnTo>
                    <a:lnTo>
                      <a:pt x="0" y="0"/>
                    </a:lnTo>
                    <a:lnTo>
                      <a:pt x="3809999" y="0"/>
                    </a:lnTo>
                    <a:lnTo>
                      <a:pt x="3809999" y="5429249"/>
                    </a:lnTo>
                    <a:close/>
                  </a:path>
                </a:pathLst>
              </a:custGeom>
              <a:solidFill>
                <a:srgbClr val="2E6A8C"/>
              </a:solidFill>
            </p:spPr>
            <p:txBody>
              <a:bodyPr wrap="square" lIns="0" tIns="0" rIns="0" bIns="0" rtlCol="0"/>
              <a:lstStyle/>
              <a:p>
                <a:endParaRPr sz="900"/>
              </a:p>
            </p:txBody>
          </p:sp>
          <p:sp>
            <p:nvSpPr>
              <p:cNvPr id="56" name="object 14">
                <a:extLst>
                  <a:ext uri="{FF2B5EF4-FFF2-40B4-BE49-F238E27FC236}">
                    <a16:creationId xmlns:a16="http://schemas.microsoft.com/office/drawing/2014/main" id="{C06AA114-188E-4AA3-ACC4-2BF0E6C41A12}"/>
                  </a:ext>
                </a:extLst>
              </p:cNvPr>
              <p:cNvSpPr/>
              <p:nvPr/>
            </p:nvSpPr>
            <p:spPr>
              <a:xfrm>
                <a:off x="15041816" y="3724201"/>
                <a:ext cx="625475" cy="384175"/>
              </a:xfrm>
              <a:custGeom>
                <a:avLst/>
                <a:gdLst/>
                <a:ahLst/>
                <a:cxnLst/>
                <a:rect l="l" t="t" r="r" b="b"/>
                <a:pathLst>
                  <a:path w="625475" h="384175">
                    <a:moveTo>
                      <a:pt x="0" y="0"/>
                    </a:moveTo>
                    <a:lnTo>
                      <a:pt x="624941" y="0"/>
                    </a:lnTo>
                    <a:lnTo>
                      <a:pt x="312470" y="383609"/>
                    </a:lnTo>
                    <a:lnTo>
                      <a:pt x="0" y="0"/>
                    </a:lnTo>
                    <a:close/>
                  </a:path>
                </a:pathLst>
              </a:custGeom>
              <a:solidFill>
                <a:srgbClr val="FDB917"/>
              </a:solidFill>
            </p:spPr>
            <p:txBody>
              <a:bodyPr wrap="square" lIns="0" tIns="0" rIns="0" bIns="0" rtlCol="0"/>
              <a:lstStyle/>
              <a:p>
                <a:endParaRPr sz="900"/>
              </a:p>
            </p:txBody>
          </p:sp>
        </p:grpSp>
        <p:sp>
          <p:nvSpPr>
            <p:cNvPr id="57" name="object 15">
              <a:extLst>
                <a:ext uri="{FF2B5EF4-FFF2-40B4-BE49-F238E27FC236}">
                  <a16:creationId xmlns:a16="http://schemas.microsoft.com/office/drawing/2014/main" id="{0CB232B9-3424-45C2-9523-55271B4DCC93}"/>
                </a:ext>
              </a:extLst>
            </p:cNvPr>
            <p:cNvSpPr txBox="1">
              <a:spLocks/>
            </p:cNvSpPr>
            <p:nvPr/>
          </p:nvSpPr>
          <p:spPr>
            <a:xfrm>
              <a:off x="512064" y="3200400"/>
              <a:ext cx="1901952" cy="1191352"/>
            </a:xfrm>
            <a:prstGeom prst="rect">
              <a:avLst/>
            </a:prstGeom>
          </p:spPr>
          <p:txBody>
            <a:bodyPr vert="horz" wrap="square" lIns="0" tIns="6350" rIns="0" bIns="0" rtlCol="0">
              <a:spAutoFit/>
            </a:bodyPr>
            <a:lstStyle/>
            <a:p>
              <a:pPr algn="ctr">
                <a:spcBef>
                  <a:spcPts val="0"/>
                </a:spcBef>
                <a:spcAft>
                  <a:spcPts val="600"/>
                </a:spcAft>
              </a:pPr>
              <a:r>
                <a:rPr lang="en-US" sz="2400" b="1" spc="-10" dirty="0">
                  <a:solidFill>
                    <a:srgbClr val="FFFFFF"/>
                  </a:solidFill>
                  <a:cs typeface="Calibri"/>
                </a:rPr>
                <a:t>Winter 2023</a:t>
              </a:r>
              <a:endParaRPr sz="2400" dirty="0">
                <a:cs typeface="Calibri"/>
              </a:endParaRPr>
            </a:p>
            <a:p>
              <a:pPr marL="6350" marR="2540" algn="ctr">
                <a:spcBef>
                  <a:spcPts val="0"/>
                </a:spcBef>
              </a:pPr>
              <a:r>
                <a:rPr lang="en-US" sz="2400" dirty="0">
                  <a:solidFill>
                    <a:srgbClr val="FFFFFF"/>
                  </a:solidFill>
                  <a:cs typeface="Lucida Sans Unicode"/>
                </a:rPr>
                <a:t>Landowner Meetings</a:t>
              </a:r>
            </a:p>
          </p:txBody>
        </p:sp>
        <p:sp>
          <p:nvSpPr>
            <p:cNvPr id="61" name="object 15">
              <a:extLst>
                <a:ext uri="{FF2B5EF4-FFF2-40B4-BE49-F238E27FC236}">
                  <a16:creationId xmlns:a16="http://schemas.microsoft.com/office/drawing/2014/main" id="{FC53B562-6C92-4C7D-B9B3-4F8EB91309F6}"/>
                </a:ext>
              </a:extLst>
            </p:cNvPr>
            <p:cNvSpPr txBox="1">
              <a:spLocks/>
            </p:cNvSpPr>
            <p:nvPr/>
          </p:nvSpPr>
          <p:spPr>
            <a:xfrm>
              <a:off x="2587752" y="3200400"/>
              <a:ext cx="1901952" cy="1191352"/>
            </a:xfrm>
            <a:prstGeom prst="rect">
              <a:avLst/>
            </a:prstGeom>
          </p:spPr>
          <p:txBody>
            <a:bodyPr vert="horz" wrap="square" lIns="0" tIns="6350" rIns="0" bIns="0" rtlCol="0">
              <a:spAutoFit/>
            </a:bodyPr>
            <a:lstStyle/>
            <a:p>
              <a:pPr algn="ctr">
                <a:spcBef>
                  <a:spcPts val="0"/>
                </a:spcBef>
                <a:spcAft>
                  <a:spcPts val="0"/>
                </a:spcAft>
              </a:pPr>
              <a:endParaRPr lang="en-US" sz="2400" b="1" spc="-10" dirty="0">
                <a:solidFill>
                  <a:srgbClr val="FFFFFF"/>
                </a:solidFill>
                <a:cs typeface="Calibri"/>
              </a:endParaRPr>
            </a:p>
            <a:p>
              <a:pPr algn="ctr">
                <a:spcBef>
                  <a:spcPts val="0"/>
                </a:spcBef>
                <a:spcAft>
                  <a:spcPts val="600"/>
                </a:spcAft>
              </a:pPr>
              <a:r>
                <a:rPr lang="en-US" sz="2400" b="1" spc="-10" dirty="0">
                  <a:solidFill>
                    <a:srgbClr val="FFFFFF"/>
                  </a:solidFill>
                  <a:cs typeface="Calibri"/>
                </a:rPr>
                <a:t>2023</a:t>
              </a:r>
              <a:endParaRPr sz="2400" dirty="0">
                <a:cs typeface="Calibri"/>
              </a:endParaRPr>
            </a:p>
            <a:p>
              <a:pPr marL="6350" marR="2540" algn="ctr">
                <a:spcBef>
                  <a:spcPts val="0"/>
                </a:spcBef>
              </a:pPr>
              <a:r>
                <a:rPr lang="en-US" sz="2400" dirty="0">
                  <a:solidFill>
                    <a:srgbClr val="FFFFFF"/>
                  </a:solidFill>
                  <a:cs typeface="Lucida Sans Unicode"/>
                </a:rPr>
                <a:t>Final Design</a:t>
              </a:r>
            </a:p>
          </p:txBody>
        </p:sp>
        <p:sp>
          <p:nvSpPr>
            <p:cNvPr id="62" name="object 15">
              <a:extLst>
                <a:ext uri="{FF2B5EF4-FFF2-40B4-BE49-F238E27FC236}">
                  <a16:creationId xmlns:a16="http://schemas.microsoft.com/office/drawing/2014/main" id="{446543B5-75ED-4BFD-84BC-1C44D67579B0}"/>
                </a:ext>
              </a:extLst>
            </p:cNvPr>
            <p:cNvSpPr txBox="1">
              <a:spLocks/>
            </p:cNvSpPr>
            <p:nvPr/>
          </p:nvSpPr>
          <p:spPr>
            <a:xfrm>
              <a:off x="4654296" y="3200400"/>
              <a:ext cx="1901952" cy="1560684"/>
            </a:xfrm>
            <a:prstGeom prst="rect">
              <a:avLst/>
            </a:prstGeom>
          </p:spPr>
          <p:txBody>
            <a:bodyPr vert="horz" wrap="square" lIns="0" tIns="6350" rIns="0" bIns="0" rtlCol="0">
              <a:spAutoFit/>
            </a:bodyPr>
            <a:lstStyle/>
            <a:p>
              <a:pPr algn="ctr">
                <a:spcBef>
                  <a:spcPts val="0"/>
                </a:spcBef>
                <a:spcAft>
                  <a:spcPts val="0"/>
                </a:spcAft>
              </a:pPr>
              <a:r>
                <a:rPr lang="en-US" sz="2400" b="1" spc="-10" dirty="0">
                  <a:solidFill>
                    <a:srgbClr val="FFFFFF"/>
                  </a:solidFill>
                  <a:cs typeface="Calibri"/>
                </a:rPr>
                <a:t>2024-</a:t>
              </a:r>
            </a:p>
            <a:p>
              <a:pPr algn="ctr">
                <a:spcBef>
                  <a:spcPts val="0"/>
                </a:spcBef>
                <a:spcAft>
                  <a:spcPts val="600"/>
                </a:spcAft>
              </a:pPr>
              <a:r>
                <a:rPr lang="en-US" sz="2400" b="1" spc="-10" dirty="0">
                  <a:solidFill>
                    <a:srgbClr val="FFFFFF"/>
                  </a:solidFill>
                  <a:cs typeface="Calibri"/>
                </a:rPr>
                <a:t>2025</a:t>
              </a:r>
              <a:endParaRPr sz="2400" dirty="0">
                <a:cs typeface="Calibri"/>
              </a:endParaRPr>
            </a:p>
            <a:p>
              <a:pPr marL="6350" marR="2540" algn="ctr">
                <a:spcBef>
                  <a:spcPts val="0"/>
                </a:spcBef>
              </a:pPr>
              <a:r>
                <a:rPr lang="en-US" sz="2400" dirty="0">
                  <a:solidFill>
                    <a:srgbClr val="FFFFFF"/>
                  </a:solidFill>
                  <a:cs typeface="Lucida Sans Unicode"/>
                </a:rPr>
                <a:t>ROW Acquisition</a:t>
              </a:r>
            </a:p>
          </p:txBody>
        </p:sp>
        <p:sp>
          <p:nvSpPr>
            <p:cNvPr id="63" name="object 15">
              <a:extLst>
                <a:ext uri="{FF2B5EF4-FFF2-40B4-BE49-F238E27FC236}">
                  <a16:creationId xmlns:a16="http://schemas.microsoft.com/office/drawing/2014/main" id="{06C37CF0-F60D-43E5-B94F-54F798B1A4D3}"/>
                </a:ext>
              </a:extLst>
            </p:cNvPr>
            <p:cNvSpPr txBox="1">
              <a:spLocks/>
            </p:cNvSpPr>
            <p:nvPr/>
          </p:nvSpPr>
          <p:spPr>
            <a:xfrm>
              <a:off x="6720840" y="3200400"/>
              <a:ext cx="1901952" cy="1191352"/>
            </a:xfrm>
            <a:prstGeom prst="rect">
              <a:avLst/>
            </a:prstGeom>
          </p:spPr>
          <p:txBody>
            <a:bodyPr vert="horz" wrap="square" lIns="0" tIns="6350" rIns="0" bIns="0" rtlCol="0">
              <a:spAutoFit/>
            </a:bodyPr>
            <a:lstStyle/>
            <a:p>
              <a:pPr algn="ctr">
                <a:spcBef>
                  <a:spcPts val="0"/>
                </a:spcBef>
                <a:spcAft>
                  <a:spcPts val="0"/>
                </a:spcAft>
              </a:pPr>
              <a:endParaRPr lang="en-US" sz="2400" b="1" spc="-10" dirty="0">
                <a:solidFill>
                  <a:srgbClr val="FFFFFF"/>
                </a:solidFill>
                <a:cs typeface="Calibri"/>
              </a:endParaRPr>
            </a:p>
            <a:p>
              <a:pPr algn="ctr">
                <a:spcBef>
                  <a:spcPts val="0"/>
                </a:spcBef>
                <a:spcAft>
                  <a:spcPts val="600"/>
                </a:spcAft>
              </a:pPr>
              <a:r>
                <a:rPr lang="en-US" sz="2400" b="1" spc="-10" dirty="0">
                  <a:solidFill>
                    <a:srgbClr val="FFFFFF"/>
                  </a:solidFill>
                  <a:cs typeface="Calibri"/>
                </a:rPr>
                <a:t>2027</a:t>
              </a:r>
              <a:endParaRPr sz="2400" dirty="0">
                <a:cs typeface="Calibri"/>
              </a:endParaRPr>
            </a:p>
            <a:p>
              <a:pPr marL="6350" marR="2540" algn="ctr">
                <a:spcBef>
                  <a:spcPts val="0"/>
                </a:spcBef>
              </a:pPr>
              <a:r>
                <a:rPr lang="en-US" sz="2400" dirty="0">
                  <a:solidFill>
                    <a:srgbClr val="FFFFFF"/>
                  </a:solidFill>
                  <a:cs typeface="Lucida Sans Unicode"/>
                </a:rPr>
                <a:t>Construction</a:t>
              </a:r>
            </a:p>
          </p:txBody>
        </p:sp>
      </p:grpSp>
    </p:spTree>
    <p:extLst>
      <p:ext uri="{BB962C8B-B14F-4D97-AF65-F5344CB8AC3E}">
        <p14:creationId xmlns:p14="http://schemas.microsoft.com/office/powerpoint/2010/main" val="1106119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7F4A79ED-7B62-3A81-A3AC-9C9D74E30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61" y="707670"/>
            <a:ext cx="4752528" cy="6150330"/>
          </a:xfrm>
          <a:prstGeom prst="rect">
            <a:avLst/>
          </a:prstGeom>
        </p:spPr>
      </p:pic>
      <p:sp>
        <p:nvSpPr>
          <p:cNvPr id="14" name="TextBox 13"/>
          <p:cNvSpPr txBox="1"/>
          <p:nvPr/>
        </p:nvSpPr>
        <p:spPr>
          <a:xfrm>
            <a:off x="4758909" y="4232408"/>
            <a:ext cx="5089189" cy="646331"/>
          </a:xfrm>
          <a:prstGeom prst="rect">
            <a:avLst/>
          </a:prstGeom>
          <a:noFill/>
        </p:spPr>
        <p:txBody>
          <a:bodyPr wrap="square" rtlCol="0">
            <a:spAutoFit/>
          </a:bodyPr>
          <a:lstStyle/>
          <a:p>
            <a:r>
              <a:rPr lang="en-US" dirty="0">
                <a:solidFill>
                  <a:srgbClr val="000000"/>
                </a:solidFill>
                <a:latin typeface="Calibri" panose="020F0502020204030204" pitchFamily="34" charset="0"/>
                <a:cs typeface="Calibri" panose="020F0502020204030204" pitchFamily="34" charset="0"/>
              </a:rPr>
              <a:t>U.S. Highway 85 Future Grading and Asphalt </a:t>
            </a:r>
          </a:p>
          <a:p>
            <a:r>
              <a:rPr lang="en-US" dirty="0">
                <a:solidFill>
                  <a:srgbClr val="000000"/>
                </a:solidFill>
                <a:latin typeface="Calibri" panose="020F0502020204030204" pitchFamily="34" charset="0"/>
                <a:cs typeface="Calibri" panose="020F0502020204030204" pitchFamily="34" charset="0"/>
              </a:rPr>
              <a:t>Concrete Surfacing</a:t>
            </a:r>
          </a:p>
        </p:txBody>
      </p:sp>
      <p:sp>
        <p:nvSpPr>
          <p:cNvPr id="15" name="TextBox 14"/>
          <p:cNvSpPr txBox="1"/>
          <p:nvPr/>
        </p:nvSpPr>
        <p:spPr>
          <a:xfrm>
            <a:off x="4758909" y="4871529"/>
            <a:ext cx="3670428" cy="646331"/>
          </a:xfrm>
          <a:prstGeom prst="rect">
            <a:avLst/>
          </a:prstGeom>
          <a:noFill/>
        </p:spPr>
        <p:txBody>
          <a:bodyPr wrap="none" rtlCol="0">
            <a:spAutoFit/>
          </a:bodyPr>
          <a:lstStyle/>
          <a:p>
            <a:r>
              <a:rPr lang="en-US" dirty="0">
                <a:solidFill>
                  <a:srgbClr val="000000"/>
                </a:solidFill>
                <a:latin typeface="Calibri" panose="020F0502020204030204" pitchFamily="34" charset="0"/>
                <a:cs typeface="Calibri" panose="020F0502020204030204" pitchFamily="34" charset="0"/>
              </a:rPr>
              <a:t>S.D. Highway 79 Grading and Interim </a:t>
            </a:r>
          </a:p>
          <a:p>
            <a:r>
              <a:rPr lang="en-US" dirty="0">
                <a:solidFill>
                  <a:srgbClr val="000000"/>
                </a:solidFill>
                <a:latin typeface="Calibri" panose="020F0502020204030204" pitchFamily="34" charset="0"/>
                <a:cs typeface="Calibri" panose="020F0502020204030204" pitchFamily="34" charset="0"/>
              </a:rPr>
              <a:t>Surfacing in 2028</a:t>
            </a:r>
          </a:p>
        </p:txBody>
      </p:sp>
      <p:sp>
        <p:nvSpPr>
          <p:cNvPr id="1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Projects in the Area</a:t>
            </a:r>
          </a:p>
        </p:txBody>
      </p:sp>
    </p:spTree>
    <p:extLst>
      <p:ext uri="{BB962C8B-B14F-4D97-AF65-F5344CB8AC3E}">
        <p14:creationId xmlns:p14="http://schemas.microsoft.com/office/powerpoint/2010/main" val="3887171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57200" y="1828800"/>
            <a:ext cx="8229600" cy="438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spcAft>
                <a:spcPts val="1200"/>
              </a:spcAft>
              <a:buClrTx/>
              <a:buSzTx/>
              <a:buFontTx/>
              <a:buNone/>
              <a:defRPr/>
            </a:pPr>
            <a:r>
              <a:rPr lang="en-US" sz="2400" dirty="0">
                <a:solidFill>
                  <a:srgbClr val="741112"/>
                </a:solidFill>
                <a:latin typeface="Arial (Body)"/>
              </a:rPr>
              <a:t>by: </a:t>
            </a:r>
            <a:r>
              <a:rPr lang="en-US" sz="3200" b="1" dirty="0">
                <a:solidFill>
                  <a:srgbClr val="FDB917"/>
                </a:solidFill>
                <a:latin typeface="Arial (Body)"/>
              </a:rPr>
              <a:t>March 3, 2023</a:t>
            </a:r>
            <a:endParaRPr lang="en-US" sz="2800" b="1" dirty="0">
              <a:solidFill>
                <a:srgbClr val="FDB917"/>
              </a:solidFill>
              <a:latin typeface="Arial (Body)"/>
            </a:endParaRPr>
          </a:p>
          <a:p>
            <a:pPr eaLnBrk="0" hangingPunct="0">
              <a:buClrTx/>
              <a:buSzTx/>
              <a:buFontTx/>
              <a:buNone/>
              <a:tabLst>
                <a:tab pos="4114800" algn="ctr"/>
              </a:tabLst>
              <a:defRPr/>
            </a:pPr>
            <a:r>
              <a:rPr lang="en-US" sz="2400" dirty="0">
                <a:solidFill>
                  <a:srgbClr val="741112"/>
                </a:solidFill>
                <a:latin typeface="Arial (Body)"/>
              </a:rPr>
              <a:t>submit to:	</a:t>
            </a:r>
            <a:r>
              <a:rPr lang="en-US" sz="2600" dirty="0">
                <a:solidFill>
                  <a:srgbClr val="2E6A8C"/>
                </a:solidFill>
                <a:latin typeface="Arial (Body)"/>
              </a:rPr>
              <a:t>Jeff Lansink</a:t>
            </a:r>
          </a:p>
          <a:p>
            <a:pPr algn="ctr" eaLnBrk="0" hangingPunct="0">
              <a:buClrTx/>
              <a:buSzTx/>
              <a:buFontTx/>
              <a:buNone/>
              <a:defRPr/>
            </a:pPr>
            <a:r>
              <a:rPr lang="en-US" sz="2600" dirty="0">
                <a:solidFill>
                  <a:srgbClr val="2E6A8C"/>
                </a:solidFill>
                <a:latin typeface="Arial (Body)"/>
              </a:rPr>
              <a:t>Houston Engineering, Inc.</a:t>
            </a:r>
          </a:p>
          <a:p>
            <a:pPr algn="ctr" eaLnBrk="0" hangingPunct="0">
              <a:buClrTx/>
              <a:buSzTx/>
              <a:buFontTx/>
              <a:buNone/>
              <a:defRPr/>
            </a:pPr>
            <a:r>
              <a:rPr lang="en-US" sz="2600" dirty="0">
                <a:solidFill>
                  <a:srgbClr val="2E6A8C"/>
                </a:solidFill>
                <a:latin typeface="Arial (Body)"/>
              </a:rPr>
              <a:t>1401 21</a:t>
            </a:r>
            <a:r>
              <a:rPr lang="en-US" sz="2600" baseline="30000" dirty="0">
                <a:solidFill>
                  <a:srgbClr val="2E6A8C"/>
                </a:solidFill>
                <a:latin typeface="Arial (Body)"/>
              </a:rPr>
              <a:t>st</a:t>
            </a:r>
            <a:r>
              <a:rPr lang="en-US" sz="2600" dirty="0">
                <a:solidFill>
                  <a:srgbClr val="2E6A8C"/>
                </a:solidFill>
                <a:latin typeface="Arial (Body)"/>
              </a:rPr>
              <a:t> Ave N</a:t>
            </a:r>
          </a:p>
          <a:p>
            <a:pPr algn="ctr" eaLnBrk="0" hangingPunct="0">
              <a:buClrTx/>
              <a:buSzTx/>
              <a:buFontTx/>
              <a:buNone/>
              <a:defRPr/>
            </a:pPr>
            <a:r>
              <a:rPr lang="en-US" sz="2600" dirty="0">
                <a:solidFill>
                  <a:srgbClr val="2E6A8C"/>
                </a:solidFill>
                <a:latin typeface="Arial (Body)"/>
              </a:rPr>
              <a:t>Fargo, ND 58102</a:t>
            </a:r>
          </a:p>
          <a:p>
            <a:pPr algn="ctr" eaLnBrk="0" hangingPunct="0">
              <a:spcAft>
                <a:spcPts val="1200"/>
              </a:spcAft>
              <a:buClrTx/>
              <a:buSzTx/>
              <a:buFontTx/>
              <a:buNone/>
              <a:defRPr/>
            </a:pPr>
            <a:r>
              <a:rPr lang="en-US" sz="2600" dirty="0">
                <a:solidFill>
                  <a:srgbClr val="2E6A8C"/>
                </a:solidFill>
                <a:latin typeface="Arial (Body)"/>
              </a:rPr>
              <a:t>jlansink@houstoneng.com</a:t>
            </a:r>
          </a:p>
          <a:p>
            <a:pPr eaLnBrk="0" hangingPunct="0">
              <a:buClrTx/>
              <a:buSzTx/>
              <a:buFontTx/>
              <a:buNone/>
              <a:defRPr/>
            </a:pPr>
            <a:r>
              <a:rPr lang="en-US" sz="2400" dirty="0">
                <a:solidFill>
                  <a:srgbClr val="741112"/>
                </a:solidFill>
                <a:latin typeface="Calibri" panose="020F0502020204030204" pitchFamily="34" charset="0"/>
                <a:cs typeface="Calibri" panose="020F0502020204030204" pitchFamily="34" charset="0"/>
              </a:rPr>
              <a:t>website:</a:t>
            </a:r>
            <a:endParaRPr lang="en-US" sz="2400" dirty="0">
              <a:solidFill>
                <a:srgbClr val="741112"/>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algn="ctr" eaLnBrk="0" hangingPunct="0">
              <a:buClrTx/>
              <a:buSzTx/>
              <a:buFontTx/>
              <a:buNone/>
              <a:defRPr/>
            </a:pPr>
            <a:r>
              <a:rPr lang="en-US" sz="2400" dirty="0">
                <a:solidFill>
                  <a:srgbClr val="2E6A8C"/>
                </a:solidFill>
                <a:latin typeface="Calibri" panose="020F0502020204030204" pitchFamily="34" charset="0"/>
                <a:cs typeface="Calibri" panose="020F0502020204030204" pitchFamily="34" charset="0"/>
              </a:rPr>
              <a:t>https://dot.sd.gov/projects-studies/projects/public-meetings#listItemLink_1874</a:t>
            </a:r>
            <a:endParaRPr lang="en-US" sz="2800" dirty="0">
              <a:solidFill>
                <a:srgbClr val="2E6A8C"/>
              </a:solidFill>
              <a:latin typeface="Arial (Body)"/>
            </a:endParaRPr>
          </a:p>
        </p:txBody>
      </p:sp>
      <p:pic>
        <p:nvPicPr>
          <p:cNvPr id="8" name="Picture 7">
            <a:extLst>
              <a:ext uri="{FF2B5EF4-FFF2-40B4-BE49-F238E27FC236}">
                <a16:creationId xmlns:a16="http://schemas.microsoft.com/office/drawing/2014/main" id="{EF9154AB-1B20-4846-8C35-2F739499C187}"/>
              </a:ext>
            </a:extLst>
          </p:cNvPr>
          <p:cNvPicPr/>
          <p:nvPr/>
        </p:nvPicPr>
        <p:blipFill>
          <a:blip r:embed="rId4" cstate="print">
            <a:extLst>
              <a:ext uri="{28A0092B-C50C-407E-A947-70E740481C1C}">
                <a14:useLocalDpi xmlns:a14="http://schemas.microsoft.com/office/drawing/2010/main" val="0"/>
              </a:ext>
            </a:extLst>
          </a:blip>
          <a:srcRect/>
          <a:stretch/>
        </p:blipFill>
        <p:spPr bwMode="auto">
          <a:xfrm>
            <a:off x="7886700" y="1904628"/>
            <a:ext cx="914400" cy="914400"/>
          </a:xfrm>
          <a:prstGeom prst="rect">
            <a:avLst/>
          </a:prstGeom>
          <a:noFill/>
          <a:ln>
            <a:noFill/>
          </a:ln>
          <a:extLst>
            <a:ext uri="{53640926-AAD7-44D8-BBD7-CCE9431645EC}">
              <a14:shadowObscured xmlns:a14="http://schemas.microsoft.com/office/drawing/2010/main"/>
            </a:ext>
          </a:extLst>
        </p:spPr>
      </p:pic>
      <p:grpSp>
        <p:nvGrpSpPr>
          <p:cNvPr id="5" name="Group 4">
            <a:extLst>
              <a:ext uri="{FF2B5EF4-FFF2-40B4-BE49-F238E27FC236}">
                <a16:creationId xmlns:a16="http://schemas.microsoft.com/office/drawing/2014/main" id="{39DE97B2-E52D-415D-84FC-3578C8CB4EF0}"/>
              </a:ext>
            </a:extLst>
          </p:cNvPr>
          <p:cNvGrpSpPr/>
          <p:nvPr/>
        </p:nvGrpSpPr>
        <p:grpSpPr>
          <a:xfrm>
            <a:off x="0" y="0"/>
            <a:ext cx="9144000" cy="1828800"/>
            <a:chOff x="0" y="0"/>
            <a:chExt cx="9144000" cy="1828800"/>
          </a:xfrm>
        </p:grpSpPr>
        <p:sp>
          <p:nvSpPr>
            <p:cNvPr id="9" name="object 4">
              <a:extLst>
                <a:ext uri="{FF2B5EF4-FFF2-40B4-BE49-F238E27FC236}">
                  <a16:creationId xmlns:a16="http://schemas.microsoft.com/office/drawing/2014/main" id="{9C10C2D3-BE71-4BFC-8610-4F7524A32076}"/>
                </a:ext>
              </a:extLst>
            </p:cNvPr>
            <p:cNvSpPr>
              <a:spLocks noChangeAspect="1"/>
            </p:cNvSpPr>
            <p:nvPr/>
          </p:nvSpPr>
          <p:spPr>
            <a:xfrm rot="10800000">
              <a:off x="0" y="0"/>
              <a:ext cx="9144000" cy="1806574"/>
            </a:xfrm>
            <a:custGeom>
              <a:avLst/>
              <a:gdLst/>
              <a:ahLst/>
              <a:cxnLst/>
              <a:rect l="l" t="t" r="r" b="b"/>
              <a:pathLst>
                <a:path w="18288000" h="3613150">
                  <a:moveTo>
                    <a:pt x="18287988" y="589572"/>
                  </a:moveTo>
                  <a:lnTo>
                    <a:pt x="2093264" y="589572"/>
                  </a:lnTo>
                  <a:lnTo>
                    <a:pt x="1613027" y="0"/>
                  </a:lnTo>
                  <a:lnTo>
                    <a:pt x="1132776" y="589572"/>
                  </a:lnTo>
                  <a:lnTo>
                    <a:pt x="0" y="589572"/>
                  </a:lnTo>
                  <a:lnTo>
                    <a:pt x="0" y="3612553"/>
                  </a:lnTo>
                  <a:lnTo>
                    <a:pt x="18287988" y="3612553"/>
                  </a:lnTo>
                  <a:lnTo>
                    <a:pt x="18287988" y="589572"/>
                  </a:lnTo>
                  <a:close/>
                </a:path>
              </a:pathLst>
            </a:custGeom>
            <a:solidFill>
              <a:srgbClr val="2E6A8C"/>
            </a:solidFill>
          </p:spPr>
          <p:txBody>
            <a:bodyPr wrap="square" lIns="0" tIns="0" rIns="0" bIns="0" rtlCol="0"/>
            <a:lstStyle/>
            <a:p>
              <a:endParaRPr/>
            </a:p>
          </p:txBody>
        </p:sp>
        <p:sp>
          <p:nvSpPr>
            <p:cNvPr id="10" name="Rectangle 3">
              <a:extLst>
                <a:ext uri="{FF2B5EF4-FFF2-40B4-BE49-F238E27FC236}">
                  <a16:creationId xmlns:a16="http://schemas.microsoft.com/office/drawing/2014/main" id="{520CE705-E736-4634-89F7-1E0527F2CD2D}"/>
                </a:ext>
              </a:extLst>
            </p:cNvPr>
            <p:cNvSpPr txBox="1">
              <a:spLocks noChangeArrowheads="1"/>
            </p:cNvSpPr>
            <p:nvPr/>
          </p:nvSpPr>
          <p:spPr bwMode="auto">
            <a:xfrm>
              <a:off x="228600" y="0"/>
              <a:ext cx="86868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365760" bIns="0" anchor="t"/>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effectLst/>
                  <a:latin typeface="Calibri" panose="020F0502020204030204" pitchFamily="34" charset="0"/>
                  <a:cs typeface="Calibri" panose="020F0502020204030204" pitchFamily="34" charset="0"/>
                </a:rPr>
                <a:t>Questions or Comments</a:t>
              </a:r>
              <a:endParaRPr lang="en-US" altLang="en-US" sz="4800" kern="0" dirty="0">
                <a:effectLst/>
                <a:latin typeface="Calibri" panose="020F0502020204030204" pitchFamily="34" charset="0"/>
                <a:cs typeface="Calibri" panose="020F0502020204030204" pitchFamily="34" charset="0"/>
              </a:endParaRPr>
            </a:p>
          </p:txBody>
        </p:sp>
      </p:gr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7191EDCA-5FD9-B1A2-1F2E-DCD85C46DB94}"/>
                  </a:ext>
                </a:extLst>
              </p14:cNvPr>
              <p14:cNvContentPartPr/>
              <p14:nvPr/>
            </p14:nvContentPartPr>
            <p14:xfrm>
              <a:off x="2931577" y="2176783"/>
              <a:ext cx="360" cy="360"/>
            </p14:xfrm>
          </p:contentPart>
        </mc:Choice>
        <mc:Fallback xmlns="">
          <p:pic>
            <p:nvPicPr>
              <p:cNvPr id="2" name="Ink 1">
                <a:extLst>
                  <a:ext uri="{FF2B5EF4-FFF2-40B4-BE49-F238E27FC236}">
                    <a16:creationId xmlns:a16="http://schemas.microsoft.com/office/drawing/2014/main" id="{7191EDCA-5FD9-B1A2-1F2E-DCD85C46DB94}"/>
                  </a:ext>
                </a:extLst>
              </p:cNvPr>
              <p:cNvPicPr/>
              <p:nvPr/>
            </p:nvPicPr>
            <p:blipFill>
              <a:blip r:embed="rId6"/>
              <a:stretch>
                <a:fillRect/>
              </a:stretch>
            </p:blipFill>
            <p:spPr>
              <a:xfrm>
                <a:off x="2913937" y="214114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3C2910FF-5BDA-0D6B-A7A9-D3C34B92BC91}"/>
                  </a:ext>
                </a:extLst>
              </p14:cNvPr>
              <p14:cNvContentPartPr/>
              <p14:nvPr/>
            </p14:nvContentPartPr>
            <p14:xfrm>
              <a:off x="2931577" y="2176783"/>
              <a:ext cx="360" cy="360"/>
            </p14:xfrm>
          </p:contentPart>
        </mc:Choice>
        <mc:Fallback xmlns="">
          <p:pic>
            <p:nvPicPr>
              <p:cNvPr id="3" name="Ink 2">
                <a:extLst>
                  <a:ext uri="{FF2B5EF4-FFF2-40B4-BE49-F238E27FC236}">
                    <a16:creationId xmlns:a16="http://schemas.microsoft.com/office/drawing/2014/main" id="{3C2910FF-5BDA-0D6B-A7A9-D3C34B92BC91}"/>
                  </a:ext>
                </a:extLst>
              </p:cNvPr>
              <p:cNvPicPr/>
              <p:nvPr/>
            </p:nvPicPr>
            <p:blipFill>
              <a:blip r:embed="rId6"/>
              <a:stretch>
                <a:fillRect/>
              </a:stretch>
            </p:blipFill>
            <p:spPr>
              <a:xfrm>
                <a:off x="2913937" y="214114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3F7D4E88-5FAF-B087-196B-B83263FC18FA}"/>
                  </a:ext>
                </a:extLst>
              </p14:cNvPr>
              <p14:cNvContentPartPr/>
              <p14:nvPr/>
            </p14:nvContentPartPr>
            <p14:xfrm>
              <a:off x="3018337" y="2176783"/>
              <a:ext cx="360" cy="360"/>
            </p14:xfrm>
          </p:contentPart>
        </mc:Choice>
        <mc:Fallback xmlns="">
          <p:pic>
            <p:nvPicPr>
              <p:cNvPr id="4" name="Ink 3">
                <a:extLst>
                  <a:ext uri="{FF2B5EF4-FFF2-40B4-BE49-F238E27FC236}">
                    <a16:creationId xmlns:a16="http://schemas.microsoft.com/office/drawing/2014/main" id="{3F7D4E88-5FAF-B087-196B-B83263FC18FA}"/>
                  </a:ext>
                </a:extLst>
              </p:cNvPr>
              <p:cNvPicPr/>
              <p:nvPr/>
            </p:nvPicPr>
            <p:blipFill>
              <a:blip r:embed="rId6"/>
              <a:stretch>
                <a:fillRect/>
              </a:stretch>
            </p:blipFill>
            <p:spPr>
              <a:xfrm>
                <a:off x="3000697" y="214114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40214571-39A8-8870-3F3D-893A8C7FCA50}"/>
                  </a:ext>
                </a:extLst>
              </p14:cNvPr>
              <p14:cNvContentPartPr/>
              <p14:nvPr/>
            </p14:nvContentPartPr>
            <p14:xfrm>
              <a:off x="3018337" y="2176783"/>
              <a:ext cx="360" cy="360"/>
            </p14:xfrm>
          </p:contentPart>
        </mc:Choice>
        <mc:Fallback xmlns="">
          <p:pic>
            <p:nvPicPr>
              <p:cNvPr id="6" name="Ink 5">
                <a:extLst>
                  <a:ext uri="{FF2B5EF4-FFF2-40B4-BE49-F238E27FC236}">
                    <a16:creationId xmlns:a16="http://schemas.microsoft.com/office/drawing/2014/main" id="{40214571-39A8-8870-3F3D-893A8C7FCA50}"/>
                  </a:ext>
                </a:extLst>
              </p:cNvPr>
              <p:cNvPicPr/>
              <p:nvPr/>
            </p:nvPicPr>
            <p:blipFill>
              <a:blip r:embed="rId6"/>
              <a:stretch>
                <a:fillRect/>
              </a:stretch>
            </p:blipFill>
            <p:spPr>
              <a:xfrm>
                <a:off x="3000697" y="2141143"/>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F612E786-E4E7-7680-4869-29CB8DC7C651}"/>
                  </a:ext>
                </a:extLst>
              </p14:cNvPr>
              <p14:cNvContentPartPr/>
              <p14:nvPr/>
            </p14:nvContentPartPr>
            <p14:xfrm>
              <a:off x="3018337" y="2176783"/>
              <a:ext cx="360" cy="360"/>
            </p14:xfrm>
          </p:contentPart>
        </mc:Choice>
        <mc:Fallback xmlns="">
          <p:pic>
            <p:nvPicPr>
              <p:cNvPr id="11" name="Ink 10">
                <a:extLst>
                  <a:ext uri="{FF2B5EF4-FFF2-40B4-BE49-F238E27FC236}">
                    <a16:creationId xmlns:a16="http://schemas.microsoft.com/office/drawing/2014/main" id="{F612E786-E4E7-7680-4869-29CB8DC7C651}"/>
                  </a:ext>
                </a:extLst>
              </p:cNvPr>
              <p:cNvPicPr/>
              <p:nvPr/>
            </p:nvPicPr>
            <p:blipFill>
              <a:blip r:embed="rId6"/>
              <a:stretch>
                <a:fillRect/>
              </a:stretch>
            </p:blipFill>
            <p:spPr>
              <a:xfrm>
                <a:off x="3000697" y="2141143"/>
                <a:ext cx="36000" cy="72000"/>
              </a:xfrm>
              <a:prstGeom prst="rect">
                <a:avLst/>
              </a:prstGeom>
            </p:spPr>
          </p:pic>
        </mc:Fallback>
      </mc:AlternateContent>
    </p:spTree>
    <p:extLst>
      <p:ext uri="{BB962C8B-B14F-4D97-AF65-F5344CB8AC3E}">
        <p14:creationId xmlns:p14="http://schemas.microsoft.com/office/powerpoint/2010/main" val="61377644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Project Limits</a:t>
            </a:r>
          </a:p>
        </p:txBody>
      </p:sp>
      <p:pic>
        <p:nvPicPr>
          <p:cNvPr id="4" name="Picture 3" descr="Map&#10;&#10;Description automatically generated">
            <a:extLst>
              <a:ext uri="{FF2B5EF4-FFF2-40B4-BE49-F238E27FC236}">
                <a16:creationId xmlns:a16="http://schemas.microsoft.com/office/drawing/2014/main" id="{09E59FB2-CEDC-02A3-A339-ACA639DB9444}"/>
              </a:ext>
            </a:extLst>
          </p:cNvPr>
          <p:cNvPicPr>
            <a:picLocks noChangeAspect="1"/>
          </p:cNvPicPr>
          <p:nvPr/>
        </p:nvPicPr>
        <p:blipFill rotWithShape="1">
          <a:blip r:embed="rId3">
            <a:extLst>
              <a:ext uri="{28A0092B-C50C-407E-A947-70E740481C1C}">
                <a14:useLocalDpi xmlns:a14="http://schemas.microsoft.com/office/drawing/2010/main" val="0"/>
              </a:ext>
            </a:extLst>
          </a:blip>
          <a:srcRect l="6156" t="5209" r="7165" b="4561"/>
          <a:stretch/>
        </p:blipFill>
        <p:spPr>
          <a:xfrm>
            <a:off x="2447764" y="914400"/>
            <a:ext cx="4248472" cy="5723149"/>
          </a:xfrm>
          <a:prstGeom prst="rect">
            <a:avLst/>
          </a:prstGeom>
        </p:spPr>
      </p:pic>
    </p:spTree>
    <p:extLst>
      <p:ext uri="{BB962C8B-B14F-4D97-AF65-F5344CB8AC3E}">
        <p14:creationId xmlns:p14="http://schemas.microsoft.com/office/powerpoint/2010/main" val="1942777130"/>
      </p:ext>
    </p:extLst>
  </p:cSld>
  <p:clrMapOvr>
    <a:masterClrMapping/>
  </p:clrMapOvr>
  <p:transition advTm="1664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E1F845E0-445E-409D-87BD-CC48FFFF1D69}"/>
              </a:ext>
            </a:extLst>
          </p:cNvPr>
          <p:cNvGraphicFramePr>
            <a:graphicFrameLocks noGrp="1"/>
          </p:cNvGraphicFramePr>
          <p:nvPr>
            <p:ph sz="quarter" idx="2"/>
            <p:extLst>
              <p:ext uri="{D42A27DB-BD31-4B8C-83A1-F6EECF244321}">
                <p14:modId xmlns:p14="http://schemas.microsoft.com/office/powerpoint/2010/main" val="4042812321"/>
              </p:ext>
            </p:extLst>
          </p:nvPr>
        </p:nvGraphicFramePr>
        <p:xfrm>
          <a:off x="457200" y="13716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6487" name="Rectangle 7"/>
          <p:cNvSpPr>
            <a:spLocks noChangeArrowheads="1"/>
          </p:cNvSpPr>
          <p:nvPr/>
        </p:nvSpPr>
        <p:spPr bwMode="auto">
          <a:xfrm>
            <a:off x="900113" y="2924175"/>
            <a:ext cx="44275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2800" b="1">
              <a:effectLst>
                <a:outerShdw blurRad="38100" dist="38100" dir="2700000" algn="tl">
                  <a:srgbClr val="000000"/>
                </a:outerShdw>
              </a:effectLst>
              <a:cs typeface="+mn-cs"/>
            </a:endParaRPr>
          </a:p>
        </p:txBody>
      </p:sp>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Background Information</a:t>
            </a:r>
          </a:p>
        </p:txBody>
      </p:sp>
    </p:spTree>
    <p:custDataLst>
      <p:tags r:id="rId1"/>
    </p:custDataLst>
  </p:cSld>
  <p:clrMapOvr>
    <a:masterClrMapping/>
  </p:clrMapOvr>
  <p:transition advTm="39031"/>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7623E96A-F3F6-4809-9048-C0B4F9614FB2}"/>
              </a:ext>
            </a:extLst>
          </p:cNvPr>
          <p:cNvGraphicFramePr>
            <a:graphicFrameLocks noGrp="1"/>
          </p:cNvGraphicFramePr>
          <p:nvPr>
            <p:ph sz="quarter" idx="2"/>
            <p:extLst>
              <p:ext uri="{D42A27DB-BD31-4B8C-83A1-F6EECF244321}">
                <p14:modId xmlns:p14="http://schemas.microsoft.com/office/powerpoint/2010/main" val="3761011852"/>
              </p:ext>
            </p:extLst>
          </p:nvPr>
        </p:nvGraphicFramePr>
        <p:xfrm>
          <a:off x="457200" y="13716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6487" name="Rectangle 7"/>
          <p:cNvSpPr>
            <a:spLocks noChangeArrowheads="1"/>
          </p:cNvSpPr>
          <p:nvPr/>
        </p:nvSpPr>
        <p:spPr bwMode="auto">
          <a:xfrm>
            <a:off x="900113" y="2924175"/>
            <a:ext cx="4427537"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endParaRPr lang="en-US" sz="2800" b="1">
              <a:effectLst>
                <a:outerShdw blurRad="38100" dist="38100" dir="2700000" algn="tl">
                  <a:srgbClr val="000000"/>
                </a:outerShdw>
              </a:effectLst>
              <a:cs typeface="+mn-cs"/>
            </a:endParaRPr>
          </a:p>
        </p:txBody>
      </p:sp>
      <p:sp>
        <p:nvSpPr>
          <p:cNvPr id="9"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Traffic</a:t>
            </a:r>
          </a:p>
        </p:txBody>
      </p:sp>
    </p:spTree>
    <p:custDataLst>
      <p:tags r:id="rId1"/>
    </p:custDataLst>
    <p:extLst>
      <p:ext uri="{BB962C8B-B14F-4D97-AF65-F5344CB8AC3E}">
        <p14:creationId xmlns:p14="http://schemas.microsoft.com/office/powerpoint/2010/main" val="894264166"/>
      </p:ext>
    </p:extLst>
  </p:cSld>
  <p:clrMapOvr>
    <a:masterClrMapping/>
  </p:clrMapOvr>
  <p:transition advTm="3903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62EE9FA-B9E3-4B60-BB61-0B3DB9CDFEF7}"/>
              </a:ext>
            </a:extLst>
          </p:cNvPr>
          <p:cNvGraphicFramePr>
            <a:graphicFrameLocks noGrp="1"/>
          </p:cNvGraphicFramePr>
          <p:nvPr>
            <p:ph sz="quarter" idx="2"/>
            <p:extLst>
              <p:ext uri="{D42A27DB-BD31-4B8C-83A1-F6EECF244321}">
                <p14:modId xmlns:p14="http://schemas.microsoft.com/office/powerpoint/2010/main" val="751538282"/>
              </p:ext>
            </p:extLst>
          </p:nvPr>
        </p:nvGraphicFramePr>
        <p:xfrm>
          <a:off x="457200" y="1160748"/>
          <a:ext cx="8229600" cy="4782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Crash History</a:t>
            </a:r>
          </a:p>
        </p:txBody>
      </p:sp>
    </p:spTree>
  </p:cSld>
  <p:clrMapOvr>
    <a:masterClrMapping/>
  </p:clrMapOvr>
  <p:transition advTm="82469"/>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BDBE7CF-AF22-45F1-83D0-A8BEB8C49D66}"/>
              </a:ext>
            </a:extLst>
          </p:cNvPr>
          <p:cNvGraphicFramePr/>
          <p:nvPr>
            <p:extLst>
              <p:ext uri="{D42A27DB-BD31-4B8C-83A1-F6EECF244321}">
                <p14:modId xmlns:p14="http://schemas.microsoft.com/office/powerpoint/2010/main" val="3201481635"/>
              </p:ext>
            </p:extLst>
          </p:nvPr>
        </p:nvGraphicFramePr>
        <p:xfrm>
          <a:off x="457200" y="1143000"/>
          <a:ext cx="82296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Highway Deficiencies</a:t>
            </a:r>
          </a:p>
        </p:txBody>
      </p:sp>
    </p:spTree>
  </p:cSld>
  <p:clrMapOvr>
    <a:masterClrMapping/>
  </p:clrMapOvr>
  <p:transition advTm="82469"/>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Improvements</a:t>
            </a:r>
          </a:p>
        </p:txBody>
      </p:sp>
      <p:graphicFrame>
        <p:nvGraphicFramePr>
          <p:cNvPr id="6" name="Diagram 5">
            <a:extLst>
              <a:ext uri="{FF2B5EF4-FFF2-40B4-BE49-F238E27FC236}">
                <a16:creationId xmlns:a16="http://schemas.microsoft.com/office/drawing/2014/main" id="{B61ADC24-4ADC-4AE3-8549-BED5373B1ED5}"/>
              </a:ext>
            </a:extLst>
          </p:cNvPr>
          <p:cNvGraphicFramePr/>
          <p:nvPr>
            <p:extLst>
              <p:ext uri="{D42A27DB-BD31-4B8C-83A1-F6EECF244321}">
                <p14:modId xmlns:p14="http://schemas.microsoft.com/office/powerpoint/2010/main" val="1022071363"/>
              </p:ext>
            </p:extLst>
          </p:nvPr>
        </p:nvGraphicFramePr>
        <p:xfrm>
          <a:off x="457200" y="1143000"/>
          <a:ext cx="82296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advTm="39031"/>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88" y="1588"/>
            <a:ext cx="3175" cy="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008AE8"/>
                  </a:outerShdw>
                </a:effectLst>
              </a14:hiddenEffects>
            </a:ext>
          </a:extLst>
        </p:spPr>
      </p:pic>
      <p:grpSp>
        <p:nvGrpSpPr>
          <p:cNvPr id="11267" name="Group 49"/>
          <p:cNvGrpSpPr>
            <a:grpSpLocks noChangeAspect="1"/>
          </p:cNvGrpSpPr>
          <p:nvPr/>
        </p:nvGrpSpPr>
        <p:grpSpPr bwMode="auto">
          <a:xfrm>
            <a:off x="1588" y="1588"/>
            <a:ext cx="3175" cy="0"/>
            <a:chOff x="1" y="1"/>
            <a:chExt cx="2" cy="0"/>
          </a:xfrm>
        </p:grpSpPr>
        <p:sp>
          <p:nvSpPr>
            <p:cNvPr id="11270" name="AutoShape 48"/>
            <p:cNvSpPr>
              <a:spLocks noChangeAspect="1" noChangeArrowheads="1" noTextEdit="1"/>
            </p:cNvSpPr>
            <p:nvPr/>
          </p:nvSpPr>
          <p:spPr bwMode="auto">
            <a:xfrm>
              <a:off x="1" y="1"/>
              <a:ext cx="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0" name="Rectangle 3"/>
          <p:cNvSpPr txBox="1">
            <a:spLocks noChangeArrowheads="1"/>
          </p:cNvSpPr>
          <p:nvPr/>
        </p:nvSpPr>
        <p:spPr bwMode="auto">
          <a:xfrm>
            <a:off x="457200" y="0"/>
            <a:ext cx="8229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0" indent="0" algn="ctr" rtl="0" eaLnBrk="0" fontAlgn="base" hangingPunct="0">
              <a:spcBef>
                <a:spcPct val="20000"/>
              </a:spcBef>
              <a:spcAft>
                <a:spcPct val="0"/>
              </a:spcAft>
              <a:buClr>
                <a:schemeClr val="hlink"/>
              </a:buClr>
              <a:buSzPct val="8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a:lstStyle>
          <a:p>
            <a:pPr eaLnBrk="1" hangingPunct="1">
              <a:defRPr/>
            </a:pPr>
            <a:r>
              <a:rPr lang="en-US" altLang="en-US" sz="4800" b="1" dirty="0">
                <a:solidFill>
                  <a:srgbClr val="741112"/>
                </a:solidFill>
                <a:effectLst/>
                <a:latin typeface="Calibri" panose="020F0502020204030204" pitchFamily="34" charset="0"/>
                <a:cs typeface="Calibri" panose="020F0502020204030204" pitchFamily="34" charset="0"/>
              </a:rPr>
              <a:t>Proposed Typical Section</a:t>
            </a:r>
          </a:p>
        </p:txBody>
      </p:sp>
      <p:pic>
        <p:nvPicPr>
          <p:cNvPr id="1026" name="Picture 2">
            <a:extLst>
              <a:ext uri="{FF2B5EF4-FFF2-40B4-BE49-F238E27FC236}">
                <a16:creationId xmlns:a16="http://schemas.microsoft.com/office/drawing/2014/main" id="{1F92C562-0A68-1830-A7EE-F6F1DB92B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28838"/>
            <a:ext cx="9144000" cy="2600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6515"/>
</p:sld>
</file>

<file path=ppt/tags/tag1.xml><?xml version="1.0" encoding="utf-8"?>
<p:tagLst xmlns:a="http://schemas.openxmlformats.org/drawingml/2006/main" xmlns:r="http://schemas.openxmlformats.org/officeDocument/2006/relationships" xmlns:p="http://schemas.openxmlformats.org/presentationml/2006/main">
  <p:tag name="TIMING" val="|17.3|9|6.2"/>
</p:tagLst>
</file>

<file path=ppt/tags/tag10.xml><?xml version="1.0" encoding="utf-8"?>
<p:tagLst xmlns:a="http://schemas.openxmlformats.org/drawingml/2006/main" xmlns:r="http://schemas.openxmlformats.org/officeDocument/2006/relationships" xmlns:p="http://schemas.openxmlformats.org/presentationml/2006/main">
  <p:tag name="TIMING" val="|1.6|19.2|10.2|8.7"/>
</p:tagLst>
</file>

<file path=ppt/tags/tag2.xml><?xml version="1.0" encoding="utf-8"?>
<p:tagLst xmlns:a="http://schemas.openxmlformats.org/drawingml/2006/main" xmlns:r="http://schemas.openxmlformats.org/officeDocument/2006/relationships" xmlns:p="http://schemas.openxmlformats.org/presentationml/2006/main">
  <p:tag name="TIMING" val="|17.3|9|6.2"/>
</p:tagLst>
</file>

<file path=ppt/tags/tag3.xml><?xml version="1.0" encoding="utf-8"?>
<p:tagLst xmlns:a="http://schemas.openxmlformats.org/drawingml/2006/main" xmlns:r="http://schemas.openxmlformats.org/officeDocument/2006/relationships" xmlns:p="http://schemas.openxmlformats.org/presentationml/2006/main">
  <p:tag name="TIMING" val="|17.3|9|6.2"/>
</p:tagLst>
</file>

<file path=ppt/tags/tag4.xml><?xml version="1.0" encoding="utf-8"?>
<p:tagLst xmlns:a="http://schemas.openxmlformats.org/drawingml/2006/main" xmlns:r="http://schemas.openxmlformats.org/officeDocument/2006/relationships" xmlns:p="http://schemas.openxmlformats.org/presentationml/2006/main">
  <p:tag name="TIMING" val="|28.4"/>
</p:tagLst>
</file>

<file path=ppt/tags/tag5.xml><?xml version="1.0" encoding="utf-8"?>
<p:tagLst xmlns:a="http://schemas.openxmlformats.org/drawingml/2006/main" xmlns:r="http://schemas.openxmlformats.org/officeDocument/2006/relationships" xmlns:p="http://schemas.openxmlformats.org/presentationml/2006/main">
  <p:tag name="TIMING" val="|28.4"/>
</p:tagLst>
</file>

<file path=ppt/tags/tag6.xml><?xml version="1.0" encoding="utf-8"?>
<p:tagLst xmlns:a="http://schemas.openxmlformats.org/drawingml/2006/main" xmlns:r="http://schemas.openxmlformats.org/officeDocument/2006/relationships" xmlns:p="http://schemas.openxmlformats.org/presentationml/2006/main">
  <p:tag name="TIMING" val="|5.5|45.6|9.6|20.8"/>
</p:tagLst>
</file>

<file path=ppt/tags/tag7.xml><?xml version="1.0" encoding="utf-8"?>
<p:tagLst xmlns:a="http://schemas.openxmlformats.org/drawingml/2006/main" xmlns:r="http://schemas.openxmlformats.org/officeDocument/2006/relationships" xmlns:p="http://schemas.openxmlformats.org/presentationml/2006/main">
  <p:tag name="TIMING" val="|1.6|19.2|10.2|8.7"/>
</p:tagLst>
</file>

<file path=ppt/tags/tag8.xml><?xml version="1.0" encoding="utf-8"?>
<p:tagLst xmlns:a="http://schemas.openxmlformats.org/drawingml/2006/main" xmlns:r="http://schemas.openxmlformats.org/officeDocument/2006/relationships" xmlns:p="http://schemas.openxmlformats.org/presentationml/2006/main">
  <p:tag name="TIMING" val="|1.6|19.2|10.2|8.7"/>
</p:tagLst>
</file>

<file path=ppt/tags/tag9.xml><?xml version="1.0" encoding="utf-8"?>
<p:tagLst xmlns:a="http://schemas.openxmlformats.org/drawingml/2006/main" xmlns:r="http://schemas.openxmlformats.org/officeDocument/2006/relationships" xmlns:p="http://schemas.openxmlformats.org/presentationml/2006/main">
  <p:tag name="TIMING" val="|1.6|19.2|10.2|8.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1">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96BB5BAE11D343BF5BAC7CF91FEAFB" ma:contentTypeVersion="15" ma:contentTypeDescription="Create a new document." ma:contentTypeScope="" ma:versionID="571ad269eafea7dffea55e6e5d55aa47">
  <xsd:schema xmlns:xsd="http://www.w3.org/2001/XMLSchema" xmlns:xs="http://www.w3.org/2001/XMLSchema" xmlns:p="http://schemas.microsoft.com/office/2006/metadata/properties" xmlns:ns2="cef791ae-a6f5-404f-a6cd-3e61672c8010" xmlns:ns3="1c1d1cca-b810-4f27-9f84-3a289fb3993b" xmlns:ns4="d15024ee-db06-47de-a279-e73461af4c4c" targetNamespace="http://schemas.microsoft.com/office/2006/metadata/properties" ma:root="true" ma:fieldsID="35cb9852c9076ca802757019aece29ec" ns2:_="" ns3:_="" ns4:_="">
    <xsd:import namespace="cef791ae-a6f5-404f-a6cd-3e61672c8010"/>
    <xsd:import namespace="1c1d1cca-b810-4f27-9f84-3a289fb3993b"/>
    <xsd:import namespace="d15024ee-db06-47de-a279-e73461af4c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Descriptio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f791ae-a6f5-404f-a6cd-3e61672c801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1d1cca-b810-4f27-9f84-3a289fb3993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Description" ma:index="13" nillable="true" ma:displayName="Description" ma:format="Dropdown" ma:internalName="Description">
      <xsd:simpleType>
        <xsd:restriction base="dms:Text">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3294375-8520-4c51-81be-671e42c4be9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15024ee-db06-47de-a279-e73461af4c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daf463e-b1c8-48c8-87cc-a8440ca37f0a}" ma:internalName="TaxCatchAll" ma:showField="CatchAllData" ma:web="d15024ee-db06-47de-a279-e73461af4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 xmlns="1c1d1cca-b810-4f27-9f84-3a289fb3993b" xsi:nil="true"/>
    <TaxCatchAll xmlns="d15024ee-db06-47de-a279-e73461af4c4c" xsi:nil="true"/>
    <lcf76f155ced4ddcb4097134ff3c332f xmlns="1c1d1cca-b810-4f27-9f84-3a289fb399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AD44CC-1644-4492-B629-0484C2EC967A}">
  <ds:schemaRefs>
    <ds:schemaRef ds:uri="http://schemas.microsoft.com/sharepoint/v3/contenttype/forms"/>
  </ds:schemaRefs>
</ds:datastoreItem>
</file>

<file path=customXml/itemProps2.xml><?xml version="1.0" encoding="utf-8"?>
<ds:datastoreItem xmlns:ds="http://schemas.openxmlformats.org/officeDocument/2006/customXml" ds:itemID="{72D6B12A-1A72-490C-8EBE-40A511EE9A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f791ae-a6f5-404f-a6cd-3e61672c8010"/>
    <ds:schemaRef ds:uri="1c1d1cca-b810-4f27-9f84-3a289fb3993b"/>
    <ds:schemaRef ds:uri="d15024ee-db06-47de-a279-e73461af4c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AA1BBE-E179-46CD-8E85-F74F768D1215}">
  <ds:schemaRefs>
    <ds:schemaRef ds:uri="http://schemas.microsoft.com/office/2006/metadata/properties"/>
    <ds:schemaRef ds:uri="http://schemas.microsoft.com/office/2006/documentManagement/types"/>
    <ds:schemaRef ds:uri="1c1d1cca-b810-4f27-9f84-3a289fb3993b"/>
    <ds:schemaRef ds:uri="http://purl.org/dc/terms/"/>
    <ds:schemaRef ds:uri="http://schemas.openxmlformats.org/package/2006/metadata/core-properties"/>
    <ds:schemaRef ds:uri="d15024ee-db06-47de-a279-e73461af4c4c"/>
    <ds:schemaRef ds:uri="http://purl.org/dc/dcmitype/"/>
    <ds:schemaRef ds:uri="http://schemas.microsoft.com/office/infopath/2007/PartnerControls"/>
    <ds:schemaRef ds:uri="http://purl.org/dc/elements/1.1/"/>
    <ds:schemaRef ds:uri="cef791ae-a6f5-404f-a6cd-3e61672c801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31319</TotalTime>
  <Words>1815</Words>
  <Application>Microsoft Office PowerPoint</Application>
  <PresentationFormat>On-screen Show (4:3)</PresentationFormat>
  <Paragraphs>233</Paragraphs>
  <Slides>23</Slides>
  <Notes>20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(Body)</vt:lpstr>
      <vt:lpstr>Book Antiqua</vt:lpstr>
      <vt:lpstr>Calibri</vt:lpstr>
      <vt:lpstr>Wingdings</vt:lpstr>
      <vt:lpstr>Wingdings 2</vt:lpstr>
      <vt:lpstr>Wingdings 3</vt:lpstr>
      <vt:lpstr>Apex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South Dakota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of Highway 10 in Eureka</dc:title>
  <dc:creator>trpr15230</dc:creator>
  <cp:lastModifiedBy>Jeff Lansink</cp:lastModifiedBy>
  <cp:revision>849</cp:revision>
  <cp:lastPrinted>2023-01-20T21:33:04Z</cp:lastPrinted>
  <dcterms:created xsi:type="dcterms:W3CDTF">2010-04-16T13:40:17Z</dcterms:created>
  <dcterms:modified xsi:type="dcterms:W3CDTF">2023-01-20T21:34:07Z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0x0101000196BB5BAE11D343BF5BAC7CF91FEAFB</vt:lpwstr>
  </property>
</Properties>
</file>