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7" r:id="rId4"/>
    <p:sldId id="268" r:id="rId5"/>
    <p:sldId id="270" r:id="rId6"/>
    <p:sldId id="269" r:id="rId7"/>
    <p:sldId id="271" r:id="rId8"/>
    <p:sldId id="259" r:id="rId9"/>
    <p:sldId id="258" r:id="rId10"/>
    <p:sldId id="260" r:id="rId11"/>
    <p:sldId id="263" r:id="rId12"/>
    <p:sldId id="264" r:id="rId13"/>
    <p:sldId id="261" r:id="rId14"/>
    <p:sldId id="262" r:id="rId15"/>
    <p:sldId id="265" r:id="rId16"/>
    <p:sldId id="266" r:id="rId17"/>
    <p:sldId id="275" r:id="rId18"/>
    <p:sldId id="274" r:id="rId19"/>
    <p:sldId id="277" r:id="rId20"/>
    <p:sldId id="276" r:id="rId21"/>
    <p:sldId id="278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7" d="100"/>
          <a:sy n="8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4F355-521F-4C8C-99B3-F6E5AE62D6D8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337C-B972-4293-9616-8A51D0B778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337C-B972-4293-9616-8A51D0B7781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E11A-5941-4A97-A097-0D55066233AC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0B7D-5F20-47D5-BF96-03D6991B37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Scholarships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for Pilots and Mechanics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5105400" cy="990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Steve Hamilton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South Dakota Pilots Association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April 7, 2022</a:t>
            </a:r>
            <a:endParaRPr 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 descr="sdpa40 color 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419600"/>
            <a:ext cx="1908742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49385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Boss Hoss, Inc Scholarship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sz="2400" dirty="0" smtClean="0"/>
              <a:t>Monte Warne graduated from AMT program in 1975. </a:t>
            </a:r>
          </a:p>
          <a:p>
            <a:r>
              <a:rPr lang="en-US" sz="2400" dirty="0" smtClean="0"/>
              <a:t>  Boss </a:t>
            </a:r>
            <a:r>
              <a:rPr lang="en-US" sz="2400" dirty="0"/>
              <a:t>Hoss motorcycle </a:t>
            </a:r>
            <a:r>
              <a:rPr lang="en-US" sz="2400" dirty="0" smtClean="0"/>
              <a:t>($40,000) raffled </a:t>
            </a:r>
            <a:r>
              <a:rPr lang="en-US" sz="2400" dirty="0"/>
              <a:t>off to fund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scholarship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  Scholarship established </a:t>
            </a:r>
            <a:r>
              <a:rPr lang="en-US" sz="2400" dirty="0"/>
              <a:t>in </a:t>
            </a:r>
            <a:r>
              <a:rPr lang="en-US" sz="2400" dirty="0" smtClean="0"/>
              <a:t>2008.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image Boss H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4572000" cy="252734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5908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9210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683000"/>
            <a:ext cx="228600" cy="203200"/>
          </a:xfrm>
          <a:prstGeom prst="rect">
            <a:avLst/>
          </a:prstGeom>
        </p:spPr>
      </p:pic>
      <p:pic>
        <p:nvPicPr>
          <p:cNvPr id="13" name="Picture 12" descr="image Boss Hoss cy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11216"/>
            <a:ext cx="3352800" cy="21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600200"/>
            <a:ext cx="533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SDPA Aviation Maintenance Technology Scholarship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r>
              <a:rPr lang="en-US" sz="2400" dirty="0" smtClean="0"/>
              <a:t>  Scholarship established 2009.</a:t>
            </a:r>
          </a:p>
          <a:p>
            <a:r>
              <a:rPr lang="en-US" sz="2400" dirty="0" smtClean="0"/>
              <a:t>      $   500:  2009-2010.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   750:  2011-2013.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$1,000:  2014-2015.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$1,500:  2016.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$2,000:  2017-2021.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$2,500:  2022.</a:t>
            </a:r>
          </a:p>
          <a:p>
            <a:r>
              <a:rPr lang="en-US" sz="2400" dirty="0" smtClean="0"/>
              <a:t>  12 scholarships (total $17,800).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</p:txBody>
      </p:sp>
      <p:pic>
        <p:nvPicPr>
          <p:cNvPr id="2" name="Picture 1" descr="sdpa40 color 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12743"/>
            <a:ext cx="1600200" cy="10860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8194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004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6068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6736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410200"/>
            <a:ext cx="228600" cy="203200"/>
          </a:xfrm>
          <a:prstGeom prst="rect">
            <a:avLst/>
          </a:prstGeom>
        </p:spPr>
      </p:pic>
      <p:pic>
        <p:nvPicPr>
          <p:cNvPr id="13" name="Picture 12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228600" cy="203200"/>
          </a:xfrm>
          <a:prstGeom prst="rect">
            <a:avLst/>
          </a:prstGeom>
        </p:spPr>
      </p:pic>
      <p:pic>
        <p:nvPicPr>
          <p:cNvPr id="16" name="Picture 15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228600" cy="203200"/>
          </a:xfrm>
          <a:prstGeom prst="rect">
            <a:avLst/>
          </a:prstGeom>
        </p:spPr>
      </p:pic>
      <p:pic>
        <p:nvPicPr>
          <p:cNvPr id="17" name="Picture 16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054600"/>
            <a:ext cx="228600" cy="203200"/>
          </a:xfrm>
          <a:prstGeom prst="rect">
            <a:avLst/>
          </a:prstGeom>
        </p:spPr>
      </p:pic>
      <p:pic>
        <p:nvPicPr>
          <p:cNvPr id="19" name="Picture 18" descr="2021 04b Ian photo.jpg"/>
          <p:cNvPicPr>
            <a:picLocks noChangeAspect="1"/>
          </p:cNvPicPr>
          <p:nvPr/>
        </p:nvPicPr>
        <p:blipFill>
          <a:blip r:embed="rId5" cstate="print"/>
          <a:srcRect t="9413"/>
          <a:stretch>
            <a:fillRect/>
          </a:stretch>
        </p:blipFill>
        <p:spPr bwMode="auto">
          <a:xfrm>
            <a:off x="5791200" y="2057400"/>
            <a:ext cx="2590800" cy="31162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86400" y="5265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2021: Ian Radach (Watertown)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7543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SD PAMA (Professional Aviation Maintenance Association)  Scholarship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r>
              <a:rPr lang="en-US" sz="2400" dirty="0" smtClean="0"/>
              <a:t>  Organization no longer active.</a:t>
            </a:r>
          </a:p>
          <a:p>
            <a:r>
              <a:rPr lang="en-US" sz="2400" dirty="0" smtClean="0"/>
              <a:t>  Scholarship established in 2012. </a:t>
            </a:r>
          </a:p>
          <a:p>
            <a:r>
              <a:rPr lang="en-US" sz="2400" dirty="0" smtClean="0"/>
              <a:t>  Gave their treasury to LATC Foundation to continue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scholarship in 2015.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3782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759200"/>
            <a:ext cx="228600" cy="203200"/>
          </a:xfrm>
          <a:prstGeom prst="rect">
            <a:avLst/>
          </a:prstGeom>
        </p:spPr>
      </p:pic>
      <p:pic>
        <p:nvPicPr>
          <p:cNvPr id="21" name="Picture 20" descr="logo SD SDP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116" y="4495800"/>
            <a:ext cx="7491684" cy="1905000"/>
          </a:xfrm>
          <a:prstGeom prst="rect">
            <a:avLst/>
          </a:prstGeom>
        </p:spPr>
      </p:pic>
      <p:pic>
        <p:nvPicPr>
          <p:cNvPr id="22" name="Picture 21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997200"/>
            <a:ext cx="2286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914704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Christopher J. Gustad Memorial Scholarship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dirty="0" smtClean="0"/>
              <a:t>  </a:t>
            </a:r>
          </a:p>
          <a:p>
            <a:r>
              <a:rPr lang="en-US" sz="2400" dirty="0" smtClean="0"/>
              <a:t>  Graduated from the AMT Program in 2002.</a:t>
            </a:r>
          </a:p>
          <a:p>
            <a:r>
              <a:rPr lang="en-US" sz="2400" dirty="0" smtClean="0"/>
              <a:t>  7 </a:t>
            </a:r>
            <a:r>
              <a:rPr lang="en-US" sz="2400" dirty="0"/>
              <a:t>years at Business Aviation / Landmark in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Sioux </a:t>
            </a:r>
            <a:r>
              <a:rPr lang="en-US" sz="2400" dirty="0"/>
              <a:t>Falls. </a:t>
            </a:r>
            <a:endParaRPr lang="en-US" sz="2400" dirty="0" smtClean="0"/>
          </a:p>
          <a:p>
            <a:r>
              <a:rPr lang="en-US" sz="2400" dirty="0" smtClean="0"/>
              <a:t>  May </a:t>
            </a:r>
            <a:r>
              <a:rPr lang="en-US" sz="2400" dirty="0"/>
              <a:t>2011 </a:t>
            </a:r>
            <a:r>
              <a:rPr lang="en-US" sz="2400" dirty="0" smtClean="0"/>
              <a:t>diagnosed </a:t>
            </a:r>
            <a:r>
              <a:rPr lang="en-US" sz="2400" dirty="0"/>
              <a:t>with kidney cancer.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Sanford aircraft </a:t>
            </a:r>
            <a:r>
              <a:rPr lang="en-US" sz="2400" dirty="0"/>
              <a:t>mechanic in March 2012.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Chris</a:t>
            </a:r>
            <a:r>
              <a:rPr lang="en-US" sz="2400" dirty="0"/>
              <a:t>, age 30, passed away on August 1,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2012.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Scholarship established in 2013.</a:t>
            </a:r>
          </a:p>
        </p:txBody>
      </p:sp>
      <p:pic>
        <p:nvPicPr>
          <p:cNvPr id="7" name="Picture 6" descr="image Chris Gust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057400"/>
            <a:ext cx="2438400" cy="369454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004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306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2672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6482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978400"/>
            <a:ext cx="228600" cy="203200"/>
          </a:xfrm>
          <a:prstGeom prst="rect">
            <a:avLst/>
          </a:prstGeom>
        </p:spPr>
      </p:pic>
      <p:pic>
        <p:nvPicPr>
          <p:cNvPr id="13" name="Picture 12" descr="z plane bullet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715000"/>
            <a:ext cx="2286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640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Luverne Kraemer Aviation Maintenance Scholarship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First licensed experimental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airplane in SD in 1952.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SD Aviation </a:t>
            </a:r>
            <a:r>
              <a:rPr lang="en-US" sz="2400" dirty="0"/>
              <a:t>Hall of Fame in </a:t>
            </a:r>
            <a:r>
              <a:rPr lang="en-US" sz="2400" dirty="0" smtClean="0"/>
              <a:t>1994.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Charles </a:t>
            </a:r>
            <a:r>
              <a:rPr lang="en-US" sz="2400" dirty="0"/>
              <a:t>Taylor Master Mechanic </a:t>
            </a:r>
            <a:r>
              <a:rPr lang="en-US" sz="2400" dirty="0" smtClean="0"/>
              <a:t>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Award in 1996.  </a:t>
            </a:r>
          </a:p>
          <a:p>
            <a:r>
              <a:rPr lang="en-US" sz="2400" dirty="0" smtClean="0"/>
              <a:t>  Wright </a:t>
            </a:r>
            <a:r>
              <a:rPr lang="en-US" sz="2400" dirty="0"/>
              <a:t>Brothers Master Pilot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Award in </a:t>
            </a:r>
            <a:r>
              <a:rPr lang="en-US" sz="2400" dirty="0"/>
              <a:t>2007.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Congressional Gold Medal for his service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in Civil Air Patrol during WWII in 2014.</a:t>
            </a:r>
            <a:endParaRPr lang="en-US" sz="2400" dirty="0"/>
          </a:p>
          <a:p>
            <a:r>
              <a:rPr lang="en-US" sz="2400" dirty="0" smtClean="0"/>
              <a:t>  Scholarship established in 2013. </a:t>
            </a:r>
            <a:endParaRPr lang="en-US" sz="2400" dirty="0"/>
          </a:p>
        </p:txBody>
      </p:sp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972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7338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260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562600"/>
            <a:ext cx="228600" cy="203200"/>
          </a:xfrm>
          <a:prstGeom prst="rect">
            <a:avLst/>
          </a:prstGeom>
        </p:spPr>
      </p:pic>
      <p:pic>
        <p:nvPicPr>
          <p:cNvPr id="14" name="Picture 13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273800"/>
            <a:ext cx="228600" cy="203200"/>
          </a:xfrm>
          <a:prstGeom prst="rect">
            <a:avLst/>
          </a:prstGeom>
        </p:spPr>
      </p:pic>
      <p:pic>
        <p:nvPicPr>
          <p:cNvPr id="15" name="Picture 14" descr="image Luverne Krae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514600"/>
            <a:ext cx="3804449" cy="2858069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447800"/>
            <a:ext cx="533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R.P</a:t>
            </a:r>
            <a:r>
              <a:rPr lang="en-US" sz="2800" b="1" dirty="0"/>
              <a:t>. “Pete” Kliegle Aviation </a:t>
            </a:r>
            <a:r>
              <a:rPr lang="en-US" sz="2800" b="1" dirty="0" smtClean="0"/>
              <a:t>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Bomber pilot in the U.S. Air Force.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Recruited by Eastern Air Lines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(retired 1992). </a:t>
            </a:r>
          </a:p>
          <a:p>
            <a:r>
              <a:rPr lang="en-US" sz="2400" dirty="0" smtClean="0"/>
              <a:t>  Founder of Priority Air FBO.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Passion for vintage airplanes.</a:t>
            </a:r>
          </a:p>
          <a:p>
            <a:r>
              <a:rPr lang="en-US" sz="2400" dirty="0" smtClean="0"/>
              <a:t>  Died of cancer on December 23, 2016.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Scholarship established in 2019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by Watertown Area Community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Foundation.   </a:t>
            </a:r>
            <a:endParaRPr lang="en-US" sz="2400" dirty="0"/>
          </a:p>
        </p:txBody>
      </p:sp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924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734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902200"/>
            <a:ext cx="228600" cy="203200"/>
          </a:xfrm>
          <a:prstGeom prst="rect">
            <a:avLst/>
          </a:prstGeom>
        </p:spPr>
      </p:pic>
      <p:pic>
        <p:nvPicPr>
          <p:cNvPr id="13" name="Picture 12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21200"/>
            <a:ext cx="228600" cy="203200"/>
          </a:xfrm>
          <a:prstGeom prst="rect">
            <a:avLst/>
          </a:prstGeom>
        </p:spPr>
      </p:pic>
      <p:pic>
        <p:nvPicPr>
          <p:cNvPr id="16" name="Picture 15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40200"/>
            <a:ext cx="228600" cy="203200"/>
          </a:xfrm>
          <a:prstGeom prst="rect">
            <a:avLst/>
          </a:prstGeom>
        </p:spPr>
      </p:pic>
      <p:pic>
        <p:nvPicPr>
          <p:cNvPr id="21" name="Picture 20" descr="image RP Pete Klie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514600"/>
            <a:ext cx="3124200" cy="31242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533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Steven J. &amp; Pamela J. Hamilton 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Mechanic in the USAF.</a:t>
            </a:r>
          </a:p>
          <a:p>
            <a:r>
              <a:rPr lang="en-US" sz="2400" dirty="0" smtClean="0"/>
              <a:t>  Pilot certificate in 1991.</a:t>
            </a:r>
          </a:p>
          <a:p>
            <a:r>
              <a:rPr lang="en-US" sz="2400" dirty="0" smtClean="0"/>
              <a:t>  Mr. Skyhawk (N1743V)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“Thank you” in honor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mechanics who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maintained </a:t>
            </a:r>
            <a:r>
              <a:rPr lang="en-US" sz="2400" i="1" dirty="0" smtClean="0"/>
              <a:t>4-3-Victor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Scholarship established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in 2020.</a:t>
            </a:r>
          </a:p>
        </p:txBody>
      </p:sp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972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3782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7338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207000"/>
            <a:ext cx="228600" cy="203200"/>
          </a:xfrm>
          <a:prstGeom prst="rect">
            <a:avLst/>
          </a:prstGeom>
        </p:spPr>
      </p:pic>
      <p:pic>
        <p:nvPicPr>
          <p:cNvPr id="16" name="Picture 15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228600" cy="203200"/>
          </a:xfrm>
          <a:prstGeom prst="rect">
            <a:avLst/>
          </a:prstGeom>
        </p:spPr>
      </p:pic>
      <p:pic>
        <p:nvPicPr>
          <p:cNvPr id="1026" name="Picture 2" descr="C:\Users\Steve Hamilton\Documents\STEVE\LATC scholarship\2004 Jun 19 Steve &amp; Pam Hami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59030"/>
            <a:ext cx="4648200" cy="29115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533400"/>
            <a:ext cx="6477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955661"/>
            <a:ext cx="7848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Professional Fixed Wing Pilot Program</a:t>
            </a:r>
          </a:p>
          <a:p>
            <a:r>
              <a:rPr lang="en-US" sz="2400" dirty="0" smtClean="0"/>
              <a:t>  Started in 2019.</a:t>
            </a:r>
          </a:p>
          <a:p>
            <a:r>
              <a:rPr lang="en-US" sz="2400" dirty="0" smtClean="0"/>
              <a:t>  Private pilot certificate commercial, instrument, CFI and CFII.</a:t>
            </a:r>
            <a:endParaRPr lang="en-US" sz="2400" dirty="0"/>
          </a:p>
          <a:p>
            <a:r>
              <a:rPr lang="en-US" sz="2400" dirty="0" smtClean="0"/>
              <a:t>  1988 Beech C23 Sundowner</a:t>
            </a:r>
          </a:p>
          <a:p>
            <a:r>
              <a:rPr lang="en-US" sz="2400" dirty="0" smtClean="0"/>
              <a:t>  1967 Cessna 172E (T-41) </a:t>
            </a:r>
          </a:p>
          <a:p>
            <a:r>
              <a:rPr lang="en-US" sz="2400" dirty="0" smtClean="0"/>
              <a:t>  1955 Cessna 172</a:t>
            </a:r>
          </a:p>
          <a:p>
            <a:r>
              <a:rPr lang="en-US" sz="2400" dirty="0" smtClean="0"/>
              <a:t>  1988 Schweizer SGM2-37 Motorglider</a:t>
            </a:r>
          </a:p>
          <a:p>
            <a:r>
              <a:rPr lang="en-US" sz="2400" dirty="0" smtClean="0"/>
              <a:t>  2003 Aeromot AMT-200S Motorglider  </a:t>
            </a:r>
          </a:p>
          <a:p>
            <a:r>
              <a:rPr lang="en-US" sz="2400" dirty="0" smtClean="0"/>
              <a:t>  1967 Lake LA-4 </a:t>
            </a:r>
          </a:p>
          <a:p>
            <a:r>
              <a:rPr lang="en-US" sz="2400" dirty="0" smtClean="0"/>
              <a:t>  1968 Piper PA-30 Twin Comanche </a:t>
            </a:r>
          </a:p>
          <a:p>
            <a:r>
              <a:rPr lang="en-US" sz="2400" dirty="0" smtClean="0"/>
              <a:t>  Piper J3C-65 Cub</a:t>
            </a:r>
          </a:p>
        </p:txBody>
      </p:sp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956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25800"/>
            <a:ext cx="228600" cy="203200"/>
          </a:xfrm>
          <a:prstGeom prst="rect">
            <a:avLst/>
          </a:prstGeom>
        </p:spPr>
      </p:pic>
      <p:pic>
        <p:nvPicPr>
          <p:cNvPr id="22" name="Picture 21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6068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87800"/>
            <a:ext cx="228600" cy="203200"/>
          </a:xfrm>
          <a:prstGeom prst="rect">
            <a:avLst/>
          </a:prstGeom>
        </p:spPr>
      </p:pic>
      <p:pic>
        <p:nvPicPr>
          <p:cNvPr id="13" name="Picture 12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343400"/>
            <a:ext cx="228600" cy="203200"/>
          </a:xfrm>
          <a:prstGeom prst="rect">
            <a:avLst/>
          </a:prstGeom>
        </p:spPr>
      </p:pic>
      <p:pic>
        <p:nvPicPr>
          <p:cNvPr id="14" name="Picture 13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724400"/>
            <a:ext cx="228600" cy="203200"/>
          </a:xfrm>
          <a:prstGeom prst="rect">
            <a:avLst/>
          </a:prstGeom>
        </p:spPr>
      </p:pic>
      <p:pic>
        <p:nvPicPr>
          <p:cNvPr id="15" name="Picture 14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054600"/>
            <a:ext cx="228600" cy="203200"/>
          </a:xfrm>
          <a:prstGeom prst="rect">
            <a:avLst/>
          </a:prstGeom>
        </p:spPr>
      </p:pic>
      <p:pic>
        <p:nvPicPr>
          <p:cNvPr id="16" name="Picture 15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435600"/>
            <a:ext cx="228600" cy="203200"/>
          </a:xfrm>
          <a:prstGeom prst="rect">
            <a:avLst/>
          </a:prstGeom>
        </p:spPr>
      </p:pic>
      <p:pic>
        <p:nvPicPr>
          <p:cNvPr id="17" name="Picture 16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816600"/>
            <a:ext cx="2286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dpa40 color 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04800"/>
            <a:ext cx="1796463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14130"/>
            <a:ext cx="7543800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Becker-Hansen Memorial 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Scholarship established in 1998 by SDPA.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In memory of state pilots </a:t>
            </a:r>
            <a:r>
              <a:rPr lang="en-US" sz="2400" b="1" dirty="0" smtClean="0"/>
              <a:t>Ron Becker</a:t>
            </a:r>
            <a:r>
              <a:rPr lang="en-US" sz="2400" dirty="0" smtClean="0"/>
              <a:t>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b="1" dirty="0" smtClean="0"/>
              <a:t>Dave Hansen </a:t>
            </a:r>
            <a:r>
              <a:rPr lang="en-US" sz="2400" dirty="0" smtClean="0"/>
              <a:t>(died April 19, 1993).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    500:  1998-2004.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    800:  2005-2008.</a:t>
            </a:r>
          </a:p>
          <a:p>
            <a:r>
              <a:rPr lang="en-US" sz="2400" dirty="0" smtClean="0"/>
              <a:t>      $1,000:  2009-2010.</a:t>
            </a:r>
          </a:p>
          <a:p>
            <a:r>
              <a:rPr lang="en-US" sz="2400" dirty="0" smtClean="0"/>
              <a:t>      $1,250:  2011-2014.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$1,500:  2015-2016.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$2,000:  2017-2021.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$2,500:  2022.</a:t>
            </a:r>
          </a:p>
          <a:p>
            <a:r>
              <a:rPr lang="en-US" sz="2400" dirty="0" smtClean="0"/>
              <a:t>  24 scholarships ($19,536.34).   </a:t>
            </a:r>
            <a:endParaRPr lang="en-US" sz="2400" dirty="0"/>
          </a:p>
        </p:txBody>
      </p:sp>
      <p:pic>
        <p:nvPicPr>
          <p:cNvPr id="26626" name="Picture 2" descr="C:\Users\Steve Hamilton\Documents\SDPA\Becker Hansen\z becker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76400"/>
            <a:ext cx="1779587" cy="24098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26627" name="Picture 3" descr="C:\Users\Steve Hamilton\Documents\SDPA\Becker Hansen\z hansen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267200"/>
            <a:ext cx="1758265" cy="24384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4384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8194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306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9116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2672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648200"/>
            <a:ext cx="228600" cy="203200"/>
          </a:xfrm>
          <a:prstGeom prst="rect">
            <a:avLst/>
          </a:prstGeom>
        </p:spPr>
      </p:pic>
      <p:pic>
        <p:nvPicPr>
          <p:cNvPr id="13" name="Picture 12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978400"/>
            <a:ext cx="228600" cy="203200"/>
          </a:xfrm>
          <a:prstGeom prst="rect">
            <a:avLst/>
          </a:prstGeom>
        </p:spPr>
      </p:pic>
      <p:pic>
        <p:nvPicPr>
          <p:cNvPr id="14" name="Picture 13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359400"/>
            <a:ext cx="228600" cy="203200"/>
          </a:xfrm>
          <a:prstGeom prst="rect">
            <a:avLst/>
          </a:prstGeom>
        </p:spPr>
      </p:pic>
      <p:pic>
        <p:nvPicPr>
          <p:cNvPr id="15" name="Picture 14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740400"/>
            <a:ext cx="228600" cy="203200"/>
          </a:xfrm>
          <a:prstGeom prst="rect">
            <a:avLst/>
          </a:prstGeom>
        </p:spPr>
      </p:pic>
      <p:pic>
        <p:nvPicPr>
          <p:cNvPr id="16" name="Picture 15" descr="z plane bullet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6096000"/>
            <a:ext cx="228600" cy="20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6600" y="38100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Ron Becker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64124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Dave Hansen</a:t>
            </a:r>
            <a:endParaRPr lang="en-US" dirty="0"/>
          </a:p>
        </p:txBody>
      </p:sp>
      <p:pic>
        <p:nvPicPr>
          <p:cNvPr id="20" name="Picture 19" descr="2021 22b photo.jpg"/>
          <p:cNvPicPr>
            <a:picLocks noChangeAspect="1"/>
          </p:cNvPicPr>
          <p:nvPr/>
        </p:nvPicPr>
        <p:blipFill>
          <a:blip r:embed="rId6" cstate="print"/>
          <a:srcRect t="2941" r="14706" b="8824"/>
          <a:stretch>
            <a:fillRect/>
          </a:stretch>
        </p:blipFill>
        <p:spPr>
          <a:xfrm>
            <a:off x="4743450" y="3505200"/>
            <a:ext cx="1657350" cy="2286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724400" y="57822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2021: </a:t>
            </a:r>
          </a:p>
          <a:p>
            <a:pPr algn="ctr"/>
            <a:r>
              <a:rPr lang="en-US" dirty="0" smtClean="0"/>
              <a:t>Phoebe Kellar </a:t>
            </a:r>
          </a:p>
          <a:p>
            <a:pPr algn="ctr"/>
            <a:r>
              <a:rPr lang="en-US" dirty="0" smtClean="0"/>
              <a:t>(Rapid City)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 animBg="1"/>
      <p:bldP spid="18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72258"/>
            <a:ext cx="541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YRAA Flight Training 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Scholarship established 2006 by the  </a:t>
            </a:r>
          </a:p>
          <a:p>
            <a:r>
              <a:rPr lang="en-US" sz="2400" dirty="0" smtClean="0"/>
              <a:t>      Yankton Regional Aviation Association.</a:t>
            </a:r>
          </a:p>
          <a:p>
            <a:r>
              <a:rPr lang="en-US" sz="2400" dirty="0" smtClean="0"/>
              <a:t>  Awarded to candidate in Yankton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Regional Area (southeastern SD,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northeastern NE, west central IA).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$500:  2006-2010.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$750:  2011-2022.</a:t>
            </a:r>
          </a:p>
          <a:p>
            <a:r>
              <a:rPr lang="en-US" sz="2400" dirty="0" smtClean="0"/>
              <a:t>  13 Scholarships (total $5,650).  </a:t>
            </a:r>
            <a:endParaRPr lang="en-US" sz="2400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924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4290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212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9022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257800"/>
            <a:ext cx="228600" cy="203200"/>
          </a:xfrm>
          <a:prstGeom prst="rect">
            <a:avLst/>
          </a:prstGeom>
        </p:spPr>
      </p:pic>
      <p:pic>
        <p:nvPicPr>
          <p:cNvPr id="12" name="Picture 11" descr="yraa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800"/>
            <a:ext cx="1705518" cy="1676400"/>
          </a:xfrm>
          <a:prstGeom prst="rect">
            <a:avLst/>
          </a:prstGeom>
        </p:spPr>
      </p:pic>
      <p:pic>
        <p:nvPicPr>
          <p:cNvPr id="27650" name="Picture 2" descr="C:\Users\Steve Hamilton\Documents\YRAA\Scholarship\2020\2020 06b Matt photo.jpg"/>
          <p:cNvPicPr>
            <a:picLocks noChangeAspect="1" noChangeArrowheads="1"/>
          </p:cNvPicPr>
          <p:nvPr/>
        </p:nvPicPr>
        <p:blipFill>
          <a:blip r:embed="rId4" cstate="print"/>
          <a:srcRect t="8226" b="9512"/>
          <a:stretch>
            <a:fillRect/>
          </a:stretch>
        </p:blipFill>
        <p:spPr bwMode="auto">
          <a:xfrm>
            <a:off x="6248400" y="2286000"/>
            <a:ext cx="2649299" cy="30480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484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2020:  Matt LaFave</a:t>
            </a:r>
          </a:p>
          <a:p>
            <a:pPr algn="ctr"/>
            <a:r>
              <a:rPr lang="en-US" sz="2400" dirty="0" smtClean="0"/>
              <a:t>  (Mission Hill)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Need for Pilots &amp; Mechanics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3622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Boeing’s annual </a:t>
            </a:r>
            <a:r>
              <a:rPr lang="en-US" sz="2400" dirty="0" smtClean="0">
                <a:latin typeface="Comic Sans MS" pitchFamily="66" charset="0"/>
              </a:rPr>
              <a:t>“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Pilot and Technician Outlook</a:t>
            </a:r>
            <a:r>
              <a:rPr lang="en-US" sz="2400" dirty="0" smtClean="0">
                <a:latin typeface="Comic Sans MS" pitchFamily="66" charset="0"/>
              </a:rPr>
              <a:t>” predicts           	    612,000 new pilots, 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626,000 new maintenance technicians, and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886,000 new cabin crew members 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will be needed to fly and maintain the global commercial fleet over the next 20 years </a:t>
            </a:r>
          </a:p>
          <a:p>
            <a:r>
              <a:rPr lang="en-US" sz="2400" dirty="0" smtClean="0">
                <a:latin typeface="Comic Sans MS" pitchFamily="66" charset="0"/>
              </a:rPr>
              <a:t>(2021-2040).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14130"/>
            <a:ext cx="7543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Curl Memorial Fund Aviation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In memory of </a:t>
            </a:r>
            <a:r>
              <a:rPr lang="en-US" sz="2400" b="1" dirty="0" smtClean="0"/>
              <a:t>David Curl</a:t>
            </a:r>
            <a:r>
              <a:rPr lang="en-US" sz="2400" dirty="0" smtClean="0"/>
              <a:t>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Sioux Falls</a:t>
            </a:r>
            <a:r>
              <a:rPr lang="en-US" sz="2400" b="1" dirty="0" smtClean="0"/>
              <a:t> </a:t>
            </a:r>
            <a:r>
              <a:rPr lang="en-US" sz="2400" dirty="0" smtClean="0"/>
              <a:t>(died July 13, 2010).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Pilot certificate January 11, 2000.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Limited to EAA Chapter 289 members.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Awarded to actively participating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members of Chapter 289 for at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least one year.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Scholarship established 2010.</a:t>
            </a:r>
          </a:p>
          <a:p>
            <a:r>
              <a:rPr lang="en-US" sz="2400" dirty="0" smtClean="0"/>
              <a:t>    </a:t>
            </a:r>
            <a:endParaRPr lang="en-US" sz="2400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6068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9624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343400"/>
            <a:ext cx="228600" cy="203200"/>
          </a:xfrm>
          <a:prstGeom prst="rect">
            <a:avLst/>
          </a:prstGeom>
        </p:spPr>
      </p:pic>
      <p:pic>
        <p:nvPicPr>
          <p:cNvPr id="11" name="Picture 10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435600"/>
            <a:ext cx="228600" cy="203200"/>
          </a:xfrm>
          <a:prstGeom prst="rect">
            <a:avLst/>
          </a:prstGeom>
        </p:spPr>
      </p:pic>
      <p:pic>
        <p:nvPicPr>
          <p:cNvPr id="17" name="Picture 16" descr="image Dave C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438400"/>
            <a:ext cx="3040380" cy="32004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8" name="Picture 17" descr="logo EAA Chapter 289 color cropied.jpg"/>
          <p:cNvPicPr>
            <a:picLocks noChangeAspect="1"/>
          </p:cNvPicPr>
          <p:nvPr/>
        </p:nvPicPr>
        <p:blipFill>
          <a:blip r:embed="rId4" cstate="print"/>
          <a:srcRect b="3080"/>
          <a:stretch>
            <a:fillRect/>
          </a:stretch>
        </p:blipFill>
        <p:spPr>
          <a:xfrm>
            <a:off x="6781800" y="228600"/>
            <a:ext cx="2103120" cy="18288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14130"/>
            <a:ext cx="5562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SD Aviation Association &amp;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DJ Fischer Foundation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Scholarship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Joint scholarship: SDAA ($3,000) &amp;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DJ Fischer Foundation ($1,000).</a:t>
            </a:r>
          </a:p>
          <a:p>
            <a:r>
              <a:rPr lang="en-US" sz="2400" dirty="0" smtClean="0"/>
              <a:t>  In memory of </a:t>
            </a:r>
            <a:r>
              <a:rPr lang="en-US" sz="2400" b="1" dirty="0" smtClean="0"/>
              <a:t>DJ Fischer</a:t>
            </a:r>
            <a:r>
              <a:rPr lang="en-US" sz="2400" dirty="0" smtClean="0"/>
              <a:t>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Gettysburg (died April 27, 2014).</a:t>
            </a:r>
          </a:p>
          <a:p>
            <a:r>
              <a:rPr lang="en-US" sz="2400" dirty="0" smtClean="0"/>
              <a:t>  Training </a:t>
            </a:r>
            <a:r>
              <a:rPr lang="en-US" sz="2400" dirty="0"/>
              <a:t>program for a future career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that is </a:t>
            </a:r>
            <a:r>
              <a:rPr lang="en-US" sz="2400" dirty="0"/>
              <a:t>related to or will </a:t>
            </a:r>
            <a:r>
              <a:rPr lang="en-US" sz="2400" dirty="0" smtClean="0"/>
              <a:t>benefit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the Aerial </a:t>
            </a:r>
            <a:r>
              <a:rPr lang="en-US" sz="2400" dirty="0"/>
              <a:t>Application </a:t>
            </a:r>
            <a:r>
              <a:rPr lang="en-US" sz="2400" dirty="0" smtClean="0"/>
              <a:t>Industry.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Scholarship established 2014.</a:t>
            </a:r>
          </a:p>
          <a:p>
            <a:r>
              <a:rPr lang="en-US" sz="2400" dirty="0" smtClean="0"/>
              <a:t>    </a:t>
            </a:r>
            <a:endParaRPr lang="en-US" sz="2400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3020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498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867400"/>
            <a:ext cx="228600" cy="203200"/>
          </a:xfrm>
          <a:prstGeom prst="rect">
            <a:avLst/>
          </a:prstGeom>
        </p:spPr>
      </p:pic>
      <p:pic>
        <p:nvPicPr>
          <p:cNvPr id="12" name="Picture 11" descr="logo SD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89318"/>
            <a:ext cx="2886456" cy="1844282"/>
          </a:xfrm>
          <a:prstGeom prst="rect">
            <a:avLst/>
          </a:prstGeom>
        </p:spPr>
      </p:pic>
      <p:pic>
        <p:nvPicPr>
          <p:cNvPr id="13" name="Picture 12" descr="image DJ Fisc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590800"/>
            <a:ext cx="3048000" cy="3048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Promoting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</a:t>
            </a:r>
            <a:r>
              <a:rPr lang="en-US" sz="2800" b="1" dirty="0" smtClean="0"/>
              <a:t>          SDSU </a:t>
            </a:r>
            <a:r>
              <a:rPr lang="en-US" sz="2800" b="1" dirty="0" smtClean="0"/>
              <a:t>ACE Camp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  YRAA scholarship established 1992.</a:t>
            </a:r>
          </a:p>
          <a:p>
            <a:r>
              <a:rPr lang="en-US" sz="2400" dirty="0" smtClean="0"/>
              <a:t>  53 students ($9,585).      $600/year.</a:t>
            </a:r>
          </a:p>
          <a:p>
            <a:endParaRPr lang="en-US" sz="2400" dirty="0" smtClean="0"/>
          </a:p>
          <a:p>
            <a:r>
              <a:rPr lang="en-US" sz="2400" dirty="0" smtClean="0"/>
              <a:t>  SDPA scholarship established 1995.</a:t>
            </a:r>
          </a:p>
          <a:p>
            <a:r>
              <a:rPr lang="en-US" sz="2400" dirty="0" smtClean="0"/>
              <a:t>  59 students ($9,190).    $1500/year.</a:t>
            </a:r>
            <a:endParaRPr lang="en-US" sz="2400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1496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05200"/>
            <a:ext cx="228600" cy="203200"/>
          </a:xfrm>
          <a:prstGeom prst="rect">
            <a:avLst/>
          </a:prstGeom>
        </p:spPr>
      </p:pic>
      <p:pic>
        <p:nvPicPr>
          <p:cNvPr id="11" name="Picture 10" descr="ACE camp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81000"/>
            <a:ext cx="2667000" cy="1226820"/>
          </a:xfrm>
          <a:prstGeom prst="rect">
            <a:avLst/>
          </a:prstGeom>
        </p:spPr>
      </p:pic>
      <p:pic>
        <p:nvPicPr>
          <p:cNvPr id="14" name="Picture 13" descr="yraa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02594" y="1752600"/>
            <a:ext cx="1007806" cy="990600"/>
          </a:xfrm>
          <a:prstGeom prst="rect">
            <a:avLst/>
          </a:prstGeom>
        </p:spPr>
      </p:pic>
      <p:pic>
        <p:nvPicPr>
          <p:cNvPr id="15" name="Picture 14" descr="sdpa40 color 006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7732" y="2895600"/>
            <a:ext cx="1235068" cy="838200"/>
          </a:xfrm>
          <a:prstGeom prst="rect">
            <a:avLst/>
          </a:prstGeom>
        </p:spPr>
      </p:pic>
      <p:pic>
        <p:nvPicPr>
          <p:cNvPr id="1026" name="Picture 2" descr="C:\Users\Steve Hamilton\Documents\SDPA\ACE Camp\2018\2018 07 photo ACE Camp 2018 modified.jpg"/>
          <p:cNvPicPr>
            <a:picLocks noChangeAspect="1" noChangeArrowheads="1"/>
          </p:cNvPicPr>
          <p:nvPr/>
        </p:nvPicPr>
        <p:blipFill>
          <a:blip r:embed="rId6" cstate="print"/>
          <a:srcRect l="2098"/>
          <a:stretch>
            <a:fillRect/>
          </a:stretch>
        </p:blipFill>
        <p:spPr bwMode="auto">
          <a:xfrm>
            <a:off x="5105400" y="3886200"/>
            <a:ext cx="3276600" cy="234473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019800" y="624840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2018</a:t>
            </a:r>
            <a:endParaRPr lang="en-US" sz="2000" b="1" dirty="0"/>
          </a:p>
        </p:txBody>
      </p:sp>
      <p:pic>
        <p:nvPicPr>
          <p:cNvPr id="1027" name="Picture 3" descr="C:\Users\Steve Hamilton\Documents\SDPA\ACE Camp\2016\ace Camp 2016.I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" y="3886200"/>
            <a:ext cx="3962233" cy="234086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905000" y="624840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2016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55626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Promoting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6324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smtClean="0"/>
              <a:t>     </a:t>
            </a:r>
            <a:r>
              <a:rPr lang="en-US" sz="2800" b="1" dirty="0" smtClean="0"/>
              <a:t>SD Aviation Art Contest</a:t>
            </a:r>
          </a:p>
          <a:p>
            <a:endParaRPr lang="en-US" dirty="0" smtClean="0"/>
          </a:p>
          <a:p>
            <a:r>
              <a:rPr lang="en-US" sz="2400" dirty="0" smtClean="0"/>
              <a:t>  Sponsored by the SD Office of Air, Rail &amp; Transit.</a:t>
            </a:r>
          </a:p>
          <a:p>
            <a:r>
              <a:rPr lang="en-US" sz="900" dirty="0" smtClean="0"/>
              <a:t>  </a:t>
            </a:r>
          </a:p>
          <a:p>
            <a:r>
              <a:rPr lang="en-US" sz="2400" dirty="0" smtClean="0"/>
              <a:t>  Co-sponsored by the SDPA since 2005.</a:t>
            </a:r>
          </a:p>
          <a:p>
            <a:r>
              <a:rPr lang="en-US" sz="2400" dirty="0" smtClean="0"/>
              <a:t>  SDPA contributed $2,300.   $300/year.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2022: “Design Your Perfect Aircraft”</a:t>
            </a:r>
            <a:endParaRPr lang="en-US" sz="2400" dirty="0" smtClean="0"/>
          </a:p>
          <a:p>
            <a:r>
              <a:rPr lang="en-US" sz="2400" dirty="0" smtClean="0"/>
              <a:t>  </a:t>
            </a:r>
          </a:p>
          <a:p>
            <a:r>
              <a:rPr lang="en-US" sz="2400" dirty="0" smtClean="0"/>
              <a:t>    </a:t>
            </a:r>
            <a:endParaRPr lang="en-US" sz="2400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400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21000"/>
            <a:ext cx="228600" cy="203200"/>
          </a:xfrm>
          <a:prstGeom prst="rect">
            <a:avLst/>
          </a:prstGeom>
        </p:spPr>
      </p:pic>
      <p:pic>
        <p:nvPicPr>
          <p:cNvPr id="15" name="Picture 14" descr="sdpa40 color 00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932" y="2362200"/>
            <a:ext cx="1235068" cy="838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5983069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Place 10-13 year old  </a:t>
            </a:r>
            <a:endParaRPr lang="en-US" dirty="0" smtClean="0"/>
          </a:p>
          <a:p>
            <a:pPr algn="ctr"/>
            <a:r>
              <a:rPr lang="en-US" b="1" dirty="0" smtClean="0"/>
              <a:t>Jesse Schoon (White River) 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943600"/>
            <a:ext cx="2819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Place 6-9 year old    Josiah Grossman (Eureka) </a:t>
            </a:r>
            <a:endParaRPr lang="en-US" dirty="0"/>
          </a:p>
        </p:txBody>
      </p:sp>
      <p:pic>
        <p:nvPicPr>
          <p:cNvPr id="18" name="Picture 17" descr="logo SD D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04800"/>
            <a:ext cx="1902600" cy="16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0" y="5983069"/>
            <a:ext cx="281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Place 14-17 year old      Ella Ratliff (Sioux Falls)</a:t>
            </a:r>
            <a:endParaRPr lang="en-US" dirty="0" smtClean="0"/>
          </a:p>
        </p:txBody>
      </p:sp>
      <p:pic>
        <p:nvPicPr>
          <p:cNvPr id="19" name="Picture 18" descr="Cat 1-1st pl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038600"/>
            <a:ext cx="2498952" cy="181965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20" name="Picture 19" descr="Cat 2-1st pl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039" y="4038600"/>
            <a:ext cx="2808361" cy="181965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22" name="Picture 21" descr="Cat 3-1st pl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3388157"/>
            <a:ext cx="1752600" cy="2479243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 animBg="1"/>
      <p:bldP spid="17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77724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Scholarships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Pilots and Mechanics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ACE Camp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Aviation Art Contest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149025"/>
            <a:ext cx="723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https://sdpilots.com</a:t>
            </a:r>
            <a:endParaRPr lang="en-US" sz="3200" dirty="0"/>
          </a:p>
        </p:txBody>
      </p:sp>
      <p:pic>
        <p:nvPicPr>
          <p:cNvPr id="4" name="Picture 3" descr="sdpa40 color 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400"/>
            <a:ext cx="336836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0"/>
            <a:ext cx="77724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Help the next generation of Pilots and Mechanics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get their training and promote General Aviation !!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5720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Give Generously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5052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Pay It Forward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477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SDSU Aviation Program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Image result for logo sdsu, broo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151074" cy="1167127"/>
          </a:xfrm>
          <a:prstGeom prst="rect">
            <a:avLst/>
          </a:prstGeom>
          <a:noFill/>
        </p:spPr>
      </p:pic>
      <p:pic>
        <p:nvPicPr>
          <p:cNvPr id="6" name="Picture 5" descr="SDSU aircraft.jpg"/>
          <p:cNvPicPr>
            <a:picLocks noChangeAspect="1"/>
          </p:cNvPicPr>
          <p:nvPr/>
        </p:nvPicPr>
        <p:blipFill>
          <a:blip r:embed="rId3" cstate="print"/>
          <a:srcRect t="10260" b="12787"/>
          <a:stretch>
            <a:fillRect/>
          </a:stretch>
        </p:blipFill>
        <p:spPr>
          <a:xfrm>
            <a:off x="431533" y="1676400"/>
            <a:ext cx="8255267" cy="2286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7" name="Picture 6" descr="SDSU Learn to F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038600"/>
            <a:ext cx="3695700" cy="24638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8" name="Picture 7" descr="SDSU Redbird Flt sim.jpg"/>
          <p:cNvPicPr>
            <a:picLocks noChangeAspect="1"/>
          </p:cNvPicPr>
          <p:nvPr/>
        </p:nvPicPr>
        <p:blipFill>
          <a:blip r:embed="rId5" cstate="print"/>
          <a:srcRect l="6667" r="13333" b="5556"/>
          <a:stretch>
            <a:fillRect/>
          </a:stretch>
        </p:blipFill>
        <p:spPr>
          <a:xfrm>
            <a:off x="609601" y="4038600"/>
            <a:ext cx="3704073" cy="245973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SDSU Aviation Program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logo sdsu, broo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151074" cy="1167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447801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Estimated Costs</a:t>
            </a:r>
          </a:p>
          <a:p>
            <a:r>
              <a:rPr lang="en-US" dirty="0" smtClean="0"/>
              <a:t>Cessna 172 Skyhawk 		$200/hour</a:t>
            </a:r>
          </a:p>
          <a:p>
            <a:r>
              <a:rPr lang="en-US" dirty="0" smtClean="0"/>
              <a:t>Cessna 172 Instruction		$75/hour</a:t>
            </a:r>
          </a:p>
          <a:p>
            <a:r>
              <a:rPr lang="en-US" dirty="0" smtClean="0"/>
              <a:t>Advanced Aircraft Training Device	$70/hour</a:t>
            </a:r>
          </a:p>
          <a:p>
            <a:r>
              <a:rPr lang="en-US" dirty="0" smtClean="0"/>
              <a:t>AATD Instruction			$75/hour</a:t>
            </a:r>
          </a:p>
          <a:p>
            <a:r>
              <a:rPr lang="en-US" dirty="0" smtClean="0"/>
              <a:t>Ground Instruction			$75/hour</a:t>
            </a:r>
          </a:p>
          <a:p>
            <a:pPr>
              <a:buFontTx/>
              <a:buChar char="-"/>
            </a:pPr>
            <a:r>
              <a:rPr lang="en-US" dirty="0" smtClean="0"/>
              <a:t>- - - - - - - - - - - - - - - - - - - - - - - - - - - - - - - - - - - - - </a:t>
            </a:r>
          </a:p>
          <a:p>
            <a:r>
              <a:rPr lang="en-US" dirty="0" smtClean="0"/>
              <a:t>Full and part time flight instructors: </a:t>
            </a:r>
            <a:r>
              <a:rPr lang="en-US" dirty="0" smtClean="0">
                <a:solidFill>
                  <a:srgbClr val="FFFF00"/>
                </a:solidFill>
              </a:rPr>
              <a:t>33 </a:t>
            </a:r>
            <a:r>
              <a:rPr lang="en-US" dirty="0" smtClean="0">
                <a:solidFill>
                  <a:srgbClr val="FFFF00"/>
                </a:solidFill>
              </a:rPr>
              <a:t>CFIs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17 </a:t>
            </a:r>
            <a:r>
              <a:rPr lang="en-US" dirty="0" smtClean="0">
                <a:solidFill>
                  <a:srgbClr val="FFFF00"/>
                </a:solidFill>
              </a:rPr>
              <a:t>aircraft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Eleven Cessna 172 Skyhawk aircraft (primary training with G500 or G1000 </a:t>
            </a:r>
          </a:p>
          <a:p>
            <a:r>
              <a:rPr lang="en-US" dirty="0" smtClean="0"/>
              <a:t>           avionics)</a:t>
            </a:r>
          </a:p>
          <a:p>
            <a:r>
              <a:rPr lang="en-US" dirty="0" smtClean="0"/>
              <a:t>One Piper Arrow aircraft (optional complex training)</a:t>
            </a:r>
          </a:p>
          <a:p>
            <a:r>
              <a:rPr lang="en-US" dirty="0" smtClean="0"/>
              <a:t>Four Piper Seminole aircraft (multiengine training, G1000 avionics)</a:t>
            </a:r>
          </a:p>
          <a:p>
            <a:r>
              <a:rPr lang="en-US" dirty="0" smtClean="0"/>
              <a:t>One American Champion Citabria (optional tailwheel training)</a:t>
            </a:r>
          </a:p>
          <a:p>
            <a:r>
              <a:rPr lang="en-US" dirty="0" smtClean="0"/>
              <a:t>One Basic Aviation Training Device (Redbird TD)</a:t>
            </a:r>
          </a:p>
          <a:p>
            <a:r>
              <a:rPr lang="en-US" dirty="0" smtClean="0"/>
              <a:t>One Advanced Aviation Training Device (Frasca RTD)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SDSU Av.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logo sdsu, broo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151074" cy="1167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49385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Arial" pitchFamily="34" charset="0"/>
              </a:rPr>
              <a:t>Linda </a:t>
            </a:r>
            <a:r>
              <a:rPr lang="en-US" sz="2800" b="1" dirty="0">
                <a:cs typeface="Arial" pitchFamily="34" charset="0"/>
              </a:rPr>
              <a:t>Hall Daschle Scholarship </a:t>
            </a:r>
            <a:endParaRPr lang="en-US" sz="2800" b="1" dirty="0" smtClean="0">
              <a:cs typeface="Arial" pitchFamily="34" charset="0"/>
            </a:endParaRPr>
          </a:p>
          <a:p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     for </a:t>
            </a:r>
            <a:r>
              <a:rPr lang="en-US" sz="2800" b="1" dirty="0">
                <a:cs typeface="Arial" pitchFamily="34" charset="0"/>
              </a:rPr>
              <a:t>Aviation </a:t>
            </a:r>
            <a:r>
              <a:rPr lang="en-US" sz="2800" b="1" dirty="0" smtClean="0">
                <a:cs typeface="Arial" pitchFamily="34" charset="0"/>
              </a:rPr>
              <a:t>Excellence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Second </a:t>
            </a:r>
            <a:r>
              <a:rPr lang="en-US" sz="2400" dirty="0"/>
              <a:t>woman </a:t>
            </a:r>
            <a:r>
              <a:rPr lang="en-US" sz="2400" dirty="0" smtClean="0"/>
              <a:t>to </a:t>
            </a:r>
            <a:r>
              <a:rPr lang="en-US" sz="2400" dirty="0"/>
              <a:t>be deputy </a:t>
            </a:r>
            <a:endParaRPr lang="en-US" sz="2400" dirty="0" smtClean="0"/>
          </a:p>
          <a:p>
            <a:r>
              <a:rPr lang="en-US" sz="2400" dirty="0" smtClean="0"/>
              <a:t>   administrator of </a:t>
            </a:r>
            <a:r>
              <a:rPr lang="en-US" sz="2400" dirty="0"/>
              <a:t>the </a:t>
            </a:r>
            <a:r>
              <a:rPr lang="en-US" sz="2400" dirty="0" smtClean="0"/>
              <a:t>FAA (1993-1996). </a:t>
            </a:r>
          </a:p>
          <a:p>
            <a:r>
              <a:rPr lang="en-US" sz="2400" dirty="0" smtClean="0"/>
              <a:t>  First </a:t>
            </a:r>
            <a:r>
              <a:rPr lang="en-US" sz="2400" dirty="0"/>
              <a:t>woman to serve as FAA acting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administrator (1996-1997).</a:t>
            </a:r>
          </a:p>
          <a:p>
            <a:r>
              <a:rPr lang="en-US" sz="2400" dirty="0" smtClean="0"/>
              <a:t>  2003 </a:t>
            </a:r>
            <a:r>
              <a:rPr lang="en-US" sz="2400" dirty="0"/>
              <a:t>Amelia Earhart Pioneering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Achievement Award. </a:t>
            </a:r>
          </a:p>
          <a:p>
            <a:r>
              <a:rPr lang="en-US" sz="2400" dirty="0" smtClean="0"/>
              <a:t>  Scholarship established </a:t>
            </a:r>
            <a:r>
              <a:rPr lang="en-US" sz="2400" dirty="0"/>
              <a:t>in </a:t>
            </a:r>
            <a:r>
              <a:rPr lang="en-US" sz="2400" dirty="0" smtClean="0"/>
              <a:t>2005.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972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7338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450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207000"/>
            <a:ext cx="228600" cy="203200"/>
          </a:xfrm>
          <a:prstGeom prst="rect">
            <a:avLst/>
          </a:prstGeom>
        </p:spPr>
      </p:pic>
      <p:pic>
        <p:nvPicPr>
          <p:cNvPr id="11" name="Picture 10" descr="image linda hall daschle copi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5634" y="1846900"/>
            <a:ext cx="2965966" cy="40967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SDSU Av.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logo sdsu, broo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151074" cy="1167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49385"/>
            <a:ext cx="7315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Harley F. and Adele M. Taylor</a:t>
            </a:r>
          </a:p>
          <a:p>
            <a:pPr algn="ctr"/>
            <a:r>
              <a:rPr lang="en-US" sz="2800" b="1" dirty="0" smtClean="0"/>
              <a:t> Scholarship in Aviation Education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Pilot certificate in 1958.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Aberdeen Regional Airport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Board for 10 years.</a:t>
            </a:r>
          </a:p>
          <a:p>
            <a:r>
              <a:rPr lang="en-US" sz="2400" dirty="0" smtClean="0"/>
              <a:t>  SD Aeronautics Commission for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25 years (retired in July 2004).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FAA Wright Brothers Master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Pilot Award (September 2009).</a:t>
            </a:r>
          </a:p>
          <a:p>
            <a:r>
              <a:rPr lang="en-US" sz="2400" dirty="0" smtClean="0"/>
              <a:t>  Scholarship established </a:t>
            </a:r>
            <a:r>
              <a:rPr lang="en-US" sz="2400" dirty="0"/>
              <a:t>in </a:t>
            </a:r>
            <a:r>
              <a:rPr lang="en-US" sz="2400" dirty="0" smtClean="0"/>
              <a:t>2006.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972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3782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148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26000"/>
            <a:ext cx="228600" cy="203200"/>
          </a:xfrm>
          <a:prstGeom prst="rect">
            <a:avLst/>
          </a:prstGeom>
        </p:spPr>
      </p:pic>
      <p:pic>
        <p:nvPicPr>
          <p:cNvPr id="12" name="Picture 11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562600"/>
            <a:ext cx="228600" cy="203200"/>
          </a:xfrm>
          <a:prstGeom prst="rect">
            <a:avLst/>
          </a:prstGeom>
        </p:spPr>
      </p:pic>
      <p:pic>
        <p:nvPicPr>
          <p:cNvPr id="13" name="Picture 12" descr="image Harley Taylor retirement cake 7 27 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8600" y="2952750"/>
            <a:ext cx="3683000" cy="276225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647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SDSU Av. Scholarships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mage result for logo sdsu, broo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1151074" cy="1167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49385"/>
            <a:ext cx="7315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Jeffery Boulware Memorial </a:t>
            </a:r>
          </a:p>
          <a:p>
            <a:r>
              <a:rPr lang="en-US" sz="2800" b="1" dirty="0" smtClean="0"/>
              <a:t>                    Scholarship</a:t>
            </a:r>
            <a:endParaRPr lang="en-US" sz="2800" b="1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Joined U.S. Air Force in 1975 and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served 26 years as a B-52 bomber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pilot (retired in 2001 as a colonel).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Professor </a:t>
            </a:r>
            <a:r>
              <a:rPr lang="en-US" sz="2400" dirty="0"/>
              <a:t>of </a:t>
            </a:r>
            <a:r>
              <a:rPr lang="en-US" sz="2400" dirty="0" smtClean="0"/>
              <a:t>Aviation Education </a:t>
            </a:r>
            <a:r>
              <a:rPr lang="en-US" sz="2400" dirty="0"/>
              <a:t>at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SDSU (retired 2014).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Jeff, age 63, passed away 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May 22, 2015.  </a:t>
            </a:r>
          </a:p>
          <a:p>
            <a:r>
              <a:rPr lang="en-US" sz="2400" dirty="0" smtClean="0"/>
              <a:t>  Scholarship established </a:t>
            </a:r>
            <a:r>
              <a:rPr lang="en-US" sz="2400" dirty="0"/>
              <a:t>in </a:t>
            </a:r>
            <a:r>
              <a:rPr lang="en-US" sz="2400" dirty="0" smtClean="0"/>
              <a:t>2016.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97200"/>
            <a:ext cx="228600" cy="203200"/>
          </a:xfrm>
          <a:prstGeom prst="rect">
            <a:avLst/>
          </a:prstGeom>
        </p:spPr>
      </p:pic>
      <p:pic>
        <p:nvPicPr>
          <p:cNvPr id="8" name="Picture 7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14800"/>
            <a:ext cx="228600" cy="203200"/>
          </a:xfrm>
          <a:prstGeom prst="rect">
            <a:avLst/>
          </a:prstGeom>
        </p:spPr>
      </p:pic>
      <p:pic>
        <p:nvPicPr>
          <p:cNvPr id="9" name="Picture 8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26000"/>
            <a:ext cx="228600" cy="203200"/>
          </a:xfrm>
          <a:prstGeom prst="rect">
            <a:avLst/>
          </a:prstGeom>
        </p:spPr>
      </p:pic>
      <p:pic>
        <p:nvPicPr>
          <p:cNvPr id="10" name="Picture 9" descr="z plane bullet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562600"/>
            <a:ext cx="228600" cy="203200"/>
          </a:xfrm>
          <a:prstGeom prst="rect">
            <a:avLst/>
          </a:prstGeom>
        </p:spPr>
      </p:pic>
      <p:pic>
        <p:nvPicPr>
          <p:cNvPr id="14" name="Picture 13" descr="image Jeff Boul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500" y="1913792"/>
            <a:ext cx="2705100" cy="3953608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LATC Aviation Maintenance Technology Program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LATI shop.jpg"/>
          <p:cNvPicPr>
            <a:picLocks noChangeAspect="1"/>
          </p:cNvPicPr>
          <p:nvPr/>
        </p:nvPicPr>
        <p:blipFill>
          <a:blip r:embed="rId2" cstate="print"/>
          <a:srcRect t="13750" b="29798"/>
          <a:stretch>
            <a:fillRect/>
          </a:stretch>
        </p:blipFill>
        <p:spPr>
          <a:xfrm>
            <a:off x="990600" y="1828800"/>
            <a:ext cx="7086600" cy="2667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8" name="Picture 7" descr="LATI 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41800"/>
            <a:ext cx="3581400" cy="23876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9" name="Picture 8" descr="LATI fuselages.jpg"/>
          <p:cNvPicPr>
            <a:picLocks noChangeAspect="1"/>
          </p:cNvPicPr>
          <p:nvPr/>
        </p:nvPicPr>
        <p:blipFill>
          <a:blip r:embed="rId4" cstate="print"/>
          <a:srcRect t="27273" b="10606"/>
          <a:stretch>
            <a:fillRect/>
          </a:stretch>
        </p:blipFill>
        <p:spPr>
          <a:xfrm>
            <a:off x="6096000" y="4267200"/>
            <a:ext cx="2514600" cy="234315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0" name="Picture 9" descr="LATI white glider.jpg"/>
          <p:cNvPicPr>
            <a:picLocks noChangeAspect="1"/>
          </p:cNvPicPr>
          <p:nvPr/>
        </p:nvPicPr>
        <p:blipFill>
          <a:blip r:embed="rId5" cstate="print"/>
          <a:srcRect t="11250" b="46250"/>
          <a:stretch>
            <a:fillRect/>
          </a:stretch>
        </p:blipFill>
        <p:spPr>
          <a:xfrm>
            <a:off x="3886200" y="5334000"/>
            <a:ext cx="2420471" cy="6858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1" name="Picture 10" descr="LATC01 new 2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47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        LATC – AMT Program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		</a:t>
            </a:r>
            <a:r>
              <a:rPr lang="en-US" sz="1600" dirty="0" smtClean="0"/>
              <a:t>                                    </a:t>
            </a:r>
            <a:r>
              <a:rPr lang="en-US" sz="1600" b="1" dirty="0" smtClean="0"/>
              <a:t>Estimated </a:t>
            </a:r>
            <a:r>
              <a:rPr lang="en-US" sz="1600" b="1" dirty="0"/>
              <a:t>Costs for 2021-2022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			</a:t>
            </a:r>
            <a:r>
              <a:rPr lang="en-US" sz="1600" dirty="0" smtClean="0"/>
              <a:t>First </a:t>
            </a:r>
            <a:r>
              <a:rPr lang="en-US" sz="1600" dirty="0"/>
              <a:t>Year</a:t>
            </a:r>
            <a:r>
              <a:rPr lang="en-US" sz="1600" dirty="0" smtClean="0"/>
              <a:t>		              	              Second Year</a:t>
            </a:r>
            <a:br>
              <a:rPr lang="en-US" sz="1600" dirty="0" smtClean="0"/>
            </a:br>
            <a:r>
              <a:rPr lang="en-US" sz="1600" dirty="0"/>
              <a:t>		</a:t>
            </a:r>
            <a:r>
              <a:rPr lang="en-US" sz="1600" dirty="0" smtClean="0"/>
              <a:t>	Fall 	   Spring 	    Summer               Fall           Spring</a:t>
            </a:r>
            <a:br>
              <a:rPr lang="en-US" sz="1600" dirty="0" smtClean="0"/>
            </a:br>
            <a:r>
              <a:rPr lang="en-US" sz="1600" dirty="0"/>
              <a:t>                       </a:t>
            </a:r>
            <a:r>
              <a:rPr lang="en-US" sz="1600" dirty="0" smtClean="0"/>
              <a:t>           </a:t>
            </a:r>
            <a:r>
              <a:rPr lang="en-US" sz="1600" dirty="0"/>
              <a:t>Credits</a:t>
            </a:r>
            <a:r>
              <a:rPr lang="en-US" sz="1600" dirty="0" smtClean="0"/>
              <a:t> 	20 	    23 	    1.5 	              6.5            13</a:t>
            </a:r>
            <a:br>
              <a:rPr lang="en-US" sz="1600" dirty="0" smtClean="0"/>
            </a:br>
            <a:r>
              <a:rPr lang="en-US" sz="1600" dirty="0"/>
              <a:t>                     </a:t>
            </a:r>
            <a:r>
              <a:rPr lang="en-US" sz="1600" dirty="0" smtClean="0"/>
              <a:t>             </a:t>
            </a:r>
            <a:r>
              <a:rPr lang="en-US" sz="1600" dirty="0"/>
              <a:t>Tuition</a:t>
            </a:r>
            <a:r>
              <a:rPr lang="en-US" sz="1600" dirty="0" smtClean="0"/>
              <a:t> 	$2480 	    $2852 	    $186 	              $2046       $1612</a:t>
            </a:r>
            <a:br>
              <a:rPr lang="en-US" sz="1600" dirty="0" smtClean="0"/>
            </a:br>
            <a:r>
              <a:rPr lang="en-US" sz="1600" dirty="0"/>
              <a:t>           </a:t>
            </a:r>
            <a:r>
              <a:rPr lang="en-US" sz="1600" dirty="0" smtClean="0"/>
              <a:t>                 </a:t>
            </a:r>
            <a:r>
              <a:rPr lang="en-US" sz="1600" dirty="0"/>
              <a:t>State Fees</a:t>
            </a:r>
            <a:r>
              <a:rPr lang="en-US" sz="1600" dirty="0" smtClean="0"/>
              <a:t> 	$860 	    $989 	    $65 	              $710         $559</a:t>
            </a:r>
            <a:br>
              <a:rPr lang="en-US" sz="1600" dirty="0" smtClean="0"/>
            </a:br>
            <a:r>
              <a:rPr lang="en-US" sz="1600" dirty="0"/>
              <a:t>   </a:t>
            </a:r>
            <a:r>
              <a:rPr lang="en-US" sz="1600" dirty="0" smtClean="0"/>
              <a:t>         </a:t>
            </a:r>
            <a:r>
              <a:rPr lang="en-US" sz="1600" dirty="0"/>
              <a:t>~</a:t>
            </a:r>
            <a:r>
              <a:rPr lang="en-US" sz="1600" dirty="0" smtClean="0"/>
              <a:t>Departmental Fee 	$1030 	    $1030 	    $53 	              $1030       $1030</a:t>
            </a:r>
            <a:br>
              <a:rPr lang="en-US" sz="1600" dirty="0" smtClean="0"/>
            </a:br>
            <a:r>
              <a:rPr lang="en-US" sz="1600" dirty="0" smtClean="0"/>
              <a:t>         Campus </a:t>
            </a:r>
            <a:r>
              <a:rPr lang="en-US" sz="1600" dirty="0"/>
              <a:t>Support Fee</a:t>
            </a:r>
            <a:r>
              <a:rPr lang="en-US" sz="1600" dirty="0" smtClean="0"/>
              <a:t> 	$300 	    $345 	    $15 	              $248          $195</a:t>
            </a:r>
            <a:br>
              <a:rPr lang="en-US" sz="1600" dirty="0" smtClean="0"/>
            </a:br>
            <a:r>
              <a:rPr lang="en-US" sz="1600" dirty="0" smtClean="0"/>
              <a:t>        Uniform </a:t>
            </a:r>
            <a:r>
              <a:rPr lang="en-US" sz="1600" dirty="0"/>
              <a:t>Cleaning Fee</a:t>
            </a:r>
            <a:r>
              <a:rPr lang="en-US" sz="1600" dirty="0" smtClean="0"/>
              <a:t> 	$29 	    $29 	    $0 	               $29           $29</a:t>
            </a:r>
            <a:br>
              <a:rPr lang="en-US" sz="1600" dirty="0" smtClean="0"/>
            </a:br>
            <a:r>
              <a:rPr lang="en-US" sz="1600" dirty="0"/>
              <a:t>                          </a:t>
            </a:r>
            <a:r>
              <a:rPr lang="en-US" sz="1600" dirty="0" smtClean="0"/>
              <a:t>           </a:t>
            </a:r>
            <a:r>
              <a:rPr lang="en-US" sz="1600" dirty="0"/>
              <a:t>Total</a:t>
            </a:r>
            <a:r>
              <a:rPr lang="en-US" sz="1600" dirty="0" smtClean="0"/>
              <a:t> 	$4699 	    $5245 	    $318 	               $4062       $3425</a:t>
            </a:r>
            <a:br>
              <a:rPr lang="en-US" sz="1600" dirty="0" smtClean="0"/>
            </a:br>
            <a:r>
              <a:rPr lang="en-US" sz="1600" dirty="0"/>
              <a:t>	         </a:t>
            </a:r>
            <a:r>
              <a:rPr lang="en-US" sz="1600" dirty="0" smtClean="0"/>
              <a:t>      *Tools     $4000 – $6000</a:t>
            </a:r>
          </a:p>
          <a:p>
            <a:r>
              <a:rPr lang="en-US" sz="1600" dirty="0"/>
              <a:t>	        </a:t>
            </a:r>
            <a:r>
              <a:rPr lang="en-US" sz="1600" dirty="0" smtClean="0"/>
              <a:t>       Books 	 $760 			               $350</a:t>
            </a:r>
            <a:br>
              <a:rPr lang="en-US" sz="1600" dirty="0" smtClean="0"/>
            </a:br>
            <a:r>
              <a:rPr lang="en-US" sz="1600" dirty="0"/>
              <a:t>	       </a:t>
            </a:r>
            <a:r>
              <a:rPr lang="en-US" sz="1600" dirty="0" smtClean="0"/>
              <a:t>    ^</a:t>
            </a:r>
            <a:r>
              <a:rPr lang="en-US" sz="1600" dirty="0"/>
              <a:t>Laptop</a:t>
            </a:r>
            <a:r>
              <a:rPr lang="en-US" sz="1600" dirty="0" smtClean="0"/>
              <a:t>          	 $915</a:t>
            </a:r>
            <a:br>
              <a:rPr lang="en-US" sz="1600" dirty="0" smtClean="0"/>
            </a:br>
            <a:r>
              <a:rPr lang="en-US" sz="1600" dirty="0"/>
              <a:t>            </a:t>
            </a:r>
            <a:r>
              <a:rPr lang="en-US" sz="1600" dirty="0" smtClean="0"/>
              <a:t>           FAA </a:t>
            </a:r>
            <a:r>
              <a:rPr lang="en-US" sz="1600" dirty="0"/>
              <a:t>Test Fee</a:t>
            </a:r>
            <a:r>
              <a:rPr lang="en-US" sz="1600" dirty="0" smtClean="0"/>
              <a:t> 	                         $200 			             $100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486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Grand Total   $26,074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LATC01 new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490" y="533400"/>
            <a:ext cx="1576710" cy="1205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27785</TotalTime>
  <Words>1148</Words>
  <Application>Microsoft Office PowerPoint</Application>
  <PresentationFormat>On-screen Show (4:3)</PresentationFormat>
  <Paragraphs>259</Paragraphs>
  <Slides>25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Scholarships  for Pilots and Mechanics</vt:lpstr>
      <vt:lpstr>Need for Pilots &amp; Mechanics</vt:lpstr>
      <vt:lpstr>SDSU Aviation Program</vt:lpstr>
      <vt:lpstr>Slide 4</vt:lpstr>
      <vt:lpstr>Slide 5</vt:lpstr>
      <vt:lpstr>Slide 6</vt:lpstr>
      <vt:lpstr>Slide 7</vt:lpstr>
      <vt:lpstr>LATC Aviation Maintenance Technology Program</vt:lpstr>
      <vt:lpstr>        LATC – AMT Program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  for Pilots and Mechanics</dc:title>
  <dc:creator>Steve Hamilton</dc:creator>
  <cp:lastModifiedBy>Steve Hamilton</cp:lastModifiedBy>
  <cp:revision>78</cp:revision>
  <dcterms:created xsi:type="dcterms:W3CDTF">2022-01-08T20:43:50Z</dcterms:created>
  <dcterms:modified xsi:type="dcterms:W3CDTF">2022-03-10T15:54:41Z</dcterms:modified>
</cp:coreProperties>
</file>