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1" r:id="rId4"/>
    <p:sldId id="257" r:id="rId5"/>
    <p:sldId id="258"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74453" autoAdjust="0"/>
  </p:normalViewPr>
  <p:slideViewPr>
    <p:cSldViewPr snapToGrid="0">
      <p:cViewPr varScale="1">
        <p:scale>
          <a:sx n="86" d="100"/>
          <a:sy n="86" d="100"/>
        </p:scale>
        <p:origin x="149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6DBC1-E26D-44A1-A426-E2B4E47E4023}" type="datetimeFigureOut">
              <a:rPr lang="en-US" smtClean="0"/>
              <a:t>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56B65-4953-49F1-AC7F-8183C254CC70}" type="slidenum">
              <a:rPr lang="en-US" smtClean="0"/>
              <a:t>‹#›</a:t>
            </a:fld>
            <a:endParaRPr lang="en-US"/>
          </a:p>
        </p:txBody>
      </p:sp>
    </p:spTree>
    <p:extLst>
      <p:ext uri="{BB962C8B-B14F-4D97-AF65-F5344CB8AC3E}">
        <p14:creationId xmlns:p14="http://schemas.microsoft.com/office/powerpoint/2010/main" val="206004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56B65-4953-49F1-AC7F-8183C254CC70}" type="slidenum">
              <a:rPr lang="en-US" smtClean="0"/>
              <a:t>2</a:t>
            </a:fld>
            <a:endParaRPr lang="en-US"/>
          </a:p>
        </p:txBody>
      </p:sp>
    </p:spTree>
    <p:extLst>
      <p:ext uri="{BB962C8B-B14F-4D97-AF65-F5344CB8AC3E}">
        <p14:creationId xmlns:p14="http://schemas.microsoft.com/office/powerpoint/2010/main" val="106871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a:t>
            </a:r>
            <a:r>
              <a:rPr lang="en-US" baseline="0" dirty="0" smtClean="0"/>
              <a:t> all of us to defeat the mission mindset and have successful outcomes on every single flight.  </a:t>
            </a:r>
          </a:p>
          <a:p>
            <a:pPr marL="171450" indent="-171450">
              <a:buFont typeface="Arial" panose="020B0604020202020204" pitchFamily="34" charset="0"/>
              <a:buChar char="•"/>
            </a:pPr>
            <a:r>
              <a:rPr lang="en-US" baseline="0" dirty="0" smtClean="0"/>
              <a:t>We are not the military risking our lives to save our freedoms.  We are medevac serving our communities by transporting patients.  We don’t fly “missions” we fly transports.  We will not risk 3 to save 1.</a:t>
            </a:r>
          </a:p>
          <a:p>
            <a:pPr marL="171450" indent="-171450">
              <a:buFont typeface="Arial" panose="020B0604020202020204" pitchFamily="34" charset="0"/>
              <a:buChar char="•"/>
            </a:pPr>
            <a:r>
              <a:rPr lang="en-US" baseline="0" dirty="0" smtClean="0"/>
              <a:t>Accrediting bodies require us to withhold patient information until the flight is accepted.  Reduce the induced stress and clouding of judgement knowing patient info.</a:t>
            </a:r>
          </a:p>
          <a:p>
            <a:pPr marL="171450" indent="-171450">
              <a:buFont typeface="Arial" panose="020B0604020202020204" pitchFamily="34" charset="0"/>
              <a:buChar char="•"/>
            </a:pPr>
            <a:r>
              <a:rPr lang="en-US" baseline="0" dirty="0" smtClean="0"/>
              <a:t>Must communicate effectively inside our own team and use the experience and resources that the team can provide.  Externally resources include all of you, the airport managers/employees that we rely on for critical information.</a:t>
            </a:r>
          </a:p>
          <a:p>
            <a:pPr marL="171450" indent="-171450">
              <a:buFont typeface="Arial" panose="020B0604020202020204" pitchFamily="34" charset="0"/>
              <a:buChar char="•"/>
            </a:pPr>
            <a:r>
              <a:rPr lang="en-US" baseline="0" dirty="0" smtClean="0"/>
              <a:t>Accuracy and reliability of information is vital to our decision making process.  We ask that NOTAMs are updated in a timely fashion and accurate.  If we call for runway conditions, please be as accurate as possible and discuss a plan.  Legally, FAA weather reporting is the most beneficial to our programs.</a:t>
            </a:r>
          </a:p>
          <a:p>
            <a:pPr marL="171450" indent="-171450">
              <a:buFont typeface="Arial" panose="020B0604020202020204" pitchFamily="34" charset="0"/>
              <a:buChar char="•"/>
            </a:pPr>
            <a:r>
              <a:rPr lang="en-US" baseline="0" dirty="0" smtClean="0"/>
              <a:t>SAFE is not always legal, and legal is not always safe.  We need both.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856B65-4953-49F1-AC7F-8183C254CC70}" type="slidenum">
              <a:rPr lang="en-US" smtClean="0"/>
              <a:t>5</a:t>
            </a:fld>
            <a:endParaRPr lang="en-US"/>
          </a:p>
        </p:txBody>
      </p:sp>
    </p:spTree>
    <p:extLst>
      <p:ext uri="{BB962C8B-B14F-4D97-AF65-F5344CB8AC3E}">
        <p14:creationId xmlns:p14="http://schemas.microsoft.com/office/powerpoint/2010/main" val="363859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a:t>
            </a:r>
            <a:r>
              <a:rPr lang="en-US" baseline="0" dirty="0" smtClean="0"/>
              <a:t> few years back got the 0 dark thirty call during a South Dakota blizzard.  During the weather check process a call was made to the airport manager to check on runway conditions.  Great communication and a plan was made that the blade was going to stick around until we arrived and left.  Runways/taxiways were kept clean and communication with blade was constant upon arrival and departure.  A few days later a work acquaintance asked about the flight.  He stated that was his nephew involved in the MVA that we flew out and he knew the weather was bad.  He was very thankful as his nephew was recovering quite nicely.  He stated “you didn’t have to go”, my response was “your right I didn’t have to go but I was ABLE to go” thanks to the airport crew and great CRM.</a:t>
            </a:r>
          </a:p>
          <a:p>
            <a:pPr marL="171450" indent="-171450">
              <a:buFont typeface="Arial" panose="020B0604020202020204" pitchFamily="34" charset="0"/>
              <a:buChar char="•"/>
            </a:pPr>
            <a:r>
              <a:rPr lang="en-US" baseline="0" dirty="0" smtClean="0"/>
              <a:t>We had an aircraft become immobile on the runway due to a nose tire.  Airport employee went above and beyond in helping this crew get to a warm hangar.  Several hours of assistance on the airport, we flew crews to a neighboring airport, sheriff gave our staff rides, mechanics transported to on site aircraft, patient was transported to the neighboring airport and successful completion of the flight.  Timely NOTAMs on closing runway, neighboring airport was responsive to make sure conditions were safe and legal.  A great example of multiple airports, crews, aircraft, all coming together to have a successful outcome.  </a:t>
            </a:r>
            <a:endParaRPr lang="en-US" dirty="0"/>
          </a:p>
        </p:txBody>
      </p:sp>
      <p:sp>
        <p:nvSpPr>
          <p:cNvPr id="4" name="Slide Number Placeholder 3"/>
          <p:cNvSpPr>
            <a:spLocks noGrp="1"/>
          </p:cNvSpPr>
          <p:nvPr>
            <p:ph type="sldNum" sz="quarter" idx="10"/>
          </p:nvPr>
        </p:nvSpPr>
        <p:spPr/>
        <p:txBody>
          <a:bodyPr/>
          <a:lstStyle/>
          <a:p>
            <a:fld id="{FF856B65-4953-49F1-AC7F-8183C254CC70}" type="slidenum">
              <a:rPr lang="en-US" smtClean="0"/>
              <a:t>6</a:t>
            </a:fld>
            <a:endParaRPr lang="en-US"/>
          </a:p>
        </p:txBody>
      </p:sp>
    </p:spTree>
    <p:extLst>
      <p:ext uri="{BB962C8B-B14F-4D97-AF65-F5344CB8AC3E}">
        <p14:creationId xmlns:p14="http://schemas.microsoft.com/office/powerpoint/2010/main" val="30674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2909CE-28D6-4D86-91F6-506A7F7B44F7}"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4338B-4C22-4525-9DD0-468FA681C3E1}" type="slidenum">
              <a:rPr lang="en-US" smtClean="0"/>
              <a:t>‹#›</a:t>
            </a:fld>
            <a:endParaRPr lang="en-US"/>
          </a:p>
        </p:txBody>
      </p:sp>
    </p:spTree>
    <p:extLst>
      <p:ext uri="{BB962C8B-B14F-4D97-AF65-F5344CB8AC3E}">
        <p14:creationId xmlns:p14="http://schemas.microsoft.com/office/powerpoint/2010/main" val="381669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909CE-28D6-4D86-91F6-506A7F7B44F7}"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4338B-4C22-4525-9DD0-468FA681C3E1}" type="slidenum">
              <a:rPr lang="en-US" smtClean="0"/>
              <a:t>‹#›</a:t>
            </a:fld>
            <a:endParaRPr lang="en-US"/>
          </a:p>
        </p:txBody>
      </p:sp>
    </p:spTree>
    <p:extLst>
      <p:ext uri="{BB962C8B-B14F-4D97-AF65-F5344CB8AC3E}">
        <p14:creationId xmlns:p14="http://schemas.microsoft.com/office/powerpoint/2010/main" val="174983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909CE-28D6-4D86-91F6-506A7F7B44F7}"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4338B-4C22-4525-9DD0-468FA681C3E1}" type="slidenum">
              <a:rPr lang="en-US" smtClean="0"/>
              <a:t>‹#›</a:t>
            </a:fld>
            <a:endParaRPr lang="en-US"/>
          </a:p>
        </p:txBody>
      </p:sp>
    </p:spTree>
    <p:extLst>
      <p:ext uri="{BB962C8B-B14F-4D97-AF65-F5344CB8AC3E}">
        <p14:creationId xmlns:p14="http://schemas.microsoft.com/office/powerpoint/2010/main" val="305706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909CE-28D6-4D86-91F6-506A7F7B44F7}"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4338B-4C22-4525-9DD0-468FA681C3E1}" type="slidenum">
              <a:rPr lang="en-US" smtClean="0"/>
              <a:t>‹#›</a:t>
            </a:fld>
            <a:endParaRPr lang="en-US"/>
          </a:p>
        </p:txBody>
      </p:sp>
    </p:spTree>
    <p:extLst>
      <p:ext uri="{BB962C8B-B14F-4D97-AF65-F5344CB8AC3E}">
        <p14:creationId xmlns:p14="http://schemas.microsoft.com/office/powerpoint/2010/main" val="283516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909CE-28D6-4D86-91F6-506A7F7B44F7}"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4338B-4C22-4525-9DD0-468FA681C3E1}" type="slidenum">
              <a:rPr lang="en-US" smtClean="0"/>
              <a:t>‹#›</a:t>
            </a:fld>
            <a:endParaRPr lang="en-US"/>
          </a:p>
        </p:txBody>
      </p:sp>
    </p:spTree>
    <p:extLst>
      <p:ext uri="{BB962C8B-B14F-4D97-AF65-F5344CB8AC3E}">
        <p14:creationId xmlns:p14="http://schemas.microsoft.com/office/powerpoint/2010/main" val="293152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2909CE-28D6-4D86-91F6-506A7F7B44F7}"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4338B-4C22-4525-9DD0-468FA681C3E1}" type="slidenum">
              <a:rPr lang="en-US" smtClean="0"/>
              <a:t>‹#›</a:t>
            </a:fld>
            <a:endParaRPr lang="en-US"/>
          </a:p>
        </p:txBody>
      </p:sp>
    </p:spTree>
    <p:extLst>
      <p:ext uri="{BB962C8B-B14F-4D97-AF65-F5344CB8AC3E}">
        <p14:creationId xmlns:p14="http://schemas.microsoft.com/office/powerpoint/2010/main" val="376126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2909CE-28D6-4D86-91F6-506A7F7B44F7}"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4338B-4C22-4525-9DD0-468FA681C3E1}" type="slidenum">
              <a:rPr lang="en-US" smtClean="0"/>
              <a:t>‹#›</a:t>
            </a:fld>
            <a:endParaRPr lang="en-US"/>
          </a:p>
        </p:txBody>
      </p:sp>
    </p:spTree>
    <p:extLst>
      <p:ext uri="{BB962C8B-B14F-4D97-AF65-F5344CB8AC3E}">
        <p14:creationId xmlns:p14="http://schemas.microsoft.com/office/powerpoint/2010/main" val="191396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2909CE-28D6-4D86-91F6-506A7F7B44F7}"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4338B-4C22-4525-9DD0-468FA681C3E1}" type="slidenum">
              <a:rPr lang="en-US" smtClean="0"/>
              <a:t>‹#›</a:t>
            </a:fld>
            <a:endParaRPr lang="en-US"/>
          </a:p>
        </p:txBody>
      </p:sp>
    </p:spTree>
    <p:extLst>
      <p:ext uri="{BB962C8B-B14F-4D97-AF65-F5344CB8AC3E}">
        <p14:creationId xmlns:p14="http://schemas.microsoft.com/office/powerpoint/2010/main" val="38750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909CE-28D6-4D86-91F6-506A7F7B44F7}" type="datetimeFigureOut">
              <a:rPr lang="en-US" smtClean="0"/>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4338B-4C22-4525-9DD0-468FA681C3E1}" type="slidenum">
              <a:rPr lang="en-US" smtClean="0"/>
              <a:t>‹#›</a:t>
            </a:fld>
            <a:endParaRPr lang="en-US"/>
          </a:p>
        </p:txBody>
      </p:sp>
    </p:spTree>
    <p:extLst>
      <p:ext uri="{BB962C8B-B14F-4D97-AF65-F5344CB8AC3E}">
        <p14:creationId xmlns:p14="http://schemas.microsoft.com/office/powerpoint/2010/main" val="321355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909CE-28D6-4D86-91F6-506A7F7B44F7}"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4338B-4C22-4525-9DD0-468FA681C3E1}" type="slidenum">
              <a:rPr lang="en-US" smtClean="0"/>
              <a:t>‹#›</a:t>
            </a:fld>
            <a:endParaRPr lang="en-US"/>
          </a:p>
        </p:txBody>
      </p:sp>
    </p:spTree>
    <p:extLst>
      <p:ext uri="{BB962C8B-B14F-4D97-AF65-F5344CB8AC3E}">
        <p14:creationId xmlns:p14="http://schemas.microsoft.com/office/powerpoint/2010/main" val="226546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909CE-28D6-4D86-91F6-506A7F7B44F7}"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4338B-4C22-4525-9DD0-468FA681C3E1}" type="slidenum">
              <a:rPr lang="en-US" smtClean="0"/>
              <a:t>‹#›</a:t>
            </a:fld>
            <a:endParaRPr lang="en-US"/>
          </a:p>
        </p:txBody>
      </p:sp>
    </p:spTree>
    <p:extLst>
      <p:ext uri="{BB962C8B-B14F-4D97-AF65-F5344CB8AC3E}">
        <p14:creationId xmlns:p14="http://schemas.microsoft.com/office/powerpoint/2010/main" val="306169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909CE-28D6-4D86-91F6-506A7F7B44F7}" type="datetimeFigureOut">
              <a:rPr lang="en-US" smtClean="0"/>
              <a:t>4/6/2022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4338B-4C22-4525-9DD0-468FA681C3E1}" type="slidenum">
              <a:rPr lang="en-US" smtClean="0"/>
              <a:t>‹#›</a:t>
            </a:fld>
            <a:endParaRPr lang="en-US"/>
          </a:p>
        </p:txBody>
      </p:sp>
    </p:spTree>
    <p:extLst>
      <p:ext uri="{BB962C8B-B14F-4D97-AF65-F5344CB8AC3E}">
        <p14:creationId xmlns:p14="http://schemas.microsoft.com/office/powerpoint/2010/main" val="2167321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2195" y="159103"/>
            <a:ext cx="9144000" cy="2387600"/>
          </a:xfrm>
        </p:spPr>
        <p:txBody>
          <a:bodyPr>
            <a:normAutofit fontScale="90000"/>
          </a:bodyPr>
          <a:lstStyle/>
          <a:p>
            <a:r>
              <a:rPr lang="en-US" sz="6600" b="1" dirty="0" smtClean="0">
                <a:solidFill>
                  <a:schemeClr val="bg1"/>
                </a:solidFill>
                <a:effectLst>
                  <a:outerShdw blurRad="38100" dist="38100" dir="2700000" algn="tl">
                    <a:srgbClr val="000000">
                      <a:alpha val="43137"/>
                    </a:srgbClr>
                  </a:outerShdw>
                </a:effectLst>
              </a:rPr>
              <a:t>Avera </a:t>
            </a:r>
            <a:r>
              <a:rPr lang="en-US" sz="6600" b="1" dirty="0" err="1" smtClean="0">
                <a:solidFill>
                  <a:schemeClr val="bg1"/>
                </a:solidFill>
                <a:effectLst>
                  <a:outerShdw blurRad="38100" dist="38100" dir="2700000" algn="tl">
                    <a:srgbClr val="000000">
                      <a:alpha val="43137"/>
                    </a:srgbClr>
                  </a:outerShdw>
                </a:effectLst>
              </a:rPr>
              <a:t>Careflight</a:t>
            </a:r>
            <a:r>
              <a:rPr lang="en-US" sz="6600" b="1" dirty="0" smtClean="0">
                <a:solidFill>
                  <a:schemeClr val="bg1"/>
                </a:solidFill>
                <a:effectLst>
                  <a:outerShdw blurRad="38100" dist="38100" dir="2700000" algn="tl">
                    <a:srgbClr val="000000">
                      <a:alpha val="43137"/>
                    </a:srgbClr>
                  </a:outerShdw>
                </a:effectLst>
              </a:rPr>
              <a:t> </a:t>
            </a:r>
            <a:br>
              <a:rPr lang="en-US" sz="6600" b="1" dirty="0" smtClean="0">
                <a:solidFill>
                  <a:schemeClr val="bg1"/>
                </a:solidFill>
                <a:effectLst>
                  <a:outerShdw blurRad="38100" dist="38100" dir="2700000" algn="tl">
                    <a:srgbClr val="000000">
                      <a:alpha val="43137"/>
                    </a:srgbClr>
                  </a:outerShdw>
                </a:effectLst>
              </a:rPr>
            </a:br>
            <a:r>
              <a:rPr lang="en-US" sz="6600" b="1" dirty="0" smtClean="0">
                <a:solidFill>
                  <a:schemeClr val="bg1"/>
                </a:solidFill>
                <a:effectLst>
                  <a:outerShdw blurRad="38100" dist="38100" dir="2700000" algn="tl">
                    <a:srgbClr val="000000">
                      <a:alpha val="43137"/>
                    </a:srgbClr>
                  </a:outerShdw>
                </a:effectLst>
              </a:rPr>
              <a:t>at the</a:t>
            </a:r>
            <a:br>
              <a:rPr lang="en-US" sz="6600" b="1" dirty="0" smtClean="0">
                <a:solidFill>
                  <a:schemeClr val="bg1"/>
                </a:solidFill>
                <a:effectLst>
                  <a:outerShdw blurRad="38100" dist="38100" dir="2700000" algn="tl">
                    <a:srgbClr val="000000">
                      <a:alpha val="43137"/>
                    </a:srgbClr>
                  </a:outerShdw>
                </a:effectLst>
              </a:rPr>
            </a:br>
            <a:r>
              <a:rPr lang="en-US" sz="6600" b="1" dirty="0" smtClean="0">
                <a:solidFill>
                  <a:schemeClr val="bg1"/>
                </a:solidFill>
                <a:effectLst>
                  <a:outerShdw blurRad="38100" dist="38100" dir="2700000" algn="tl">
                    <a:srgbClr val="000000">
                      <a:alpha val="43137"/>
                    </a:srgbClr>
                  </a:outerShdw>
                </a:effectLst>
              </a:rPr>
              <a:t>SD Airport Conference</a:t>
            </a:r>
            <a:endParaRPr lang="en-US" sz="66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3402227" y="5173362"/>
            <a:ext cx="5189838" cy="369332"/>
          </a:xfrm>
          <a:prstGeom prst="rect">
            <a:avLst/>
          </a:prstGeom>
          <a:noFill/>
        </p:spPr>
        <p:txBody>
          <a:bodyPr wrap="square" rtlCol="0">
            <a:spAutoFit/>
          </a:bodyPr>
          <a:lstStyle/>
          <a:p>
            <a:r>
              <a:rPr lang="en-US" dirty="0" smtClean="0">
                <a:solidFill>
                  <a:schemeClr val="bg1"/>
                </a:solidFill>
              </a:rPr>
              <a:t>Presented by Brandon Bell, Director of Operations</a:t>
            </a:r>
            <a:endParaRPr lang="en-US" dirty="0">
              <a:solidFill>
                <a:schemeClr val="bg1"/>
              </a:solidFill>
            </a:endParaRPr>
          </a:p>
        </p:txBody>
      </p:sp>
    </p:spTree>
    <p:extLst>
      <p:ext uri="{BB962C8B-B14F-4D97-AF65-F5344CB8AC3E}">
        <p14:creationId xmlns:p14="http://schemas.microsoft.com/office/powerpoint/2010/main" val="3885090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Who are we?</a:t>
            </a:r>
            <a:endParaRPr lang="en-US" b="1" dirty="0"/>
          </a:p>
        </p:txBody>
      </p:sp>
      <p:sp>
        <p:nvSpPr>
          <p:cNvPr id="3" name="Content Placeholder 2"/>
          <p:cNvSpPr>
            <a:spLocks noGrp="1"/>
          </p:cNvSpPr>
          <p:nvPr>
            <p:ph idx="1"/>
          </p:nvPr>
        </p:nvSpPr>
        <p:spPr/>
        <p:txBody>
          <a:bodyPr>
            <a:normAutofit/>
          </a:bodyPr>
          <a:lstStyle/>
          <a:p>
            <a:pPr marL="457200" lvl="1" indent="0">
              <a:buNone/>
            </a:pPr>
            <a:endParaRPr lang="en-US" sz="2400" dirty="0" smtClean="0"/>
          </a:p>
          <a:p>
            <a:pPr marL="457200" lvl="1" indent="0">
              <a:buNone/>
            </a:pPr>
            <a:endParaRPr lang="en-US" sz="2000" dirty="0"/>
          </a:p>
          <a:p>
            <a:pPr marL="457200" lvl="1" indent="0">
              <a:buNone/>
            </a:pPr>
            <a:endParaRPr lang="en-US" sz="2000" dirty="0" smtClean="0"/>
          </a:p>
          <a:p>
            <a:pPr lvl="1"/>
            <a:endParaRPr lang="en-US" sz="2000" dirty="0"/>
          </a:p>
        </p:txBody>
      </p:sp>
      <p:sp>
        <p:nvSpPr>
          <p:cNvPr id="9" name="Text Placeholder 8"/>
          <p:cNvSpPr>
            <a:spLocks noGrp="1"/>
          </p:cNvSpPr>
          <p:nvPr>
            <p:ph type="body" sz="half" idx="2"/>
          </p:nvPr>
        </p:nvSpPr>
        <p:spPr/>
        <p:txBody>
          <a:bodyPr/>
          <a:lstStyle/>
          <a:p>
            <a:pPr marL="285750" indent="-285750">
              <a:buFont typeface="Arial" panose="020B0604020202020204" pitchFamily="34" charset="0"/>
              <a:buChar char="•"/>
            </a:pPr>
            <a:r>
              <a:rPr lang="en-US" dirty="0" smtClean="0"/>
              <a:t>Hospital owned part 135 air carrier</a:t>
            </a:r>
          </a:p>
          <a:p>
            <a:pPr marL="285750" indent="-285750">
              <a:buFont typeface="Arial" panose="020B0604020202020204" pitchFamily="34" charset="0"/>
              <a:buChar char="•"/>
            </a:pPr>
            <a:r>
              <a:rPr lang="en-US" dirty="0" smtClean="0"/>
              <a:t>Six aircraft and four bases in South Dakota </a:t>
            </a:r>
          </a:p>
          <a:p>
            <a:pPr marL="285750" indent="-285750">
              <a:buFont typeface="Arial" panose="020B0604020202020204" pitchFamily="34" charset="0"/>
              <a:buChar char="•"/>
            </a:pPr>
            <a:r>
              <a:rPr lang="en-US" dirty="0" smtClean="0"/>
              <a:t>Provide timely and efficient medical evacuation to the five state region and beyond</a:t>
            </a:r>
          </a:p>
          <a:p>
            <a:pPr marL="285750" indent="-285750">
              <a:buFont typeface="Arial" panose="020B0604020202020204" pitchFamily="34" charset="0"/>
              <a:buChar char="•"/>
            </a:pPr>
            <a:r>
              <a:rPr lang="en-US" dirty="0" smtClean="0"/>
              <a:t>“Firehouse” mentality to preserve health</a:t>
            </a:r>
          </a:p>
          <a:p>
            <a:pPr marL="742950" lvl="1" indent="-285750">
              <a:buFont typeface="Arial" panose="020B0604020202020204" pitchFamily="34" charset="0"/>
              <a:buChar char="•"/>
            </a:pPr>
            <a:r>
              <a:rPr lang="en-US" dirty="0" smtClean="0"/>
              <a:t>12 minute liftoff RW</a:t>
            </a:r>
          </a:p>
          <a:p>
            <a:pPr marL="742950" lvl="1" indent="-285750">
              <a:buFont typeface="Arial" panose="020B0604020202020204" pitchFamily="34" charset="0"/>
              <a:buChar char="•"/>
            </a:pPr>
            <a:r>
              <a:rPr lang="en-US" dirty="0" smtClean="0"/>
              <a:t>15 minute liftoff FW</a:t>
            </a:r>
          </a:p>
          <a:p>
            <a:pPr marL="285750" indent="-285750">
              <a:buFont typeface="Arial" panose="020B0604020202020204" pitchFamily="34" charset="0"/>
              <a:buChar char="•"/>
            </a:pPr>
            <a:r>
              <a:rPr lang="en-US" dirty="0" smtClean="0"/>
              <a:t>Majority of transports are facility to facility to achieve a higher level of care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710103" y="852487"/>
            <a:ext cx="5653454" cy="5143500"/>
          </a:xfrm>
          <a:prstGeom prst="rect">
            <a:avLst/>
          </a:prstGeom>
        </p:spPr>
      </p:pic>
    </p:spTree>
    <p:extLst>
      <p:ext uri="{BB962C8B-B14F-4D97-AF65-F5344CB8AC3E}">
        <p14:creationId xmlns:p14="http://schemas.microsoft.com/office/powerpoint/2010/main" val="96820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Avera </a:t>
            </a:r>
            <a:r>
              <a:rPr lang="en-US" b="1" dirty="0" err="1" smtClean="0"/>
              <a:t>Careflight</a:t>
            </a:r>
            <a:r>
              <a:rPr lang="en-US" b="1" dirty="0" smtClean="0"/>
              <a:t> in South Dakota </a:t>
            </a:r>
            <a:endParaRPr lang="en-US" b="1" dirty="0"/>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91915" y="1825625"/>
            <a:ext cx="9018871" cy="4594426"/>
          </a:xfrm>
          <a:prstGeom prst="rect">
            <a:avLst/>
          </a:prstGeom>
        </p:spPr>
      </p:pic>
      <p:pic>
        <p:nvPicPr>
          <p:cNvPr id="1026" name="Picture 2" descr="Airplane Aircraft Clip art - plane clipart png download - 900*900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7899" y="3738965"/>
            <a:ext cx="330416" cy="330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83858" y="4552853"/>
            <a:ext cx="377985" cy="386202"/>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4709" y="2529338"/>
            <a:ext cx="378546" cy="283544"/>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83858" y="4939055"/>
            <a:ext cx="377985" cy="280440"/>
          </a:xfrm>
          <a:prstGeom prst="rect">
            <a:avLst/>
          </a:prstGeom>
        </p:spPr>
      </p:pic>
    </p:spTree>
    <p:extLst>
      <p:ext uri="{BB962C8B-B14F-4D97-AF65-F5344CB8AC3E}">
        <p14:creationId xmlns:p14="http://schemas.microsoft.com/office/powerpoint/2010/main" val="4107829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Mission Mindset</a:t>
            </a:r>
            <a:endParaRPr lang="en-US" b="1" dirty="0"/>
          </a:p>
        </p:txBody>
      </p:sp>
      <p:sp>
        <p:nvSpPr>
          <p:cNvPr id="4" name="Content Placeholder 3"/>
          <p:cNvSpPr>
            <a:spLocks noGrp="1"/>
          </p:cNvSpPr>
          <p:nvPr>
            <p:ph sz="half" idx="1"/>
          </p:nvPr>
        </p:nvSpPr>
        <p:spPr/>
        <p:txBody>
          <a:bodyPr/>
          <a:lstStyle/>
          <a:p>
            <a:r>
              <a:rPr lang="en-US" dirty="0" smtClean="0"/>
              <a:t>Historically common in air ambulance </a:t>
            </a:r>
          </a:p>
          <a:p>
            <a:pPr lvl="0"/>
            <a:r>
              <a:rPr lang="en-US" dirty="0">
                <a:solidFill>
                  <a:prstClr val="black"/>
                </a:solidFill>
              </a:rPr>
              <a:t>Clouded judgement due to the nature of the call</a:t>
            </a:r>
          </a:p>
          <a:p>
            <a:r>
              <a:rPr lang="en-US" dirty="0" smtClean="0"/>
              <a:t>Increase stress</a:t>
            </a:r>
          </a:p>
          <a:p>
            <a:r>
              <a:rPr lang="en-US" dirty="0" smtClean="0"/>
              <a:t>Reduce situational awareness</a:t>
            </a:r>
          </a:p>
          <a:p>
            <a:r>
              <a:rPr lang="en-US" dirty="0" smtClean="0"/>
              <a:t>Reduce risk comprehension</a:t>
            </a:r>
          </a:p>
          <a:p>
            <a:r>
              <a:rPr lang="en-US" dirty="0" smtClean="0"/>
              <a:t>Deter communication abilities</a:t>
            </a:r>
          </a:p>
          <a:p>
            <a:pPr marL="0" indent="0">
              <a:buNone/>
            </a:pPr>
            <a:r>
              <a:rPr lang="en-US" dirty="0" smtClean="0"/>
              <a:t> </a:t>
            </a:r>
          </a:p>
          <a:p>
            <a:endParaRPr lang="en-US" dirty="0"/>
          </a:p>
        </p:txBody>
      </p:sp>
      <p:pic>
        <p:nvPicPr>
          <p:cNvPr id="6" name="Content Placeholder 5"/>
          <p:cNvPicPr>
            <a:picLocks noGrp="1" noChangeAspect="1"/>
          </p:cNvPicPr>
          <p:nvPr>
            <p:ph sz="half" idx="2"/>
          </p:nvPr>
        </p:nvPicPr>
        <p:blipFill>
          <a:blip r:embed="rId2"/>
          <a:stretch>
            <a:fillRect/>
          </a:stretch>
        </p:blipFill>
        <p:spPr>
          <a:xfrm>
            <a:off x="7218947" y="2220831"/>
            <a:ext cx="3012708" cy="3473984"/>
          </a:xfrm>
          <a:prstGeom prst="rect">
            <a:avLst/>
          </a:prstGeom>
        </p:spPr>
      </p:pic>
      <p:sp>
        <p:nvSpPr>
          <p:cNvPr id="8" name="Flowchart: Summing Junction 7"/>
          <p:cNvSpPr/>
          <p:nvPr/>
        </p:nvSpPr>
        <p:spPr>
          <a:xfrm>
            <a:off x="7218946" y="2127183"/>
            <a:ext cx="3099335" cy="3272590"/>
          </a:xfrm>
          <a:prstGeom prst="flowChartSummingJunction">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8656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smtClean="0"/>
              <a:t>Working Together with YOU</a:t>
            </a:r>
            <a:endParaRPr lang="en-US" b="1" dirty="0"/>
          </a:p>
        </p:txBody>
      </p:sp>
      <p:sp>
        <p:nvSpPr>
          <p:cNvPr id="7" name="Content Placeholder 6"/>
          <p:cNvSpPr>
            <a:spLocks noGrp="1"/>
          </p:cNvSpPr>
          <p:nvPr>
            <p:ph idx="1"/>
          </p:nvPr>
        </p:nvSpPr>
        <p:spPr>
          <a:xfrm>
            <a:off x="838200" y="1825625"/>
            <a:ext cx="8938846" cy="4351338"/>
          </a:xfrm>
        </p:spPr>
        <p:txBody>
          <a:bodyPr/>
          <a:lstStyle/>
          <a:p>
            <a:r>
              <a:rPr lang="en-US" dirty="0" smtClean="0"/>
              <a:t>Defeat the MISSION MINDSET for successful transports</a:t>
            </a:r>
          </a:p>
          <a:p>
            <a:pPr lvl="1"/>
            <a:r>
              <a:rPr lang="en-US" dirty="0" smtClean="0"/>
              <a:t>Not the military</a:t>
            </a:r>
          </a:p>
          <a:p>
            <a:pPr lvl="1"/>
            <a:r>
              <a:rPr lang="en-US" dirty="0" smtClean="0"/>
              <a:t>Dispatch information </a:t>
            </a:r>
          </a:p>
          <a:p>
            <a:pPr lvl="1"/>
            <a:r>
              <a:rPr lang="en-US" dirty="0" smtClean="0"/>
              <a:t>Utilize great AMRM both internally with program and externally</a:t>
            </a:r>
          </a:p>
          <a:p>
            <a:pPr lvl="1"/>
            <a:r>
              <a:rPr lang="en-US" dirty="0" smtClean="0"/>
              <a:t>Accuracy and reliability of information</a:t>
            </a:r>
          </a:p>
          <a:p>
            <a:pPr lvl="2"/>
            <a:r>
              <a:rPr lang="en-US" dirty="0" smtClean="0"/>
              <a:t>NOTAMs, runway conditions, weather reporting</a:t>
            </a:r>
          </a:p>
          <a:p>
            <a:pPr lvl="2"/>
            <a:endParaRPr lang="en-US" dirty="0"/>
          </a:p>
          <a:p>
            <a:pPr marL="914400" lvl="2" indent="0">
              <a:buNone/>
            </a:pPr>
            <a:endParaRPr lang="en-US" dirty="0" smtClean="0"/>
          </a:p>
          <a:p>
            <a:pPr marL="914400" lvl="2" indent="0" algn="ctr">
              <a:buNone/>
            </a:pPr>
            <a:r>
              <a:rPr lang="en-US" sz="6000" dirty="0" smtClean="0"/>
              <a:t>SAFE and LEGAL</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922386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Case Studies</a:t>
            </a:r>
            <a:endParaRPr lang="en-US" b="1" dirty="0"/>
          </a:p>
        </p:txBody>
      </p:sp>
      <p:sp>
        <p:nvSpPr>
          <p:cNvPr id="3" name="Content Placeholder 2"/>
          <p:cNvSpPr>
            <a:spLocks noGrp="1"/>
          </p:cNvSpPr>
          <p:nvPr>
            <p:ph sz="half" idx="1"/>
          </p:nvPr>
        </p:nvSpPr>
        <p:spPr/>
        <p:txBody>
          <a:bodyPr/>
          <a:lstStyle/>
          <a:p>
            <a:r>
              <a:rPr lang="en-US" dirty="0" smtClean="0"/>
              <a:t>Midnight blizzard</a:t>
            </a:r>
          </a:p>
          <a:p>
            <a:pPr lvl="1"/>
            <a:r>
              <a:rPr lang="en-US" dirty="0" smtClean="0"/>
              <a:t>Accurate reliable airport conditions</a:t>
            </a:r>
          </a:p>
          <a:p>
            <a:pPr lvl="1"/>
            <a:r>
              <a:rPr lang="en-US" dirty="0" smtClean="0"/>
              <a:t>Exceptional communication</a:t>
            </a:r>
          </a:p>
          <a:p>
            <a:pPr lvl="1"/>
            <a:r>
              <a:rPr lang="en-US" dirty="0" smtClean="0"/>
              <a:t>“You didn’t have to go”</a:t>
            </a:r>
          </a:p>
          <a:p>
            <a:pPr lvl="1"/>
            <a:endParaRPr lang="en-US" dirty="0"/>
          </a:p>
          <a:p>
            <a:r>
              <a:rPr lang="en-US" dirty="0" smtClean="0"/>
              <a:t>Aircraft immobilized</a:t>
            </a:r>
          </a:p>
          <a:p>
            <a:pPr lvl="1"/>
            <a:r>
              <a:rPr lang="en-US" dirty="0" smtClean="0"/>
              <a:t>Fantastic assistance</a:t>
            </a:r>
          </a:p>
          <a:p>
            <a:pPr lvl="1"/>
            <a:r>
              <a:rPr lang="en-US" dirty="0" smtClean="0"/>
              <a:t>Multiple airports involved</a:t>
            </a:r>
          </a:p>
          <a:p>
            <a:pPr lvl="1"/>
            <a:r>
              <a:rPr lang="en-US" dirty="0" smtClean="0"/>
              <a:t>Successful outcome</a:t>
            </a:r>
          </a:p>
          <a:p>
            <a:pPr lvl="1"/>
            <a:endParaRPr lang="en-US" dirty="0"/>
          </a:p>
        </p:txBody>
      </p:sp>
      <p:pic>
        <p:nvPicPr>
          <p:cNvPr id="5" name="Content Placeholder 4"/>
          <p:cNvPicPr>
            <a:picLocks noGrp="1" noChangeAspect="1"/>
          </p:cNvPicPr>
          <p:nvPr>
            <p:ph sz="half" idx="2"/>
          </p:nvPr>
        </p:nvPicPr>
        <p:blipFill>
          <a:blip r:embed="rId3"/>
          <a:stretch>
            <a:fillRect/>
          </a:stretch>
        </p:blipFill>
        <p:spPr>
          <a:xfrm>
            <a:off x="5659091" y="2348563"/>
            <a:ext cx="5874933" cy="3128211"/>
          </a:xfrm>
          <a:prstGeom prst="rect">
            <a:avLst/>
          </a:prstGeom>
        </p:spPr>
      </p:pic>
    </p:spTree>
    <p:extLst>
      <p:ext uri="{BB962C8B-B14F-4D97-AF65-F5344CB8AC3E}">
        <p14:creationId xmlns:p14="http://schemas.microsoft.com/office/powerpoint/2010/main" val="196901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
            <a:ext cx="12192000" cy="1722922"/>
          </a:xfrm>
        </p:spPr>
        <p:txBody>
          <a:bodyPr/>
          <a:lstStyle/>
          <a:p>
            <a:pPr marL="0" indent="0" algn="ctr">
              <a:buNone/>
            </a:pPr>
            <a:endParaRPr lang="en-US" dirty="0" smtClean="0"/>
          </a:p>
          <a:p>
            <a:pPr marL="0" indent="0" algn="ctr">
              <a:buNone/>
            </a:pPr>
            <a:r>
              <a:rPr lang="en-US" sz="4000" dirty="0" smtClean="0"/>
              <a:t>THANK YOU for all your support of rural healthcare and helping us serve South Dakota communities!!</a:t>
            </a:r>
            <a:endParaRPr lang="en-US" sz="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6198" y="1924143"/>
            <a:ext cx="6186099" cy="4832791"/>
          </a:xfrm>
          <a:prstGeom prst="rect">
            <a:avLst/>
          </a:prstGeom>
        </p:spPr>
      </p:pic>
    </p:spTree>
    <p:extLst>
      <p:ext uri="{BB962C8B-B14F-4D97-AF65-F5344CB8AC3E}">
        <p14:creationId xmlns:p14="http://schemas.microsoft.com/office/powerpoint/2010/main" val="889041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2134</TotalTime>
  <Words>653</Words>
  <Application>Microsoft Office PowerPoint</Application>
  <PresentationFormat>Widescreen</PresentationFormat>
  <Paragraphs>59</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Avera Careflight  at the SD Airport Conference</vt:lpstr>
      <vt:lpstr>Who are we?</vt:lpstr>
      <vt:lpstr>Avera Careflight in South Dakota </vt:lpstr>
      <vt:lpstr>Mission Mindset</vt:lpstr>
      <vt:lpstr>Working Together with YOU</vt:lpstr>
      <vt:lpstr>Case Studies</vt:lpstr>
      <vt:lpstr>PowerPoint Presentation</vt:lpstr>
    </vt:vector>
  </TitlesOfParts>
  <Company>Avera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Avera Careflight Update</dc:title>
  <dc:creator>Anna Vanden Bosch</dc:creator>
  <cp:lastModifiedBy>Brandon Bell</cp:lastModifiedBy>
  <cp:revision>46</cp:revision>
  <dcterms:created xsi:type="dcterms:W3CDTF">2019-12-09T18:49:45Z</dcterms:created>
  <dcterms:modified xsi:type="dcterms:W3CDTF">2022-04-06T21:09:47Z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1546014718</vt:i4>
  </property>
  <property fmtid="{D5CDD505-2E9C-101B-9397-08002B2CF9AE}" pid="3" name="_NewReviewCycle">
    <vt:lpwstr/>
  </property>
  <property fmtid="{D5CDD505-2E9C-101B-9397-08002B2CF9AE}" pid="4" name="_EmailSubject">
    <vt:lpwstr>Compressed PP</vt:lpwstr>
  </property>
  <property fmtid="{D5CDD505-2E9C-101B-9397-08002B2CF9AE}" pid="5" name="_AuthorEmail">
    <vt:lpwstr>Brandon.Bell@avera.org</vt:lpwstr>
  </property>
  <property fmtid="{D5CDD505-2E9C-101B-9397-08002B2CF9AE}" pid="6" name="_AuthorEmailDisplayName">
    <vt:lpwstr>Brandon Bell</vt:lpwstr>
  </property>
</Properties>
</file>