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256" r:id="rId5"/>
    <p:sldId id="288" r:id="rId6"/>
    <p:sldId id="262" r:id="rId7"/>
    <p:sldId id="263" r:id="rId8"/>
    <p:sldId id="299" r:id="rId9"/>
    <p:sldId id="264" r:id="rId10"/>
    <p:sldId id="265" r:id="rId11"/>
    <p:sldId id="266" r:id="rId12"/>
    <p:sldId id="267" r:id="rId13"/>
    <p:sldId id="273" r:id="rId14"/>
    <p:sldId id="274" r:id="rId15"/>
    <p:sldId id="296" r:id="rId16"/>
    <p:sldId id="297" r:id="rId17"/>
    <p:sldId id="290" r:id="rId18"/>
    <p:sldId id="298" r:id="rId19"/>
    <p:sldId id="294" r:id="rId20"/>
    <p:sldId id="295" r:id="rId21"/>
    <p:sldId id="275" r:id="rId22"/>
    <p:sldId id="277" r:id="rId23"/>
    <p:sldId id="278" r:id="rId24"/>
    <p:sldId id="280" r:id="rId25"/>
    <p:sldId id="268" r:id="rId26"/>
    <p:sldId id="269" r:id="rId27"/>
    <p:sldId id="270" r:id="rId28"/>
    <p:sldId id="271" r:id="rId29"/>
    <p:sldId id="259" r:id="rId30"/>
    <p:sldId id="282" r:id="rId31"/>
    <p:sldId id="283" r:id="rId32"/>
    <p:sldId id="291" r:id="rId33"/>
    <p:sldId id="292" r:id="rId34"/>
    <p:sldId id="293" r:id="rId35"/>
    <p:sldId id="285" r:id="rId36"/>
    <p:sldId id="286" r:id="rId37"/>
    <p:sldId id="28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51113"/>
    <a:srgbClr val="2E6B8D"/>
    <a:srgbClr val="C2E699"/>
    <a:srgbClr val="B1B1B1"/>
    <a:srgbClr val="FDBA17"/>
    <a:srgbClr val="4472C4"/>
    <a:srgbClr val="D9554B"/>
    <a:srgbClr val="19A2E8"/>
    <a:srgbClr val="8C9A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64042" autoAdjust="0"/>
  </p:normalViewPr>
  <p:slideViewPr>
    <p:cSldViewPr snapToGrid="0">
      <p:cViewPr varScale="1">
        <p:scale>
          <a:sx n="73" d="100"/>
          <a:sy n="73" d="100"/>
        </p:scale>
        <p:origin x="207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8E2796-6538-4BF1-9CC8-F4531ECA5311}" type="doc">
      <dgm:prSet loTypeId="urn:microsoft.com/office/officeart/2005/8/layout/vProcess5" loCatId="process" qsTypeId="urn:microsoft.com/office/officeart/2005/8/quickstyle/simple4" qsCatId="simple" csTypeId="urn:microsoft.com/office/officeart/2005/8/colors/accent0_3" csCatId="mainScheme" phldr="1"/>
      <dgm:spPr/>
      <dgm:t>
        <a:bodyPr/>
        <a:lstStyle/>
        <a:p>
          <a:endParaRPr lang="en-US"/>
        </a:p>
      </dgm:t>
    </dgm:pt>
    <dgm:pt modelId="{39CE72B8-99D3-4EA0-8097-8902EC65A0D0}">
      <dgm:prSet custT="1"/>
      <dgm:spPr>
        <a:solidFill>
          <a:srgbClr val="751113"/>
        </a:solidFill>
      </dgm:spPr>
      <dgm:t>
        <a:bodyPr/>
        <a:lstStyle/>
        <a:p>
          <a:r>
            <a:rPr lang="en-US" sz="4400" b="1" dirty="0">
              <a:latin typeface="Calibri" panose="020F0502020204030204" pitchFamily="34" charset="0"/>
              <a:cs typeface="Calibri" panose="020F0502020204030204" pitchFamily="34" charset="0"/>
            </a:rPr>
            <a:t>To efficiently provide a safe and effective public transportation system.</a:t>
          </a:r>
        </a:p>
        <a:p>
          <a:r>
            <a:rPr lang="en-US" sz="4400" dirty="0"/>
            <a:t>https://dot.sd.gov/</a:t>
          </a:r>
          <a:r>
            <a:rPr lang="en-US" sz="4400" b="1" dirty="0">
              <a:latin typeface="Calibri" panose="020F0502020204030204" pitchFamily="34" charset="0"/>
              <a:cs typeface="Calibri" panose="020F0502020204030204" pitchFamily="34" charset="0"/>
            </a:rPr>
            <a:t> </a:t>
          </a:r>
          <a:endParaRPr lang="en-US" sz="4400" dirty="0">
            <a:latin typeface="Calibri" panose="020F0502020204030204" pitchFamily="34" charset="0"/>
            <a:cs typeface="Calibri" panose="020F0502020204030204" pitchFamily="34" charset="0"/>
          </a:endParaRPr>
        </a:p>
      </dgm:t>
    </dgm:pt>
    <dgm:pt modelId="{C84E8E52-78E2-48A4-9462-DF2A99CAFEB4}" type="parTrans" cxnId="{BBF90EA4-D5E1-4AA7-BC1F-D20527A050AF}">
      <dgm:prSet/>
      <dgm:spPr/>
      <dgm:t>
        <a:bodyPr/>
        <a:lstStyle/>
        <a:p>
          <a:endParaRPr lang="en-US"/>
        </a:p>
      </dgm:t>
    </dgm:pt>
    <dgm:pt modelId="{CF141CF6-BC34-4DE0-B57C-5DBA89B318DC}" type="sibTrans" cxnId="{BBF90EA4-D5E1-4AA7-BC1F-D20527A050AF}">
      <dgm:prSet/>
      <dgm:spPr>
        <a:solidFill>
          <a:srgbClr val="FDBA17"/>
        </a:solidFill>
      </dgm:spPr>
      <dgm:t>
        <a:bodyPr/>
        <a:lstStyle/>
        <a:p>
          <a:endParaRPr lang="en-US"/>
        </a:p>
      </dgm:t>
    </dgm:pt>
    <dgm:pt modelId="{6196BBE3-2E0E-4A0D-B7EB-50A9A7263557}" type="pres">
      <dgm:prSet presAssocID="{2F8E2796-6538-4BF1-9CC8-F4531ECA5311}" presName="outerComposite" presStyleCnt="0">
        <dgm:presLayoutVars>
          <dgm:chMax val="5"/>
          <dgm:dir/>
          <dgm:resizeHandles val="exact"/>
        </dgm:presLayoutVars>
      </dgm:prSet>
      <dgm:spPr/>
    </dgm:pt>
    <dgm:pt modelId="{D643F7AB-89E5-41E9-A44B-636B721F974B}" type="pres">
      <dgm:prSet presAssocID="{2F8E2796-6538-4BF1-9CC8-F4531ECA5311}" presName="dummyMaxCanvas" presStyleCnt="0">
        <dgm:presLayoutVars/>
      </dgm:prSet>
      <dgm:spPr/>
    </dgm:pt>
    <dgm:pt modelId="{F330A0CF-18A7-447F-ACBB-7F02FC079DCE}" type="pres">
      <dgm:prSet presAssocID="{2F8E2796-6538-4BF1-9CC8-F4531ECA5311}" presName="OneNode_1" presStyleLbl="node1" presStyleIdx="0" presStyleCnt="1" custScaleY="121274" custLinFactNeighborY="2990">
        <dgm:presLayoutVars>
          <dgm:bulletEnabled val="1"/>
        </dgm:presLayoutVars>
      </dgm:prSet>
      <dgm:spPr/>
    </dgm:pt>
  </dgm:ptLst>
  <dgm:cxnLst>
    <dgm:cxn modelId="{4659206D-6941-4657-B0DC-8E25DE8A1796}" type="presOf" srcId="{2F8E2796-6538-4BF1-9CC8-F4531ECA5311}" destId="{6196BBE3-2E0E-4A0D-B7EB-50A9A7263557}" srcOrd="0" destOrd="0" presId="urn:microsoft.com/office/officeart/2005/8/layout/vProcess5"/>
    <dgm:cxn modelId="{72C44A95-4746-4D85-A76E-EE6630625451}" type="presOf" srcId="{39CE72B8-99D3-4EA0-8097-8902EC65A0D0}" destId="{F330A0CF-18A7-447F-ACBB-7F02FC079DCE}" srcOrd="0" destOrd="0" presId="urn:microsoft.com/office/officeart/2005/8/layout/vProcess5"/>
    <dgm:cxn modelId="{BBF90EA4-D5E1-4AA7-BC1F-D20527A050AF}" srcId="{2F8E2796-6538-4BF1-9CC8-F4531ECA5311}" destId="{39CE72B8-99D3-4EA0-8097-8902EC65A0D0}" srcOrd="0" destOrd="0" parTransId="{C84E8E52-78E2-48A4-9462-DF2A99CAFEB4}" sibTransId="{CF141CF6-BC34-4DE0-B57C-5DBA89B318DC}"/>
    <dgm:cxn modelId="{5A1B45A1-01BA-46BF-B16A-8CA618B198EE}" type="presParOf" srcId="{6196BBE3-2E0E-4A0D-B7EB-50A9A7263557}" destId="{D643F7AB-89E5-41E9-A44B-636B721F974B}" srcOrd="0" destOrd="0" presId="urn:microsoft.com/office/officeart/2005/8/layout/vProcess5"/>
    <dgm:cxn modelId="{30298C6F-5128-43D6-822A-8FCBB004465D}" type="presParOf" srcId="{6196BBE3-2E0E-4A0D-B7EB-50A9A7263557}" destId="{F330A0CF-18A7-447F-ACBB-7F02FC079DCE}" srcOrd="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F8E2796-6538-4BF1-9CC8-F4531ECA5311}" type="doc">
      <dgm:prSet loTypeId="urn:microsoft.com/office/officeart/2005/8/layout/vProcess5" loCatId="process" qsTypeId="urn:microsoft.com/office/officeart/2005/8/quickstyle/simple4" qsCatId="simple" csTypeId="urn:microsoft.com/office/officeart/2005/8/colors/accent0_3" csCatId="mainScheme" phldr="1"/>
      <dgm:spPr/>
      <dgm:t>
        <a:bodyPr/>
        <a:lstStyle/>
        <a:p>
          <a:endParaRPr lang="en-US"/>
        </a:p>
      </dgm:t>
    </dgm:pt>
    <dgm:pt modelId="{39CE72B8-99D3-4EA0-8097-8902EC65A0D0}">
      <dgm:prSet/>
      <dgm:spPr>
        <a:solidFill>
          <a:srgbClr val="751113"/>
        </a:solidFill>
      </dgm:spPr>
      <dgm:t>
        <a:bodyPr/>
        <a:lstStyle/>
        <a:p>
          <a:r>
            <a:rPr lang="en-US" b="1" dirty="0">
              <a:latin typeface="Calibri" panose="020F0502020204030204" pitchFamily="34" charset="0"/>
              <a:cs typeface="Calibri" panose="020F0502020204030204" pitchFamily="34" charset="0"/>
            </a:rPr>
            <a:t>Grading and structures in 1964.</a:t>
          </a:r>
          <a:endParaRPr lang="en-US" dirty="0">
            <a:latin typeface="Calibri" panose="020F0502020204030204" pitchFamily="34" charset="0"/>
            <a:cs typeface="Calibri" panose="020F0502020204030204" pitchFamily="34" charset="0"/>
          </a:endParaRPr>
        </a:p>
      </dgm:t>
    </dgm:pt>
    <dgm:pt modelId="{C84E8E52-78E2-48A4-9462-DF2A99CAFEB4}" type="parTrans" cxnId="{BBF90EA4-D5E1-4AA7-BC1F-D20527A050AF}">
      <dgm:prSet/>
      <dgm:spPr/>
      <dgm:t>
        <a:bodyPr/>
        <a:lstStyle/>
        <a:p>
          <a:endParaRPr lang="en-US"/>
        </a:p>
      </dgm:t>
    </dgm:pt>
    <dgm:pt modelId="{CF141CF6-BC34-4DE0-B57C-5DBA89B318DC}" type="sibTrans" cxnId="{BBF90EA4-D5E1-4AA7-BC1F-D20527A050AF}">
      <dgm:prSet/>
      <dgm:spPr>
        <a:solidFill>
          <a:srgbClr val="FDBA17"/>
        </a:solidFill>
      </dgm:spPr>
      <dgm:t>
        <a:bodyPr/>
        <a:lstStyle/>
        <a:p>
          <a:endParaRPr lang="en-US"/>
        </a:p>
      </dgm:t>
    </dgm:pt>
    <dgm:pt modelId="{0305AB48-B65A-4485-AE5B-6AC5B3F40991}">
      <dgm:prSet/>
      <dgm:spPr>
        <a:solidFill>
          <a:srgbClr val="2E6B8D"/>
        </a:solidFill>
      </dgm:spPr>
      <dgm:t>
        <a:bodyPr/>
        <a:lstStyle/>
        <a:p>
          <a:r>
            <a:rPr lang="en-US" b="1" dirty="0">
              <a:latin typeface="Calibri" panose="020F0502020204030204" pitchFamily="34" charset="0"/>
              <a:cs typeface="Calibri" panose="020F0502020204030204" pitchFamily="34" charset="0"/>
            </a:rPr>
            <a:t>Last surface improvements in 2010.</a:t>
          </a:r>
          <a:endParaRPr lang="en-US" dirty="0">
            <a:latin typeface="Calibri" panose="020F0502020204030204" pitchFamily="34" charset="0"/>
            <a:cs typeface="Calibri" panose="020F0502020204030204" pitchFamily="34" charset="0"/>
          </a:endParaRPr>
        </a:p>
      </dgm:t>
    </dgm:pt>
    <dgm:pt modelId="{689ED209-2B95-4664-BD56-38AE0EC272AB}" type="parTrans" cxnId="{F52A70BE-46E1-482F-887E-A1B6DA1A9113}">
      <dgm:prSet/>
      <dgm:spPr/>
      <dgm:t>
        <a:bodyPr/>
        <a:lstStyle/>
        <a:p>
          <a:endParaRPr lang="en-US"/>
        </a:p>
      </dgm:t>
    </dgm:pt>
    <dgm:pt modelId="{9F62DEF2-E344-4A9F-A0B3-87A5BC9B45A9}" type="sibTrans" cxnId="{F52A70BE-46E1-482F-887E-A1B6DA1A9113}">
      <dgm:prSet/>
      <dgm:spPr>
        <a:solidFill>
          <a:srgbClr val="FDBA17"/>
        </a:solidFill>
      </dgm:spPr>
      <dgm:t>
        <a:bodyPr/>
        <a:lstStyle/>
        <a:p>
          <a:endParaRPr lang="en-US"/>
        </a:p>
      </dgm:t>
    </dgm:pt>
    <dgm:pt modelId="{6196BBE3-2E0E-4A0D-B7EB-50A9A7263557}" type="pres">
      <dgm:prSet presAssocID="{2F8E2796-6538-4BF1-9CC8-F4531ECA5311}" presName="outerComposite" presStyleCnt="0">
        <dgm:presLayoutVars>
          <dgm:chMax val="5"/>
          <dgm:dir/>
          <dgm:resizeHandles val="exact"/>
        </dgm:presLayoutVars>
      </dgm:prSet>
      <dgm:spPr/>
    </dgm:pt>
    <dgm:pt modelId="{D643F7AB-89E5-41E9-A44B-636B721F974B}" type="pres">
      <dgm:prSet presAssocID="{2F8E2796-6538-4BF1-9CC8-F4531ECA5311}" presName="dummyMaxCanvas" presStyleCnt="0">
        <dgm:presLayoutVars/>
      </dgm:prSet>
      <dgm:spPr/>
    </dgm:pt>
    <dgm:pt modelId="{0D437D51-F296-42E6-816C-F6E93A349C29}" type="pres">
      <dgm:prSet presAssocID="{2F8E2796-6538-4BF1-9CC8-F4531ECA5311}" presName="TwoNodes_1" presStyleLbl="node1" presStyleIdx="0" presStyleCnt="2">
        <dgm:presLayoutVars>
          <dgm:bulletEnabled val="1"/>
        </dgm:presLayoutVars>
      </dgm:prSet>
      <dgm:spPr/>
    </dgm:pt>
    <dgm:pt modelId="{ACC3A7C3-F6A7-4769-86F4-CE06CD5608D7}" type="pres">
      <dgm:prSet presAssocID="{2F8E2796-6538-4BF1-9CC8-F4531ECA5311}" presName="TwoNodes_2" presStyleLbl="node1" presStyleIdx="1" presStyleCnt="2">
        <dgm:presLayoutVars>
          <dgm:bulletEnabled val="1"/>
        </dgm:presLayoutVars>
      </dgm:prSet>
      <dgm:spPr/>
    </dgm:pt>
    <dgm:pt modelId="{EC0201B2-36FF-4277-8924-04FA93BD4CEE}" type="pres">
      <dgm:prSet presAssocID="{2F8E2796-6538-4BF1-9CC8-F4531ECA5311}" presName="TwoConn_1-2" presStyleLbl="fgAccFollowNode1" presStyleIdx="0" presStyleCnt="1">
        <dgm:presLayoutVars>
          <dgm:bulletEnabled val="1"/>
        </dgm:presLayoutVars>
      </dgm:prSet>
      <dgm:spPr/>
    </dgm:pt>
    <dgm:pt modelId="{947E22F5-811F-4283-B1F1-D81F6096AA89}" type="pres">
      <dgm:prSet presAssocID="{2F8E2796-6538-4BF1-9CC8-F4531ECA5311}" presName="TwoNodes_1_text" presStyleLbl="node1" presStyleIdx="1" presStyleCnt="2">
        <dgm:presLayoutVars>
          <dgm:bulletEnabled val="1"/>
        </dgm:presLayoutVars>
      </dgm:prSet>
      <dgm:spPr/>
    </dgm:pt>
    <dgm:pt modelId="{839116DF-3A73-49F3-B8C3-9D1ADD751B44}" type="pres">
      <dgm:prSet presAssocID="{2F8E2796-6538-4BF1-9CC8-F4531ECA5311}" presName="TwoNodes_2_text" presStyleLbl="node1" presStyleIdx="1" presStyleCnt="2">
        <dgm:presLayoutVars>
          <dgm:bulletEnabled val="1"/>
        </dgm:presLayoutVars>
      </dgm:prSet>
      <dgm:spPr/>
    </dgm:pt>
  </dgm:ptLst>
  <dgm:cxnLst>
    <dgm:cxn modelId="{7CBA8C33-3B73-4B6B-936A-5B65C9AE3B57}" type="presOf" srcId="{CF141CF6-BC34-4DE0-B57C-5DBA89B318DC}" destId="{EC0201B2-36FF-4277-8924-04FA93BD4CEE}" srcOrd="0" destOrd="0" presId="urn:microsoft.com/office/officeart/2005/8/layout/vProcess5"/>
    <dgm:cxn modelId="{83E55842-B72D-449B-AF88-FB6E4C9BD050}" type="presOf" srcId="{0305AB48-B65A-4485-AE5B-6AC5B3F40991}" destId="{ACC3A7C3-F6A7-4769-86F4-CE06CD5608D7}" srcOrd="0" destOrd="0" presId="urn:microsoft.com/office/officeart/2005/8/layout/vProcess5"/>
    <dgm:cxn modelId="{4659206D-6941-4657-B0DC-8E25DE8A1796}" type="presOf" srcId="{2F8E2796-6538-4BF1-9CC8-F4531ECA5311}" destId="{6196BBE3-2E0E-4A0D-B7EB-50A9A7263557}" srcOrd="0" destOrd="0" presId="urn:microsoft.com/office/officeart/2005/8/layout/vProcess5"/>
    <dgm:cxn modelId="{C9D0A356-F884-4A34-92D9-120BAD9B0C47}" type="presOf" srcId="{39CE72B8-99D3-4EA0-8097-8902EC65A0D0}" destId="{947E22F5-811F-4283-B1F1-D81F6096AA89}" srcOrd="1" destOrd="0" presId="urn:microsoft.com/office/officeart/2005/8/layout/vProcess5"/>
    <dgm:cxn modelId="{BBF90EA4-D5E1-4AA7-BC1F-D20527A050AF}" srcId="{2F8E2796-6538-4BF1-9CC8-F4531ECA5311}" destId="{39CE72B8-99D3-4EA0-8097-8902EC65A0D0}" srcOrd="0" destOrd="0" parTransId="{C84E8E52-78E2-48A4-9462-DF2A99CAFEB4}" sibTransId="{CF141CF6-BC34-4DE0-B57C-5DBA89B318DC}"/>
    <dgm:cxn modelId="{DEA371B0-90FB-4F97-9182-79AB3F0890A2}" type="presOf" srcId="{0305AB48-B65A-4485-AE5B-6AC5B3F40991}" destId="{839116DF-3A73-49F3-B8C3-9D1ADD751B44}" srcOrd="1" destOrd="0" presId="urn:microsoft.com/office/officeart/2005/8/layout/vProcess5"/>
    <dgm:cxn modelId="{F52A70BE-46E1-482F-887E-A1B6DA1A9113}" srcId="{2F8E2796-6538-4BF1-9CC8-F4531ECA5311}" destId="{0305AB48-B65A-4485-AE5B-6AC5B3F40991}" srcOrd="1" destOrd="0" parTransId="{689ED209-2B95-4664-BD56-38AE0EC272AB}" sibTransId="{9F62DEF2-E344-4A9F-A0B3-87A5BC9B45A9}"/>
    <dgm:cxn modelId="{C10A52E2-F44C-434E-BC39-17FE05565F3B}" type="presOf" srcId="{39CE72B8-99D3-4EA0-8097-8902EC65A0D0}" destId="{0D437D51-F296-42E6-816C-F6E93A349C29}" srcOrd="0" destOrd="0" presId="urn:microsoft.com/office/officeart/2005/8/layout/vProcess5"/>
    <dgm:cxn modelId="{5A1B45A1-01BA-46BF-B16A-8CA618B198EE}" type="presParOf" srcId="{6196BBE3-2E0E-4A0D-B7EB-50A9A7263557}" destId="{D643F7AB-89E5-41E9-A44B-636B721F974B}" srcOrd="0" destOrd="0" presId="urn:microsoft.com/office/officeart/2005/8/layout/vProcess5"/>
    <dgm:cxn modelId="{FF239AC9-554F-46C7-A1F4-5FCF1118379F}" type="presParOf" srcId="{6196BBE3-2E0E-4A0D-B7EB-50A9A7263557}" destId="{0D437D51-F296-42E6-816C-F6E93A349C29}" srcOrd="1" destOrd="0" presId="urn:microsoft.com/office/officeart/2005/8/layout/vProcess5"/>
    <dgm:cxn modelId="{8C0AB988-5936-4EF0-BA49-91CACF9B884C}" type="presParOf" srcId="{6196BBE3-2E0E-4A0D-B7EB-50A9A7263557}" destId="{ACC3A7C3-F6A7-4769-86F4-CE06CD5608D7}" srcOrd="2" destOrd="0" presId="urn:microsoft.com/office/officeart/2005/8/layout/vProcess5"/>
    <dgm:cxn modelId="{20FFACF2-0BD5-482C-BDF9-18CB9C4C7BF0}" type="presParOf" srcId="{6196BBE3-2E0E-4A0D-B7EB-50A9A7263557}" destId="{EC0201B2-36FF-4277-8924-04FA93BD4CEE}" srcOrd="3" destOrd="0" presId="urn:microsoft.com/office/officeart/2005/8/layout/vProcess5"/>
    <dgm:cxn modelId="{E08A3E87-3C06-4DFE-B637-6BAF7A5F0742}" type="presParOf" srcId="{6196BBE3-2E0E-4A0D-B7EB-50A9A7263557}" destId="{947E22F5-811F-4283-B1F1-D81F6096AA89}" srcOrd="4" destOrd="0" presId="urn:microsoft.com/office/officeart/2005/8/layout/vProcess5"/>
    <dgm:cxn modelId="{6F2EA84D-FFD3-457D-9FD5-79F9332C5F31}" type="presParOf" srcId="{6196BBE3-2E0E-4A0D-B7EB-50A9A7263557}" destId="{839116DF-3A73-49F3-B8C3-9D1ADD751B44}" srcOrd="5"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F8E2796-6538-4BF1-9CC8-F4531ECA5311}" type="doc">
      <dgm:prSet loTypeId="urn:microsoft.com/office/officeart/2005/8/layout/vProcess5" loCatId="process" qsTypeId="urn:microsoft.com/office/officeart/2005/8/quickstyle/simple4" qsCatId="simple" csTypeId="urn:microsoft.com/office/officeart/2005/8/colors/accent0_3" csCatId="mainScheme" phldr="1"/>
      <dgm:spPr/>
      <dgm:t>
        <a:bodyPr/>
        <a:lstStyle/>
        <a:p>
          <a:endParaRPr lang="en-US"/>
        </a:p>
      </dgm:t>
    </dgm:pt>
    <dgm:pt modelId="{39CE72B8-99D3-4EA0-8097-8902EC65A0D0}">
      <dgm:prSet/>
      <dgm:spPr>
        <a:solidFill>
          <a:srgbClr val="751113"/>
        </a:solidFill>
      </dgm:spPr>
      <dgm:t>
        <a:bodyPr/>
        <a:lstStyle/>
        <a:p>
          <a:r>
            <a:rPr lang="en-US" b="1" dirty="0">
              <a:solidFill>
                <a:srgbClr val="FFFFFF"/>
              </a:solidFill>
              <a:latin typeface="Calibri" panose="020F0502020204030204" pitchFamily="34" charset="0"/>
              <a:ea typeface="+mn-ea"/>
              <a:cs typeface="Calibri" panose="020F0502020204030204" pitchFamily="34" charset="0"/>
            </a:rPr>
            <a:t>2019 Average Daily Traffic (ADT): 14,500</a:t>
          </a:r>
          <a:endParaRPr lang="en-US" dirty="0">
            <a:latin typeface="Calibri" panose="020F0502020204030204" pitchFamily="34" charset="0"/>
            <a:cs typeface="Calibri" panose="020F0502020204030204" pitchFamily="34" charset="0"/>
          </a:endParaRPr>
        </a:p>
      </dgm:t>
    </dgm:pt>
    <dgm:pt modelId="{C84E8E52-78E2-48A4-9462-DF2A99CAFEB4}" type="parTrans" cxnId="{BBF90EA4-D5E1-4AA7-BC1F-D20527A050AF}">
      <dgm:prSet/>
      <dgm:spPr/>
      <dgm:t>
        <a:bodyPr/>
        <a:lstStyle/>
        <a:p>
          <a:endParaRPr lang="en-US"/>
        </a:p>
      </dgm:t>
    </dgm:pt>
    <dgm:pt modelId="{CF141CF6-BC34-4DE0-B57C-5DBA89B318DC}" type="sibTrans" cxnId="{BBF90EA4-D5E1-4AA7-BC1F-D20527A050AF}">
      <dgm:prSet/>
      <dgm:spPr>
        <a:solidFill>
          <a:srgbClr val="FDBA17"/>
        </a:solidFill>
      </dgm:spPr>
      <dgm:t>
        <a:bodyPr/>
        <a:lstStyle/>
        <a:p>
          <a:endParaRPr lang="en-US"/>
        </a:p>
      </dgm:t>
    </dgm:pt>
    <dgm:pt modelId="{0305AB48-B65A-4485-AE5B-6AC5B3F40991}">
      <dgm:prSet/>
      <dgm:spPr>
        <a:solidFill>
          <a:srgbClr val="2E6B8D"/>
        </a:solidFill>
      </dgm:spPr>
      <dgm:t>
        <a:bodyPr/>
        <a:lstStyle/>
        <a:p>
          <a:r>
            <a:rPr lang="en-US" b="1" dirty="0">
              <a:latin typeface="Calibri" panose="020F0502020204030204" pitchFamily="34" charset="0"/>
              <a:cs typeface="Calibri" panose="020F0502020204030204" pitchFamily="34" charset="0"/>
            </a:rPr>
            <a:t>2044 Projected ADT: 22,800</a:t>
          </a:r>
          <a:endParaRPr lang="en-US" dirty="0">
            <a:latin typeface="Calibri" panose="020F0502020204030204" pitchFamily="34" charset="0"/>
            <a:cs typeface="Calibri" panose="020F0502020204030204" pitchFamily="34" charset="0"/>
          </a:endParaRPr>
        </a:p>
      </dgm:t>
    </dgm:pt>
    <dgm:pt modelId="{689ED209-2B95-4664-BD56-38AE0EC272AB}" type="parTrans" cxnId="{F52A70BE-46E1-482F-887E-A1B6DA1A9113}">
      <dgm:prSet/>
      <dgm:spPr/>
      <dgm:t>
        <a:bodyPr/>
        <a:lstStyle/>
        <a:p>
          <a:endParaRPr lang="en-US"/>
        </a:p>
      </dgm:t>
    </dgm:pt>
    <dgm:pt modelId="{9F62DEF2-E344-4A9F-A0B3-87A5BC9B45A9}" type="sibTrans" cxnId="{F52A70BE-46E1-482F-887E-A1B6DA1A9113}">
      <dgm:prSet/>
      <dgm:spPr>
        <a:solidFill>
          <a:srgbClr val="FDBA17"/>
        </a:solidFill>
      </dgm:spPr>
      <dgm:t>
        <a:bodyPr/>
        <a:lstStyle/>
        <a:p>
          <a:endParaRPr lang="en-US"/>
        </a:p>
      </dgm:t>
    </dgm:pt>
    <dgm:pt modelId="{204F17A0-5438-4255-B639-7C8F014A306B}">
      <dgm:prSet/>
      <dgm:spPr>
        <a:solidFill>
          <a:srgbClr val="751113"/>
        </a:solidFill>
      </dgm:spPr>
      <dgm:t>
        <a:bodyPr/>
        <a:lstStyle/>
        <a:p>
          <a:r>
            <a:rPr lang="en-US" b="1" dirty="0">
              <a:latin typeface="Calibri" panose="020F0502020204030204" pitchFamily="34" charset="0"/>
              <a:cs typeface="Calibri" panose="020F0502020204030204" pitchFamily="34" charset="0"/>
            </a:rPr>
            <a:t>4.3% Average Truck Traffic</a:t>
          </a:r>
          <a:endParaRPr lang="en-US" dirty="0">
            <a:latin typeface="Calibri" panose="020F0502020204030204" pitchFamily="34" charset="0"/>
            <a:cs typeface="Calibri" panose="020F0502020204030204" pitchFamily="34" charset="0"/>
          </a:endParaRPr>
        </a:p>
      </dgm:t>
    </dgm:pt>
    <dgm:pt modelId="{69A8A753-A910-4A84-B280-312E0DF4F500}" type="parTrans" cxnId="{935E8217-EF56-4902-860D-C908F1A6D1C5}">
      <dgm:prSet/>
      <dgm:spPr/>
      <dgm:t>
        <a:bodyPr/>
        <a:lstStyle/>
        <a:p>
          <a:endParaRPr lang="en-US"/>
        </a:p>
      </dgm:t>
    </dgm:pt>
    <dgm:pt modelId="{93CB7381-4AD0-42FC-B4F0-DF9F9A8229F7}" type="sibTrans" cxnId="{935E8217-EF56-4902-860D-C908F1A6D1C5}">
      <dgm:prSet/>
      <dgm:spPr/>
      <dgm:t>
        <a:bodyPr/>
        <a:lstStyle/>
        <a:p>
          <a:endParaRPr lang="en-US"/>
        </a:p>
      </dgm:t>
    </dgm:pt>
    <dgm:pt modelId="{6196BBE3-2E0E-4A0D-B7EB-50A9A7263557}" type="pres">
      <dgm:prSet presAssocID="{2F8E2796-6538-4BF1-9CC8-F4531ECA5311}" presName="outerComposite" presStyleCnt="0">
        <dgm:presLayoutVars>
          <dgm:chMax val="5"/>
          <dgm:dir/>
          <dgm:resizeHandles val="exact"/>
        </dgm:presLayoutVars>
      </dgm:prSet>
      <dgm:spPr/>
    </dgm:pt>
    <dgm:pt modelId="{D643F7AB-89E5-41E9-A44B-636B721F974B}" type="pres">
      <dgm:prSet presAssocID="{2F8E2796-6538-4BF1-9CC8-F4531ECA5311}" presName="dummyMaxCanvas" presStyleCnt="0">
        <dgm:presLayoutVars/>
      </dgm:prSet>
      <dgm:spPr/>
    </dgm:pt>
    <dgm:pt modelId="{4F1960F7-84AA-420E-BA6D-4F368830C3DE}" type="pres">
      <dgm:prSet presAssocID="{2F8E2796-6538-4BF1-9CC8-F4531ECA5311}" presName="ThreeNodes_1" presStyleLbl="node1" presStyleIdx="0" presStyleCnt="3" custScaleX="104933">
        <dgm:presLayoutVars>
          <dgm:bulletEnabled val="1"/>
        </dgm:presLayoutVars>
      </dgm:prSet>
      <dgm:spPr/>
    </dgm:pt>
    <dgm:pt modelId="{9736972F-8933-431B-874F-3497F6AFA8BF}" type="pres">
      <dgm:prSet presAssocID="{2F8E2796-6538-4BF1-9CC8-F4531ECA5311}" presName="ThreeNodes_2" presStyleLbl="node1" presStyleIdx="1" presStyleCnt="3">
        <dgm:presLayoutVars>
          <dgm:bulletEnabled val="1"/>
        </dgm:presLayoutVars>
      </dgm:prSet>
      <dgm:spPr/>
    </dgm:pt>
    <dgm:pt modelId="{02E260F4-4490-487A-875B-DDDEDE805C0B}" type="pres">
      <dgm:prSet presAssocID="{2F8E2796-6538-4BF1-9CC8-F4531ECA5311}" presName="ThreeNodes_3" presStyleLbl="node1" presStyleIdx="2" presStyleCnt="3">
        <dgm:presLayoutVars>
          <dgm:bulletEnabled val="1"/>
        </dgm:presLayoutVars>
      </dgm:prSet>
      <dgm:spPr/>
    </dgm:pt>
    <dgm:pt modelId="{6865C915-9EFC-40CE-976F-7ECCEA23BC8C}" type="pres">
      <dgm:prSet presAssocID="{2F8E2796-6538-4BF1-9CC8-F4531ECA5311}" presName="ThreeConn_1-2" presStyleLbl="fgAccFollowNode1" presStyleIdx="0" presStyleCnt="2">
        <dgm:presLayoutVars>
          <dgm:bulletEnabled val="1"/>
        </dgm:presLayoutVars>
      </dgm:prSet>
      <dgm:spPr/>
    </dgm:pt>
    <dgm:pt modelId="{701340F2-F917-4E20-8ACD-907C15792670}" type="pres">
      <dgm:prSet presAssocID="{2F8E2796-6538-4BF1-9CC8-F4531ECA5311}" presName="ThreeConn_2-3" presStyleLbl="fgAccFollowNode1" presStyleIdx="1" presStyleCnt="2">
        <dgm:presLayoutVars>
          <dgm:bulletEnabled val="1"/>
        </dgm:presLayoutVars>
      </dgm:prSet>
      <dgm:spPr/>
    </dgm:pt>
    <dgm:pt modelId="{F2227B29-372F-453A-B3D3-E2A054757463}" type="pres">
      <dgm:prSet presAssocID="{2F8E2796-6538-4BF1-9CC8-F4531ECA5311}" presName="ThreeNodes_1_text" presStyleLbl="node1" presStyleIdx="2" presStyleCnt="3">
        <dgm:presLayoutVars>
          <dgm:bulletEnabled val="1"/>
        </dgm:presLayoutVars>
      </dgm:prSet>
      <dgm:spPr/>
    </dgm:pt>
    <dgm:pt modelId="{75D6C3BC-6CF3-4A86-9944-EE7C8198E4B3}" type="pres">
      <dgm:prSet presAssocID="{2F8E2796-6538-4BF1-9CC8-F4531ECA5311}" presName="ThreeNodes_2_text" presStyleLbl="node1" presStyleIdx="2" presStyleCnt="3">
        <dgm:presLayoutVars>
          <dgm:bulletEnabled val="1"/>
        </dgm:presLayoutVars>
      </dgm:prSet>
      <dgm:spPr/>
    </dgm:pt>
    <dgm:pt modelId="{1857A80C-13AA-4680-A7BB-FBDC3A7C66EC}" type="pres">
      <dgm:prSet presAssocID="{2F8E2796-6538-4BF1-9CC8-F4531ECA5311}" presName="ThreeNodes_3_text" presStyleLbl="node1" presStyleIdx="2" presStyleCnt="3">
        <dgm:presLayoutVars>
          <dgm:bulletEnabled val="1"/>
        </dgm:presLayoutVars>
      </dgm:prSet>
      <dgm:spPr/>
    </dgm:pt>
  </dgm:ptLst>
  <dgm:cxnLst>
    <dgm:cxn modelId="{935E8217-EF56-4902-860D-C908F1A6D1C5}" srcId="{2F8E2796-6538-4BF1-9CC8-F4531ECA5311}" destId="{204F17A0-5438-4255-B639-7C8F014A306B}" srcOrd="2" destOrd="0" parTransId="{69A8A753-A910-4A84-B280-312E0DF4F500}" sibTransId="{93CB7381-4AD0-42FC-B4F0-DF9F9A8229F7}"/>
    <dgm:cxn modelId="{4D6B2364-37E2-4F65-AE30-D26CEF30C7FD}" type="presOf" srcId="{204F17A0-5438-4255-B639-7C8F014A306B}" destId="{1857A80C-13AA-4680-A7BB-FBDC3A7C66EC}" srcOrd="1" destOrd="0" presId="urn:microsoft.com/office/officeart/2005/8/layout/vProcess5"/>
    <dgm:cxn modelId="{CDC5DB4C-DD54-4048-8134-7BEFFA8327DD}" type="presOf" srcId="{39CE72B8-99D3-4EA0-8097-8902EC65A0D0}" destId="{F2227B29-372F-453A-B3D3-E2A054757463}" srcOrd="1" destOrd="0" presId="urn:microsoft.com/office/officeart/2005/8/layout/vProcess5"/>
    <dgm:cxn modelId="{4659206D-6941-4657-B0DC-8E25DE8A1796}" type="presOf" srcId="{2F8E2796-6538-4BF1-9CC8-F4531ECA5311}" destId="{6196BBE3-2E0E-4A0D-B7EB-50A9A7263557}" srcOrd="0" destOrd="0" presId="urn:microsoft.com/office/officeart/2005/8/layout/vProcess5"/>
    <dgm:cxn modelId="{4273604D-F46E-4753-A4C5-DE054B6264DF}" type="presOf" srcId="{39CE72B8-99D3-4EA0-8097-8902EC65A0D0}" destId="{4F1960F7-84AA-420E-BA6D-4F368830C3DE}" srcOrd="0" destOrd="0" presId="urn:microsoft.com/office/officeart/2005/8/layout/vProcess5"/>
    <dgm:cxn modelId="{5A1BE271-E8B1-4274-9F04-CE89AB3E79B7}" type="presOf" srcId="{204F17A0-5438-4255-B639-7C8F014A306B}" destId="{02E260F4-4490-487A-875B-DDDEDE805C0B}" srcOrd="0" destOrd="0" presId="urn:microsoft.com/office/officeart/2005/8/layout/vProcess5"/>
    <dgm:cxn modelId="{8ECD6E75-6519-45C2-91FF-F10AC4E61E8F}" type="presOf" srcId="{9F62DEF2-E344-4A9F-A0B3-87A5BC9B45A9}" destId="{701340F2-F917-4E20-8ACD-907C15792670}" srcOrd="0" destOrd="0" presId="urn:microsoft.com/office/officeart/2005/8/layout/vProcess5"/>
    <dgm:cxn modelId="{BBF90EA4-D5E1-4AA7-BC1F-D20527A050AF}" srcId="{2F8E2796-6538-4BF1-9CC8-F4531ECA5311}" destId="{39CE72B8-99D3-4EA0-8097-8902EC65A0D0}" srcOrd="0" destOrd="0" parTransId="{C84E8E52-78E2-48A4-9462-DF2A99CAFEB4}" sibTransId="{CF141CF6-BC34-4DE0-B57C-5DBA89B318DC}"/>
    <dgm:cxn modelId="{5E84E4A8-613F-4A95-AED7-3C79E79C9D59}" type="presOf" srcId="{0305AB48-B65A-4485-AE5B-6AC5B3F40991}" destId="{75D6C3BC-6CF3-4A86-9944-EE7C8198E4B3}" srcOrd="1" destOrd="0" presId="urn:microsoft.com/office/officeart/2005/8/layout/vProcess5"/>
    <dgm:cxn modelId="{F52A70BE-46E1-482F-887E-A1B6DA1A9113}" srcId="{2F8E2796-6538-4BF1-9CC8-F4531ECA5311}" destId="{0305AB48-B65A-4485-AE5B-6AC5B3F40991}" srcOrd="1" destOrd="0" parTransId="{689ED209-2B95-4664-BD56-38AE0EC272AB}" sibTransId="{9F62DEF2-E344-4A9F-A0B3-87A5BC9B45A9}"/>
    <dgm:cxn modelId="{8E2CC2BF-74E1-499B-A00C-21D7811E01BB}" type="presOf" srcId="{CF141CF6-BC34-4DE0-B57C-5DBA89B318DC}" destId="{6865C915-9EFC-40CE-976F-7ECCEA23BC8C}" srcOrd="0" destOrd="0" presId="urn:microsoft.com/office/officeart/2005/8/layout/vProcess5"/>
    <dgm:cxn modelId="{A7D5AAF7-7576-41C7-BE5D-26A37A4274DB}" type="presOf" srcId="{0305AB48-B65A-4485-AE5B-6AC5B3F40991}" destId="{9736972F-8933-431B-874F-3497F6AFA8BF}" srcOrd="0" destOrd="0" presId="urn:microsoft.com/office/officeart/2005/8/layout/vProcess5"/>
    <dgm:cxn modelId="{5A1B45A1-01BA-46BF-B16A-8CA618B198EE}" type="presParOf" srcId="{6196BBE3-2E0E-4A0D-B7EB-50A9A7263557}" destId="{D643F7AB-89E5-41E9-A44B-636B721F974B}" srcOrd="0" destOrd="0" presId="urn:microsoft.com/office/officeart/2005/8/layout/vProcess5"/>
    <dgm:cxn modelId="{EC3571BA-8D6D-4A76-899B-FF2295962378}" type="presParOf" srcId="{6196BBE3-2E0E-4A0D-B7EB-50A9A7263557}" destId="{4F1960F7-84AA-420E-BA6D-4F368830C3DE}" srcOrd="1" destOrd="0" presId="urn:microsoft.com/office/officeart/2005/8/layout/vProcess5"/>
    <dgm:cxn modelId="{9F2B2919-5EFB-4352-95C5-00A5A2F4BF55}" type="presParOf" srcId="{6196BBE3-2E0E-4A0D-B7EB-50A9A7263557}" destId="{9736972F-8933-431B-874F-3497F6AFA8BF}" srcOrd="2" destOrd="0" presId="urn:microsoft.com/office/officeart/2005/8/layout/vProcess5"/>
    <dgm:cxn modelId="{A74DF90D-8C89-43D4-B8BC-E6BA4D3D541A}" type="presParOf" srcId="{6196BBE3-2E0E-4A0D-B7EB-50A9A7263557}" destId="{02E260F4-4490-487A-875B-DDDEDE805C0B}" srcOrd="3" destOrd="0" presId="urn:microsoft.com/office/officeart/2005/8/layout/vProcess5"/>
    <dgm:cxn modelId="{163B13D3-ED38-4E98-B151-68110BDD8466}" type="presParOf" srcId="{6196BBE3-2E0E-4A0D-B7EB-50A9A7263557}" destId="{6865C915-9EFC-40CE-976F-7ECCEA23BC8C}" srcOrd="4" destOrd="0" presId="urn:microsoft.com/office/officeart/2005/8/layout/vProcess5"/>
    <dgm:cxn modelId="{8AC6F9BF-C9A0-4F2D-91B1-98CCA6141B8D}" type="presParOf" srcId="{6196BBE3-2E0E-4A0D-B7EB-50A9A7263557}" destId="{701340F2-F917-4E20-8ACD-907C15792670}" srcOrd="5" destOrd="0" presId="urn:microsoft.com/office/officeart/2005/8/layout/vProcess5"/>
    <dgm:cxn modelId="{822AD4B1-69F4-479D-9D27-0BB386EDDA49}" type="presParOf" srcId="{6196BBE3-2E0E-4A0D-B7EB-50A9A7263557}" destId="{F2227B29-372F-453A-B3D3-E2A054757463}" srcOrd="6" destOrd="0" presId="urn:microsoft.com/office/officeart/2005/8/layout/vProcess5"/>
    <dgm:cxn modelId="{01785EAC-7C8E-401D-9728-C47F5F37508A}" type="presParOf" srcId="{6196BBE3-2E0E-4A0D-B7EB-50A9A7263557}" destId="{75D6C3BC-6CF3-4A86-9944-EE7C8198E4B3}" srcOrd="7" destOrd="0" presId="urn:microsoft.com/office/officeart/2005/8/layout/vProcess5"/>
    <dgm:cxn modelId="{ADACBC68-E12F-4AAB-8699-9C8428172BA0}" type="presParOf" srcId="{6196BBE3-2E0E-4A0D-B7EB-50A9A7263557}" destId="{1857A80C-13AA-4680-A7BB-FBDC3A7C66EC}"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F8E2796-6538-4BF1-9CC8-F4531ECA5311}" type="doc">
      <dgm:prSet loTypeId="urn:microsoft.com/office/officeart/2005/8/layout/vProcess5" loCatId="process" qsTypeId="urn:microsoft.com/office/officeart/2005/8/quickstyle/simple4" qsCatId="simple" csTypeId="urn:microsoft.com/office/officeart/2005/8/colors/accent0_3" csCatId="mainScheme" phldr="1"/>
      <dgm:spPr/>
      <dgm:t>
        <a:bodyPr/>
        <a:lstStyle/>
        <a:p>
          <a:endParaRPr lang="en-US"/>
        </a:p>
      </dgm:t>
    </dgm:pt>
    <dgm:pt modelId="{39CE72B8-99D3-4EA0-8097-8902EC65A0D0}">
      <dgm:prSet/>
      <dgm:spPr>
        <a:solidFill>
          <a:srgbClr val="751113"/>
        </a:solidFill>
      </dgm:spPr>
      <dgm:t>
        <a:bodyPr/>
        <a:lstStyle/>
        <a:p>
          <a:r>
            <a:rPr lang="en-US" b="1" dirty="0">
              <a:latin typeface="Calibri" panose="020F0502020204030204" pitchFamily="34" charset="0"/>
              <a:cs typeface="Calibri" panose="020F0502020204030204" pitchFamily="34" charset="0"/>
            </a:rPr>
            <a:t>Existing width varies 300-400 feet.</a:t>
          </a:r>
          <a:endParaRPr lang="en-US" dirty="0">
            <a:latin typeface="Calibri" panose="020F0502020204030204" pitchFamily="34" charset="0"/>
            <a:cs typeface="Calibri" panose="020F0502020204030204" pitchFamily="34" charset="0"/>
          </a:endParaRPr>
        </a:p>
      </dgm:t>
    </dgm:pt>
    <dgm:pt modelId="{C84E8E52-78E2-48A4-9462-DF2A99CAFEB4}" type="parTrans" cxnId="{BBF90EA4-D5E1-4AA7-BC1F-D20527A050AF}">
      <dgm:prSet/>
      <dgm:spPr/>
      <dgm:t>
        <a:bodyPr/>
        <a:lstStyle/>
        <a:p>
          <a:endParaRPr lang="en-US"/>
        </a:p>
      </dgm:t>
    </dgm:pt>
    <dgm:pt modelId="{CF141CF6-BC34-4DE0-B57C-5DBA89B318DC}" type="sibTrans" cxnId="{BBF90EA4-D5E1-4AA7-BC1F-D20527A050AF}">
      <dgm:prSet/>
      <dgm:spPr>
        <a:solidFill>
          <a:srgbClr val="FDBA17"/>
        </a:solidFill>
      </dgm:spPr>
      <dgm:t>
        <a:bodyPr/>
        <a:lstStyle/>
        <a:p>
          <a:endParaRPr lang="en-US"/>
        </a:p>
      </dgm:t>
    </dgm:pt>
    <dgm:pt modelId="{0305AB48-B65A-4485-AE5B-6AC5B3F40991}">
      <dgm:prSet/>
      <dgm:spPr>
        <a:solidFill>
          <a:srgbClr val="2E6B8D"/>
        </a:solidFill>
      </dgm:spPr>
      <dgm:t>
        <a:bodyPr/>
        <a:lstStyle/>
        <a:p>
          <a:r>
            <a:rPr lang="en-US" b="1" dirty="0">
              <a:latin typeface="Calibri" panose="020F0502020204030204" pitchFamily="34" charset="0"/>
              <a:cs typeface="Calibri" panose="020F0502020204030204" pitchFamily="34" charset="0"/>
            </a:rPr>
            <a:t>Purchase additional ROW as needed.</a:t>
          </a:r>
          <a:endParaRPr lang="en-US" dirty="0">
            <a:latin typeface="Calibri" panose="020F0502020204030204" pitchFamily="34" charset="0"/>
            <a:cs typeface="Calibri" panose="020F0502020204030204" pitchFamily="34" charset="0"/>
          </a:endParaRPr>
        </a:p>
      </dgm:t>
    </dgm:pt>
    <dgm:pt modelId="{689ED209-2B95-4664-BD56-38AE0EC272AB}" type="parTrans" cxnId="{F52A70BE-46E1-482F-887E-A1B6DA1A9113}">
      <dgm:prSet/>
      <dgm:spPr/>
      <dgm:t>
        <a:bodyPr/>
        <a:lstStyle/>
        <a:p>
          <a:endParaRPr lang="en-US"/>
        </a:p>
      </dgm:t>
    </dgm:pt>
    <dgm:pt modelId="{9F62DEF2-E344-4A9F-A0B3-87A5BC9B45A9}" type="sibTrans" cxnId="{F52A70BE-46E1-482F-887E-A1B6DA1A9113}">
      <dgm:prSet/>
      <dgm:spPr>
        <a:solidFill>
          <a:srgbClr val="FDBA17"/>
        </a:solidFill>
      </dgm:spPr>
      <dgm:t>
        <a:bodyPr/>
        <a:lstStyle/>
        <a:p>
          <a:endParaRPr lang="en-US"/>
        </a:p>
      </dgm:t>
    </dgm:pt>
    <dgm:pt modelId="{204F17A0-5438-4255-B639-7C8F014A306B}">
      <dgm:prSet custT="1"/>
      <dgm:spPr>
        <a:solidFill>
          <a:srgbClr val="751113"/>
        </a:solidFill>
      </dgm:spPr>
      <dgm:t>
        <a:bodyPr/>
        <a:lstStyle/>
        <a:p>
          <a:r>
            <a:rPr lang="en-US" sz="3400" b="1" dirty="0">
              <a:latin typeface="Calibri" panose="020F0502020204030204" pitchFamily="34" charset="0"/>
              <a:cs typeface="Calibri" panose="020F0502020204030204" pitchFamily="34" charset="0"/>
            </a:rPr>
            <a:t>Temporary easements as needed.</a:t>
          </a:r>
          <a:endParaRPr lang="en-US" sz="3400" dirty="0">
            <a:latin typeface="Calibri" panose="020F0502020204030204" pitchFamily="34" charset="0"/>
            <a:cs typeface="Calibri" panose="020F0502020204030204" pitchFamily="34" charset="0"/>
          </a:endParaRPr>
        </a:p>
      </dgm:t>
    </dgm:pt>
    <dgm:pt modelId="{69A8A753-A910-4A84-B280-312E0DF4F500}" type="parTrans" cxnId="{935E8217-EF56-4902-860D-C908F1A6D1C5}">
      <dgm:prSet/>
      <dgm:spPr/>
      <dgm:t>
        <a:bodyPr/>
        <a:lstStyle/>
        <a:p>
          <a:endParaRPr lang="en-US"/>
        </a:p>
      </dgm:t>
    </dgm:pt>
    <dgm:pt modelId="{93CB7381-4AD0-42FC-B4F0-DF9F9A8229F7}" type="sibTrans" cxnId="{935E8217-EF56-4902-860D-C908F1A6D1C5}">
      <dgm:prSet/>
      <dgm:spPr/>
      <dgm:t>
        <a:bodyPr/>
        <a:lstStyle/>
        <a:p>
          <a:endParaRPr lang="en-US"/>
        </a:p>
      </dgm:t>
    </dgm:pt>
    <dgm:pt modelId="{6196BBE3-2E0E-4A0D-B7EB-50A9A7263557}" type="pres">
      <dgm:prSet presAssocID="{2F8E2796-6538-4BF1-9CC8-F4531ECA5311}" presName="outerComposite" presStyleCnt="0">
        <dgm:presLayoutVars>
          <dgm:chMax val="5"/>
          <dgm:dir/>
          <dgm:resizeHandles val="exact"/>
        </dgm:presLayoutVars>
      </dgm:prSet>
      <dgm:spPr/>
    </dgm:pt>
    <dgm:pt modelId="{D643F7AB-89E5-41E9-A44B-636B721F974B}" type="pres">
      <dgm:prSet presAssocID="{2F8E2796-6538-4BF1-9CC8-F4531ECA5311}" presName="dummyMaxCanvas" presStyleCnt="0">
        <dgm:presLayoutVars/>
      </dgm:prSet>
      <dgm:spPr/>
    </dgm:pt>
    <dgm:pt modelId="{4F1960F7-84AA-420E-BA6D-4F368830C3DE}" type="pres">
      <dgm:prSet presAssocID="{2F8E2796-6538-4BF1-9CC8-F4531ECA5311}" presName="ThreeNodes_1" presStyleLbl="node1" presStyleIdx="0" presStyleCnt="3">
        <dgm:presLayoutVars>
          <dgm:bulletEnabled val="1"/>
        </dgm:presLayoutVars>
      </dgm:prSet>
      <dgm:spPr/>
    </dgm:pt>
    <dgm:pt modelId="{9736972F-8933-431B-874F-3497F6AFA8BF}" type="pres">
      <dgm:prSet presAssocID="{2F8E2796-6538-4BF1-9CC8-F4531ECA5311}" presName="ThreeNodes_2" presStyleLbl="node1" presStyleIdx="1" presStyleCnt="3">
        <dgm:presLayoutVars>
          <dgm:bulletEnabled val="1"/>
        </dgm:presLayoutVars>
      </dgm:prSet>
      <dgm:spPr/>
    </dgm:pt>
    <dgm:pt modelId="{02E260F4-4490-487A-875B-DDDEDE805C0B}" type="pres">
      <dgm:prSet presAssocID="{2F8E2796-6538-4BF1-9CC8-F4531ECA5311}" presName="ThreeNodes_3" presStyleLbl="node1" presStyleIdx="2" presStyleCnt="3">
        <dgm:presLayoutVars>
          <dgm:bulletEnabled val="1"/>
        </dgm:presLayoutVars>
      </dgm:prSet>
      <dgm:spPr/>
    </dgm:pt>
    <dgm:pt modelId="{6865C915-9EFC-40CE-976F-7ECCEA23BC8C}" type="pres">
      <dgm:prSet presAssocID="{2F8E2796-6538-4BF1-9CC8-F4531ECA5311}" presName="ThreeConn_1-2" presStyleLbl="fgAccFollowNode1" presStyleIdx="0" presStyleCnt="2">
        <dgm:presLayoutVars>
          <dgm:bulletEnabled val="1"/>
        </dgm:presLayoutVars>
      </dgm:prSet>
      <dgm:spPr/>
    </dgm:pt>
    <dgm:pt modelId="{701340F2-F917-4E20-8ACD-907C15792670}" type="pres">
      <dgm:prSet presAssocID="{2F8E2796-6538-4BF1-9CC8-F4531ECA5311}" presName="ThreeConn_2-3" presStyleLbl="fgAccFollowNode1" presStyleIdx="1" presStyleCnt="2">
        <dgm:presLayoutVars>
          <dgm:bulletEnabled val="1"/>
        </dgm:presLayoutVars>
      </dgm:prSet>
      <dgm:spPr/>
    </dgm:pt>
    <dgm:pt modelId="{F2227B29-372F-453A-B3D3-E2A054757463}" type="pres">
      <dgm:prSet presAssocID="{2F8E2796-6538-4BF1-9CC8-F4531ECA5311}" presName="ThreeNodes_1_text" presStyleLbl="node1" presStyleIdx="2" presStyleCnt="3">
        <dgm:presLayoutVars>
          <dgm:bulletEnabled val="1"/>
        </dgm:presLayoutVars>
      </dgm:prSet>
      <dgm:spPr/>
    </dgm:pt>
    <dgm:pt modelId="{75D6C3BC-6CF3-4A86-9944-EE7C8198E4B3}" type="pres">
      <dgm:prSet presAssocID="{2F8E2796-6538-4BF1-9CC8-F4531ECA5311}" presName="ThreeNodes_2_text" presStyleLbl="node1" presStyleIdx="2" presStyleCnt="3">
        <dgm:presLayoutVars>
          <dgm:bulletEnabled val="1"/>
        </dgm:presLayoutVars>
      </dgm:prSet>
      <dgm:spPr/>
    </dgm:pt>
    <dgm:pt modelId="{1857A80C-13AA-4680-A7BB-FBDC3A7C66EC}" type="pres">
      <dgm:prSet presAssocID="{2F8E2796-6538-4BF1-9CC8-F4531ECA5311}" presName="ThreeNodes_3_text" presStyleLbl="node1" presStyleIdx="2" presStyleCnt="3">
        <dgm:presLayoutVars>
          <dgm:bulletEnabled val="1"/>
        </dgm:presLayoutVars>
      </dgm:prSet>
      <dgm:spPr/>
    </dgm:pt>
  </dgm:ptLst>
  <dgm:cxnLst>
    <dgm:cxn modelId="{935E8217-EF56-4902-860D-C908F1A6D1C5}" srcId="{2F8E2796-6538-4BF1-9CC8-F4531ECA5311}" destId="{204F17A0-5438-4255-B639-7C8F014A306B}" srcOrd="2" destOrd="0" parTransId="{69A8A753-A910-4A84-B280-312E0DF4F500}" sibTransId="{93CB7381-4AD0-42FC-B4F0-DF9F9A8229F7}"/>
    <dgm:cxn modelId="{4D6B2364-37E2-4F65-AE30-D26CEF30C7FD}" type="presOf" srcId="{204F17A0-5438-4255-B639-7C8F014A306B}" destId="{1857A80C-13AA-4680-A7BB-FBDC3A7C66EC}" srcOrd="1" destOrd="0" presId="urn:microsoft.com/office/officeart/2005/8/layout/vProcess5"/>
    <dgm:cxn modelId="{CDC5DB4C-DD54-4048-8134-7BEFFA8327DD}" type="presOf" srcId="{39CE72B8-99D3-4EA0-8097-8902EC65A0D0}" destId="{F2227B29-372F-453A-B3D3-E2A054757463}" srcOrd="1" destOrd="0" presId="urn:microsoft.com/office/officeart/2005/8/layout/vProcess5"/>
    <dgm:cxn modelId="{4659206D-6941-4657-B0DC-8E25DE8A1796}" type="presOf" srcId="{2F8E2796-6538-4BF1-9CC8-F4531ECA5311}" destId="{6196BBE3-2E0E-4A0D-B7EB-50A9A7263557}" srcOrd="0" destOrd="0" presId="urn:microsoft.com/office/officeart/2005/8/layout/vProcess5"/>
    <dgm:cxn modelId="{4273604D-F46E-4753-A4C5-DE054B6264DF}" type="presOf" srcId="{39CE72B8-99D3-4EA0-8097-8902EC65A0D0}" destId="{4F1960F7-84AA-420E-BA6D-4F368830C3DE}" srcOrd="0" destOrd="0" presId="urn:microsoft.com/office/officeart/2005/8/layout/vProcess5"/>
    <dgm:cxn modelId="{5A1BE271-E8B1-4274-9F04-CE89AB3E79B7}" type="presOf" srcId="{204F17A0-5438-4255-B639-7C8F014A306B}" destId="{02E260F4-4490-487A-875B-DDDEDE805C0B}" srcOrd="0" destOrd="0" presId="urn:microsoft.com/office/officeart/2005/8/layout/vProcess5"/>
    <dgm:cxn modelId="{8ECD6E75-6519-45C2-91FF-F10AC4E61E8F}" type="presOf" srcId="{9F62DEF2-E344-4A9F-A0B3-87A5BC9B45A9}" destId="{701340F2-F917-4E20-8ACD-907C15792670}" srcOrd="0" destOrd="0" presId="urn:microsoft.com/office/officeart/2005/8/layout/vProcess5"/>
    <dgm:cxn modelId="{BBF90EA4-D5E1-4AA7-BC1F-D20527A050AF}" srcId="{2F8E2796-6538-4BF1-9CC8-F4531ECA5311}" destId="{39CE72B8-99D3-4EA0-8097-8902EC65A0D0}" srcOrd="0" destOrd="0" parTransId="{C84E8E52-78E2-48A4-9462-DF2A99CAFEB4}" sibTransId="{CF141CF6-BC34-4DE0-B57C-5DBA89B318DC}"/>
    <dgm:cxn modelId="{5E84E4A8-613F-4A95-AED7-3C79E79C9D59}" type="presOf" srcId="{0305AB48-B65A-4485-AE5B-6AC5B3F40991}" destId="{75D6C3BC-6CF3-4A86-9944-EE7C8198E4B3}" srcOrd="1" destOrd="0" presId="urn:microsoft.com/office/officeart/2005/8/layout/vProcess5"/>
    <dgm:cxn modelId="{F52A70BE-46E1-482F-887E-A1B6DA1A9113}" srcId="{2F8E2796-6538-4BF1-9CC8-F4531ECA5311}" destId="{0305AB48-B65A-4485-AE5B-6AC5B3F40991}" srcOrd="1" destOrd="0" parTransId="{689ED209-2B95-4664-BD56-38AE0EC272AB}" sibTransId="{9F62DEF2-E344-4A9F-A0B3-87A5BC9B45A9}"/>
    <dgm:cxn modelId="{8E2CC2BF-74E1-499B-A00C-21D7811E01BB}" type="presOf" srcId="{CF141CF6-BC34-4DE0-B57C-5DBA89B318DC}" destId="{6865C915-9EFC-40CE-976F-7ECCEA23BC8C}" srcOrd="0" destOrd="0" presId="urn:microsoft.com/office/officeart/2005/8/layout/vProcess5"/>
    <dgm:cxn modelId="{A7D5AAF7-7576-41C7-BE5D-26A37A4274DB}" type="presOf" srcId="{0305AB48-B65A-4485-AE5B-6AC5B3F40991}" destId="{9736972F-8933-431B-874F-3497F6AFA8BF}" srcOrd="0" destOrd="0" presId="urn:microsoft.com/office/officeart/2005/8/layout/vProcess5"/>
    <dgm:cxn modelId="{5A1B45A1-01BA-46BF-B16A-8CA618B198EE}" type="presParOf" srcId="{6196BBE3-2E0E-4A0D-B7EB-50A9A7263557}" destId="{D643F7AB-89E5-41E9-A44B-636B721F974B}" srcOrd="0" destOrd="0" presId="urn:microsoft.com/office/officeart/2005/8/layout/vProcess5"/>
    <dgm:cxn modelId="{EC3571BA-8D6D-4A76-899B-FF2295962378}" type="presParOf" srcId="{6196BBE3-2E0E-4A0D-B7EB-50A9A7263557}" destId="{4F1960F7-84AA-420E-BA6D-4F368830C3DE}" srcOrd="1" destOrd="0" presId="urn:microsoft.com/office/officeart/2005/8/layout/vProcess5"/>
    <dgm:cxn modelId="{9F2B2919-5EFB-4352-95C5-00A5A2F4BF55}" type="presParOf" srcId="{6196BBE3-2E0E-4A0D-B7EB-50A9A7263557}" destId="{9736972F-8933-431B-874F-3497F6AFA8BF}" srcOrd="2" destOrd="0" presId="urn:microsoft.com/office/officeart/2005/8/layout/vProcess5"/>
    <dgm:cxn modelId="{A74DF90D-8C89-43D4-B8BC-E6BA4D3D541A}" type="presParOf" srcId="{6196BBE3-2E0E-4A0D-B7EB-50A9A7263557}" destId="{02E260F4-4490-487A-875B-DDDEDE805C0B}" srcOrd="3" destOrd="0" presId="urn:microsoft.com/office/officeart/2005/8/layout/vProcess5"/>
    <dgm:cxn modelId="{163B13D3-ED38-4E98-B151-68110BDD8466}" type="presParOf" srcId="{6196BBE3-2E0E-4A0D-B7EB-50A9A7263557}" destId="{6865C915-9EFC-40CE-976F-7ECCEA23BC8C}" srcOrd="4" destOrd="0" presId="urn:microsoft.com/office/officeart/2005/8/layout/vProcess5"/>
    <dgm:cxn modelId="{8AC6F9BF-C9A0-4F2D-91B1-98CCA6141B8D}" type="presParOf" srcId="{6196BBE3-2E0E-4A0D-B7EB-50A9A7263557}" destId="{701340F2-F917-4E20-8ACD-907C15792670}" srcOrd="5" destOrd="0" presId="urn:microsoft.com/office/officeart/2005/8/layout/vProcess5"/>
    <dgm:cxn modelId="{822AD4B1-69F4-479D-9D27-0BB386EDDA49}" type="presParOf" srcId="{6196BBE3-2E0E-4A0D-B7EB-50A9A7263557}" destId="{F2227B29-372F-453A-B3D3-E2A054757463}" srcOrd="6" destOrd="0" presId="urn:microsoft.com/office/officeart/2005/8/layout/vProcess5"/>
    <dgm:cxn modelId="{01785EAC-7C8E-401D-9728-C47F5F37508A}" type="presParOf" srcId="{6196BBE3-2E0E-4A0D-B7EB-50A9A7263557}" destId="{75D6C3BC-6CF3-4A86-9944-EE7C8198E4B3}" srcOrd="7" destOrd="0" presId="urn:microsoft.com/office/officeart/2005/8/layout/vProcess5"/>
    <dgm:cxn modelId="{ADACBC68-E12F-4AAB-8699-9C8428172BA0}" type="presParOf" srcId="{6196BBE3-2E0E-4A0D-B7EB-50A9A7263557}" destId="{1857A80C-13AA-4680-A7BB-FBDC3A7C66EC}"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0A0CF-18A7-447F-ACBB-7F02FC079DCE}">
      <dsp:nvSpPr>
        <dsp:cNvPr id="0" name=""/>
        <dsp:cNvSpPr/>
      </dsp:nvSpPr>
      <dsp:spPr>
        <a:xfrm>
          <a:off x="0" y="900954"/>
          <a:ext cx="9994900" cy="2579801"/>
        </a:xfrm>
        <a:prstGeom prst="roundRect">
          <a:avLst>
            <a:gd name="adj" fmla="val 10000"/>
          </a:avLst>
        </a:prstGeom>
        <a:solidFill>
          <a:srgbClr val="75111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latin typeface="Calibri" panose="020F0502020204030204" pitchFamily="34" charset="0"/>
              <a:cs typeface="Calibri" panose="020F0502020204030204" pitchFamily="34" charset="0"/>
            </a:rPr>
            <a:t>To efficiently provide a safe and effective public transportation system.</a:t>
          </a:r>
        </a:p>
        <a:p>
          <a:pPr marL="0" lvl="0" indent="0" algn="ctr" defTabSz="1955800">
            <a:lnSpc>
              <a:spcPct val="90000"/>
            </a:lnSpc>
            <a:spcBef>
              <a:spcPct val="0"/>
            </a:spcBef>
            <a:spcAft>
              <a:spcPct val="35000"/>
            </a:spcAft>
            <a:buNone/>
          </a:pPr>
          <a:r>
            <a:rPr lang="en-US" sz="4400" kern="1200" dirty="0"/>
            <a:t>https://dot.sd.gov/</a:t>
          </a:r>
          <a:r>
            <a:rPr lang="en-US" sz="4400" b="1" kern="1200" dirty="0">
              <a:latin typeface="Calibri" panose="020F0502020204030204" pitchFamily="34" charset="0"/>
              <a:cs typeface="Calibri" panose="020F0502020204030204" pitchFamily="34" charset="0"/>
            </a:rPr>
            <a:t> </a:t>
          </a:r>
          <a:endParaRPr lang="en-US" sz="4400" kern="1200" dirty="0">
            <a:latin typeface="Calibri" panose="020F0502020204030204" pitchFamily="34" charset="0"/>
            <a:cs typeface="Calibri" panose="020F0502020204030204" pitchFamily="34" charset="0"/>
          </a:endParaRPr>
        </a:p>
      </dsp:txBody>
      <dsp:txXfrm>
        <a:off x="75560" y="976514"/>
        <a:ext cx="9843780" cy="2428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37D51-F296-42E6-816C-F6E93A349C29}">
      <dsp:nvSpPr>
        <dsp:cNvPr id="0" name=""/>
        <dsp:cNvSpPr/>
      </dsp:nvSpPr>
      <dsp:spPr>
        <a:xfrm>
          <a:off x="0" y="0"/>
          <a:ext cx="8495665" cy="1914525"/>
        </a:xfrm>
        <a:prstGeom prst="roundRect">
          <a:avLst>
            <a:gd name="adj" fmla="val 10000"/>
          </a:avLst>
        </a:prstGeom>
        <a:solidFill>
          <a:srgbClr val="75111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kern="1200" dirty="0">
              <a:latin typeface="Calibri" panose="020F0502020204030204" pitchFamily="34" charset="0"/>
              <a:cs typeface="Calibri" panose="020F0502020204030204" pitchFamily="34" charset="0"/>
            </a:rPr>
            <a:t>Grading and structures in 1964.</a:t>
          </a:r>
          <a:endParaRPr lang="en-US" sz="4300" kern="1200" dirty="0">
            <a:latin typeface="Calibri" panose="020F0502020204030204" pitchFamily="34" charset="0"/>
            <a:cs typeface="Calibri" panose="020F0502020204030204" pitchFamily="34" charset="0"/>
          </a:endParaRPr>
        </a:p>
      </dsp:txBody>
      <dsp:txXfrm>
        <a:off x="56075" y="56075"/>
        <a:ext cx="6516852" cy="1802375"/>
      </dsp:txXfrm>
    </dsp:sp>
    <dsp:sp modelId="{ACC3A7C3-F6A7-4769-86F4-CE06CD5608D7}">
      <dsp:nvSpPr>
        <dsp:cNvPr id="0" name=""/>
        <dsp:cNvSpPr/>
      </dsp:nvSpPr>
      <dsp:spPr>
        <a:xfrm>
          <a:off x="1499234" y="2339975"/>
          <a:ext cx="8495665" cy="1914525"/>
        </a:xfrm>
        <a:prstGeom prst="roundRect">
          <a:avLst>
            <a:gd name="adj" fmla="val 10000"/>
          </a:avLst>
        </a:prstGeom>
        <a:solidFill>
          <a:srgbClr val="2E6B8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kern="1200" dirty="0">
              <a:latin typeface="Calibri" panose="020F0502020204030204" pitchFamily="34" charset="0"/>
              <a:cs typeface="Calibri" panose="020F0502020204030204" pitchFamily="34" charset="0"/>
            </a:rPr>
            <a:t>Last surface improvements in 2010.</a:t>
          </a:r>
          <a:endParaRPr lang="en-US" sz="4300" kern="1200" dirty="0">
            <a:latin typeface="Calibri" panose="020F0502020204030204" pitchFamily="34" charset="0"/>
            <a:cs typeface="Calibri" panose="020F0502020204030204" pitchFamily="34" charset="0"/>
          </a:endParaRPr>
        </a:p>
      </dsp:txBody>
      <dsp:txXfrm>
        <a:off x="1555309" y="2396050"/>
        <a:ext cx="5639838" cy="1802375"/>
      </dsp:txXfrm>
    </dsp:sp>
    <dsp:sp modelId="{EC0201B2-36FF-4277-8924-04FA93BD4CEE}">
      <dsp:nvSpPr>
        <dsp:cNvPr id="0" name=""/>
        <dsp:cNvSpPr/>
      </dsp:nvSpPr>
      <dsp:spPr>
        <a:xfrm>
          <a:off x="7251223" y="1505029"/>
          <a:ext cx="1244441" cy="1244441"/>
        </a:xfrm>
        <a:prstGeom prst="downArrow">
          <a:avLst>
            <a:gd name="adj1" fmla="val 55000"/>
            <a:gd name="adj2" fmla="val 45000"/>
          </a:avLst>
        </a:prstGeom>
        <a:solidFill>
          <a:srgbClr val="FDBA17"/>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531222" y="1505029"/>
        <a:ext cx="684443" cy="9364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960F7-84AA-420E-BA6D-4F368830C3DE}">
      <dsp:nvSpPr>
        <dsp:cNvPr id="0" name=""/>
        <dsp:cNvSpPr/>
      </dsp:nvSpPr>
      <dsp:spPr>
        <a:xfrm>
          <a:off x="-104772" y="0"/>
          <a:ext cx="8914756" cy="1276350"/>
        </a:xfrm>
        <a:prstGeom prst="roundRect">
          <a:avLst>
            <a:gd name="adj" fmla="val 10000"/>
          </a:avLst>
        </a:prstGeom>
        <a:solidFill>
          <a:srgbClr val="75111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solidFill>
                <a:srgbClr val="FFFFFF"/>
              </a:solidFill>
              <a:latin typeface="Calibri" panose="020F0502020204030204" pitchFamily="34" charset="0"/>
              <a:ea typeface="+mn-ea"/>
              <a:cs typeface="Calibri" panose="020F0502020204030204" pitchFamily="34" charset="0"/>
            </a:rPr>
            <a:t>2019 Average Daily Traffic (ADT): 14,500</a:t>
          </a:r>
          <a:endParaRPr lang="en-US" sz="3400" kern="1200" dirty="0">
            <a:latin typeface="Calibri" panose="020F0502020204030204" pitchFamily="34" charset="0"/>
            <a:cs typeface="Calibri" panose="020F0502020204030204" pitchFamily="34" charset="0"/>
          </a:endParaRPr>
        </a:p>
      </dsp:txBody>
      <dsp:txXfrm>
        <a:off x="-67389" y="37383"/>
        <a:ext cx="7473221" cy="1201584"/>
      </dsp:txXfrm>
    </dsp:sp>
    <dsp:sp modelId="{9736972F-8933-431B-874F-3497F6AFA8BF}">
      <dsp:nvSpPr>
        <dsp:cNvPr id="0" name=""/>
        <dsp:cNvSpPr/>
      </dsp:nvSpPr>
      <dsp:spPr>
        <a:xfrm>
          <a:off x="854390" y="1489075"/>
          <a:ext cx="8495665" cy="1276350"/>
        </a:xfrm>
        <a:prstGeom prst="roundRect">
          <a:avLst>
            <a:gd name="adj" fmla="val 10000"/>
          </a:avLst>
        </a:prstGeom>
        <a:solidFill>
          <a:srgbClr val="2E6B8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cs typeface="Calibri" panose="020F0502020204030204" pitchFamily="34" charset="0"/>
            </a:rPr>
            <a:t>2044 Projected ADT: 22,800</a:t>
          </a:r>
          <a:endParaRPr lang="en-US" sz="3400" kern="1200" dirty="0">
            <a:latin typeface="Calibri" panose="020F0502020204030204" pitchFamily="34" charset="0"/>
            <a:cs typeface="Calibri" panose="020F0502020204030204" pitchFamily="34" charset="0"/>
          </a:endParaRPr>
        </a:p>
      </dsp:txBody>
      <dsp:txXfrm>
        <a:off x="891773" y="1526458"/>
        <a:ext cx="6841653" cy="1201584"/>
      </dsp:txXfrm>
    </dsp:sp>
    <dsp:sp modelId="{02E260F4-4490-487A-875B-DDDEDE805C0B}">
      <dsp:nvSpPr>
        <dsp:cNvPr id="0" name=""/>
        <dsp:cNvSpPr/>
      </dsp:nvSpPr>
      <dsp:spPr>
        <a:xfrm>
          <a:off x="1604007" y="2978150"/>
          <a:ext cx="8495665" cy="1276350"/>
        </a:xfrm>
        <a:prstGeom prst="roundRect">
          <a:avLst>
            <a:gd name="adj" fmla="val 10000"/>
          </a:avLst>
        </a:prstGeom>
        <a:solidFill>
          <a:srgbClr val="75111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cs typeface="Calibri" panose="020F0502020204030204" pitchFamily="34" charset="0"/>
            </a:rPr>
            <a:t>4.3% Average Truck Traffic</a:t>
          </a:r>
          <a:endParaRPr lang="en-US" sz="3400" kern="1200" dirty="0">
            <a:latin typeface="Calibri" panose="020F0502020204030204" pitchFamily="34" charset="0"/>
            <a:cs typeface="Calibri" panose="020F0502020204030204" pitchFamily="34" charset="0"/>
          </a:endParaRPr>
        </a:p>
      </dsp:txBody>
      <dsp:txXfrm>
        <a:off x="1641390" y="3015533"/>
        <a:ext cx="6841653" cy="1201584"/>
      </dsp:txXfrm>
    </dsp:sp>
    <dsp:sp modelId="{6865C915-9EFC-40CE-976F-7ECCEA23BC8C}">
      <dsp:nvSpPr>
        <dsp:cNvPr id="0" name=""/>
        <dsp:cNvSpPr/>
      </dsp:nvSpPr>
      <dsp:spPr>
        <a:xfrm>
          <a:off x="7770810" y="967898"/>
          <a:ext cx="829627" cy="829627"/>
        </a:xfrm>
        <a:prstGeom prst="downArrow">
          <a:avLst>
            <a:gd name="adj1" fmla="val 55000"/>
            <a:gd name="adj2" fmla="val 45000"/>
          </a:avLst>
        </a:prstGeom>
        <a:solidFill>
          <a:srgbClr val="FDBA17"/>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57476" y="967898"/>
        <a:ext cx="456295" cy="624294"/>
      </dsp:txXfrm>
    </dsp:sp>
    <dsp:sp modelId="{701340F2-F917-4E20-8ACD-907C15792670}">
      <dsp:nvSpPr>
        <dsp:cNvPr id="0" name=""/>
        <dsp:cNvSpPr/>
      </dsp:nvSpPr>
      <dsp:spPr>
        <a:xfrm>
          <a:off x="8520427" y="2448465"/>
          <a:ext cx="829627" cy="829627"/>
        </a:xfrm>
        <a:prstGeom prst="downArrow">
          <a:avLst>
            <a:gd name="adj1" fmla="val 55000"/>
            <a:gd name="adj2" fmla="val 45000"/>
          </a:avLst>
        </a:prstGeom>
        <a:solidFill>
          <a:srgbClr val="FDBA17"/>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707093" y="2448465"/>
        <a:ext cx="456295" cy="6242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960F7-84AA-420E-BA6D-4F368830C3DE}">
      <dsp:nvSpPr>
        <dsp:cNvPr id="0" name=""/>
        <dsp:cNvSpPr/>
      </dsp:nvSpPr>
      <dsp:spPr>
        <a:xfrm>
          <a:off x="0" y="0"/>
          <a:ext cx="8495665" cy="1276350"/>
        </a:xfrm>
        <a:prstGeom prst="roundRect">
          <a:avLst>
            <a:gd name="adj" fmla="val 10000"/>
          </a:avLst>
        </a:prstGeom>
        <a:solidFill>
          <a:srgbClr val="75111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latin typeface="Calibri" panose="020F0502020204030204" pitchFamily="34" charset="0"/>
              <a:cs typeface="Calibri" panose="020F0502020204030204" pitchFamily="34" charset="0"/>
            </a:rPr>
            <a:t>Existing width varies 300-400 feet.</a:t>
          </a:r>
          <a:endParaRPr lang="en-US" sz="3300" kern="1200" dirty="0">
            <a:latin typeface="Calibri" panose="020F0502020204030204" pitchFamily="34" charset="0"/>
            <a:cs typeface="Calibri" panose="020F0502020204030204" pitchFamily="34" charset="0"/>
          </a:endParaRPr>
        </a:p>
      </dsp:txBody>
      <dsp:txXfrm>
        <a:off x="37383" y="37383"/>
        <a:ext cx="7118383" cy="1201584"/>
      </dsp:txXfrm>
    </dsp:sp>
    <dsp:sp modelId="{9736972F-8933-431B-874F-3497F6AFA8BF}">
      <dsp:nvSpPr>
        <dsp:cNvPr id="0" name=""/>
        <dsp:cNvSpPr/>
      </dsp:nvSpPr>
      <dsp:spPr>
        <a:xfrm>
          <a:off x="749617" y="1489075"/>
          <a:ext cx="8495665" cy="1276350"/>
        </a:xfrm>
        <a:prstGeom prst="roundRect">
          <a:avLst>
            <a:gd name="adj" fmla="val 10000"/>
          </a:avLst>
        </a:prstGeom>
        <a:solidFill>
          <a:srgbClr val="2E6B8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latin typeface="Calibri" panose="020F0502020204030204" pitchFamily="34" charset="0"/>
              <a:cs typeface="Calibri" panose="020F0502020204030204" pitchFamily="34" charset="0"/>
            </a:rPr>
            <a:t>Purchase additional ROW as needed.</a:t>
          </a:r>
          <a:endParaRPr lang="en-US" sz="3300" kern="1200" dirty="0">
            <a:latin typeface="Calibri" panose="020F0502020204030204" pitchFamily="34" charset="0"/>
            <a:cs typeface="Calibri" panose="020F0502020204030204" pitchFamily="34" charset="0"/>
          </a:endParaRPr>
        </a:p>
      </dsp:txBody>
      <dsp:txXfrm>
        <a:off x="787000" y="1526458"/>
        <a:ext cx="6841653" cy="1201584"/>
      </dsp:txXfrm>
    </dsp:sp>
    <dsp:sp modelId="{02E260F4-4490-487A-875B-DDDEDE805C0B}">
      <dsp:nvSpPr>
        <dsp:cNvPr id="0" name=""/>
        <dsp:cNvSpPr/>
      </dsp:nvSpPr>
      <dsp:spPr>
        <a:xfrm>
          <a:off x="1499234" y="2978150"/>
          <a:ext cx="8495665" cy="1276350"/>
        </a:xfrm>
        <a:prstGeom prst="roundRect">
          <a:avLst>
            <a:gd name="adj" fmla="val 10000"/>
          </a:avLst>
        </a:prstGeom>
        <a:solidFill>
          <a:srgbClr val="75111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cs typeface="Calibri" panose="020F0502020204030204" pitchFamily="34" charset="0"/>
            </a:rPr>
            <a:t>Temporary easements as needed.</a:t>
          </a:r>
          <a:endParaRPr lang="en-US" sz="3400" kern="1200" dirty="0">
            <a:latin typeface="Calibri" panose="020F0502020204030204" pitchFamily="34" charset="0"/>
            <a:cs typeface="Calibri" panose="020F0502020204030204" pitchFamily="34" charset="0"/>
          </a:endParaRPr>
        </a:p>
      </dsp:txBody>
      <dsp:txXfrm>
        <a:off x="1536617" y="3015533"/>
        <a:ext cx="6841653" cy="1201584"/>
      </dsp:txXfrm>
    </dsp:sp>
    <dsp:sp modelId="{6865C915-9EFC-40CE-976F-7ECCEA23BC8C}">
      <dsp:nvSpPr>
        <dsp:cNvPr id="0" name=""/>
        <dsp:cNvSpPr/>
      </dsp:nvSpPr>
      <dsp:spPr>
        <a:xfrm>
          <a:off x="7666037" y="967898"/>
          <a:ext cx="829627" cy="829627"/>
        </a:xfrm>
        <a:prstGeom prst="downArrow">
          <a:avLst>
            <a:gd name="adj1" fmla="val 55000"/>
            <a:gd name="adj2" fmla="val 45000"/>
          </a:avLst>
        </a:prstGeom>
        <a:solidFill>
          <a:srgbClr val="FDBA17"/>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852703" y="967898"/>
        <a:ext cx="456295" cy="624294"/>
      </dsp:txXfrm>
    </dsp:sp>
    <dsp:sp modelId="{701340F2-F917-4E20-8ACD-907C15792670}">
      <dsp:nvSpPr>
        <dsp:cNvPr id="0" name=""/>
        <dsp:cNvSpPr/>
      </dsp:nvSpPr>
      <dsp:spPr>
        <a:xfrm>
          <a:off x="8415654" y="2448465"/>
          <a:ext cx="829627" cy="829627"/>
        </a:xfrm>
        <a:prstGeom prst="downArrow">
          <a:avLst>
            <a:gd name="adj1" fmla="val 55000"/>
            <a:gd name="adj2" fmla="val 45000"/>
          </a:avLst>
        </a:prstGeom>
        <a:solidFill>
          <a:srgbClr val="FDBA17"/>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02320" y="2448465"/>
        <a:ext cx="456295" cy="6242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60849-B3DC-4380-9E06-E931D1C3157F}"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073997-17BD-4EB8-8DAF-B4505E9C1DDD}" type="slidenum">
              <a:rPr lang="en-US" smtClean="0"/>
              <a:t>‹#›</a:t>
            </a:fld>
            <a:endParaRPr lang="en-US"/>
          </a:p>
        </p:txBody>
      </p:sp>
    </p:spTree>
    <p:extLst>
      <p:ext uri="{BB962C8B-B14F-4D97-AF65-F5344CB8AC3E}">
        <p14:creationId xmlns:p14="http://schemas.microsoft.com/office/powerpoint/2010/main" val="2291705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dirty="0"/>
              <a:t>Good evening and welcome to the Public Meeting to discuss planned improvements to US Highway 16.</a:t>
            </a:r>
          </a:p>
          <a:p>
            <a:pPr eaLnBrk="1" hangingPunct="1">
              <a:lnSpc>
                <a:spcPct val="80000"/>
              </a:lnSpc>
            </a:pPr>
            <a:endParaRPr lang="en-US" dirty="0"/>
          </a:p>
          <a:p>
            <a:pPr eaLnBrk="1" hangingPunct="1">
              <a:lnSpc>
                <a:spcPct val="80000"/>
              </a:lnSpc>
            </a:pPr>
            <a:r>
              <a:rPr lang="en-US" dirty="0"/>
              <a:t>My name is Stacia Slowey. I’m with HDR Engineering, based out of our Rapid City office.</a:t>
            </a:r>
          </a:p>
          <a:p>
            <a:pPr eaLnBrk="1" hangingPunct="1">
              <a:lnSpc>
                <a:spcPct val="80000"/>
              </a:lnSpc>
            </a:pPr>
            <a:endParaRPr lang="en-US" dirty="0"/>
          </a:p>
          <a:p>
            <a:pPr eaLnBrk="1" hangingPunct="1">
              <a:lnSpc>
                <a:spcPct val="80000"/>
              </a:lnSpc>
            </a:pPr>
            <a:r>
              <a:rPr lang="en-US" dirty="0"/>
              <a:t>SDDOT representatives here with me this evening are:</a:t>
            </a:r>
          </a:p>
          <a:p>
            <a:pPr eaLnBrk="1" hangingPunct="1">
              <a:lnSpc>
                <a:spcPct val="80000"/>
              </a:lnSpc>
            </a:pPr>
            <a:r>
              <a:rPr lang="en-US" dirty="0"/>
              <a:t>Mike Carlson, </a:t>
            </a:r>
            <a:r>
              <a:rPr lang="en-US"/>
              <a:t>Rapid City Area </a:t>
            </a:r>
            <a:r>
              <a:rPr lang="en-US" dirty="0"/>
              <a:t>Engineer</a:t>
            </a:r>
          </a:p>
          <a:p>
            <a:pPr eaLnBrk="1" hangingPunct="1">
              <a:lnSpc>
                <a:spcPct val="80000"/>
              </a:lnSpc>
            </a:pPr>
            <a:r>
              <a:rPr lang="en-US" dirty="0"/>
              <a:t>Tom Horan, Region Operations Engineer</a:t>
            </a:r>
          </a:p>
          <a:p>
            <a:pPr eaLnBrk="1" hangingPunct="1">
              <a:lnSpc>
                <a:spcPct val="80000"/>
              </a:lnSpc>
            </a:pPr>
            <a:r>
              <a:rPr lang="en-US" dirty="0"/>
              <a:t>Steve Palmer, Engineering Supervisor</a:t>
            </a:r>
          </a:p>
          <a:p>
            <a:pPr eaLnBrk="1" hangingPunct="1">
              <a:lnSpc>
                <a:spcPct val="80000"/>
              </a:lnSpc>
            </a:pPr>
            <a:r>
              <a:rPr lang="en-US" dirty="0"/>
              <a:t>Sam Gilkerson, Consultant Management Engineer</a:t>
            </a:r>
          </a:p>
          <a:p>
            <a:pPr eaLnBrk="1" hangingPunct="1">
              <a:lnSpc>
                <a:spcPct val="80000"/>
              </a:lnSpc>
            </a:pPr>
            <a:r>
              <a:rPr lang="en-US" dirty="0"/>
              <a:t>Jacob Rosecky, Consultant Management Supervisor</a:t>
            </a:r>
          </a:p>
          <a:p>
            <a:pPr eaLnBrk="1" hangingPunct="1">
              <a:lnSpc>
                <a:spcPct val="80000"/>
              </a:lnSpc>
            </a:pPr>
            <a:endParaRPr lang="en-US" dirty="0"/>
          </a:p>
          <a:p>
            <a:pPr eaLnBrk="1" hangingPunct="1">
              <a:lnSpc>
                <a:spcPct val="80000"/>
              </a:lnSpc>
            </a:pPr>
            <a:r>
              <a:rPr lang="en-US" dirty="0"/>
              <a:t>….</a:t>
            </a:r>
          </a:p>
          <a:p>
            <a:pPr eaLnBrk="1" hangingPunct="1">
              <a:lnSpc>
                <a:spcPct val="80000"/>
              </a:lnSpc>
            </a:pPr>
            <a:r>
              <a:rPr lang="en-US" b="1" u="sng" dirty="0"/>
              <a:t> </a:t>
            </a:r>
            <a:endParaRPr lang="en-US" dirty="0"/>
          </a:p>
          <a:p>
            <a:pPr eaLnBrk="1" hangingPunct="1">
              <a:lnSpc>
                <a:spcPct val="80000"/>
              </a:lnSpc>
            </a:pPr>
            <a:r>
              <a:rPr lang="en-US" dirty="0"/>
              <a:t>Hopefully everyone had a chance to sign in and picked up a handout.  Included in the handout is the power point of which you may follow along.</a:t>
            </a:r>
          </a:p>
          <a:p>
            <a:endParaRPr lang="en-US" dirty="0"/>
          </a:p>
        </p:txBody>
      </p:sp>
      <p:sp>
        <p:nvSpPr>
          <p:cNvPr id="4" name="Slide Number Placeholder 3"/>
          <p:cNvSpPr>
            <a:spLocks noGrp="1"/>
          </p:cNvSpPr>
          <p:nvPr>
            <p:ph type="sldNum" sz="quarter" idx="5"/>
          </p:nvPr>
        </p:nvSpPr>
        <p:spPr/>
        <p:txBody>
          <a:bodyPr/>
          <a:lstStyle/>
          <a:p>
            <a:fld id="{A2073997-17BD-4EB8-8DAF-B4505E9C1DDD}" type="slidenum">
              <a:rPr lang="en-US" smtClean="0"/>
              <a:t>1</a:t>
            </a:fld>
            <a:endParaRPr lang="en-US"/>
          </a:p>
        </p:txBody>
      </p:sp>
    </p:spTree>
    <p:extLst>
      <p:ext uri="{BB962C8B-B14F-4D97-AF65-F5344CB8AC3E}">
        <p14:creationId xmlns:p14="http://schemas.microsoft.com/office/powerpoint/2010/main" val="3479926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10</a:t>
            </a:fld>
            <a:endParaRPr lang="en-US"/>
          </a:p>
        </p:txBody>
      </p:sp>
    </p:spTree>
    <p:extLst>
      <p:ext uri="{BB962C8B-B14F-4D97-AF65-F5344CB8AC3E}">
        <p14:creationId xmlns:p14="http://schemas.microsoft.com/office/powerpoint/2010/main" val="3627459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073" eaLnBrk="1" hangingPunct="1">
              <a:defRPr/>
            </a:pPr>
            <a:r>
              <a:rPr lang="en-US" baseline="0" dirty="0">
                <a:solidFill>
                  <a:srgbClr val="FFFFFF"/>
                </a:solidFill>
                <a:effectLst>
                  <a:outerShdw blurRad="38100" dist="38100" dir="2700000" algn="tl">
                    <a:srgbClr val="000000"/>
                  </a:outerShdw>
                </a:effectLst>
              </a:rPr>
              <a:t>Replace Tower Road structure over US16. </a:t>
            </a:r>
            <a:r>
              <a:rPr lang="en-US" baseline="0" dirty="0"/>
              <a:t>It was built in 1964.  It will be 64 years old at the time of replacement.</a:t>
            </a:r>
            <a:endParaRPr lang="en-US" dirty="0"/>
          </a:p>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11</a:t>
            </a:fld>
            <a:endParaRPr lang="en-US"/>
          </a:p>
        </p:txBody>
      </p:sp>
    </p:spTree>
    <p:extLst>
      <p:ext uri="{BB962C8B-B14F-4D97-AF65-F5344CB8AC3E}">
        <p14:creationId xmlns:p14="http://schemas.microsoft.com/office/powerpoint/2010/main" val="3178647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12</a:t>
            </a:fld>
            <a:endParaRPr lang="en-US"/>
          </a:p>
        </p:txBody>
      </p:sp>
    </p:spTree>
    <p:extLst>
      <p:ext uri="{BB962C8B-B14F-4D97-AF65-F5344CB8AC3E}">
        <p14:creationId xmlns:p14="http://schemas.microsoft.com/office/powerpoint/2010/main" val="2942862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073" eaLnBrk="1" hangingPunct="1">
              <a:defRPr/>
            </a:pPr>
            <a:r>
              <a:rPr lang="en-US" baseline="0" dirty="0">
                <a:solidFill>
                  <a:srgbClr val="FFFFFF"/>
                </a:solidFill>
                <a:effectLst>
                  <a:outerShdw blurRad="38100" dist="38100" dir="2700000" algn="tl">
                    <a:srgbClr val="000000"/>
                  </a:outerShdw>
                </a:effectLst>
              </a:rPr>
              <a:t>Replace Tower Road structure over US16. </a:t>
            </a:r>
            <a:r>
              <a:rPr lang="en-US" baseline="0" dirty="0"/>
              <a:t>It was built in 1964.  It will be 64 years old at the time of replacement.</a:t>
            </a:r>
            <a:endParaRPr lang="en-US" dirty="0"/>
          </a:p>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13</a:t>
            </a:fld>
            <a:endParaRPr lang="en-US"/>
          </a:p>
        </p:txBody>
      </p:sp>
    </p:spTree>
    <p:extLst>
      <p:ext uri="{BB962C8B-B14F-4D97-AF65-F5344CB8AC3E}">
        <p14:creationId xmlns:p14="http://schemas.microsoft.com/office/powerpoint/2010/main" val="2023250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14</a:t>
            </a:fld>
            <a:endParaRPr lang="en-US"/>
          </a:p>
        </p:txBody>
      </p:sp>
    </p:spTree>
    <p:extLst>
      <p:ext uri="{BB962C8B-B14F-4D97-AF65-F5344CB8AC3E}">
        <p14:creationId xmlns:p14="http://schemas.microsoft.com/office/powerpoint/2010/main" val="1159022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073" eaLnBrk="1" hangingPunct="1">
              <a:defRPr/>
            </a:pPr>
            <a:r>
              <a:rPr lang="en-US" baseline="0" dirty="0">
                <a:solidFill>
                  <a:srgbClr val="FFFFFF"/>
                </a:solidFill>
                <a:effectLst>
                  <a:outerShdw blurRad="38100" dist="38100" dir="2700000" algn="tl">
                    <a:srgbClr val="000000"/>
                  </a:outerShdw>
                </a:effectLst>
              </a:rPr>
              <a:t>Replace Tower Road structure over US16. </a:t>
            </a:r>
            <a:r>
              <a:rPr lang="en-US" baseline="0" dirty="0"/>
              <a:t>It was built in 1964.  It will be 64 years old at the time of replacement.</a:t>
            </a:r>
            <a:endParaRPr lang="en-US" dirty="0"/>
          </a:p>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15</a:t>
            </a:fld>
            <a:endParaRPr lang="en-US"/>
          </a:p>
        </p:txBody>
      </p:sp>
    </p:spTree>
    <p:extLst>
      <p:ext uri="{BB962C8B-B14F-4D97-AF65-F5344CB8AC3E}">
        <p14:creationId xmlns:p14="http://schemas.microsoft.com/office/powerpoint/2010/main" val="2330651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16</a:t>
            </a:fld>
            <a:endParaRPr lang="en-US"/>
          </a:p>
        </p:txBody>
      </p:sp>
    </p:spTree>
    <p:extLst>
      <p:ext uri="{BB962C8B-B14F-4D97-AF65-F5344CB8AC3E}">
        <p14:creationId xmlns:p14="http://schemas.microsoft.com/office/powerpoint/2010/main" val="4073199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17</a:t>
            </a:fld>
            <a:endParaRPr lang="en-US"/>
          </a:p>
        </p:txBody>
      </p:sp>
    </p:spTree>
    <p:extLst>
      <p:ext uri="{BB962C8B-B14F-4D97-AF65-F5344CB8AC3E}">
        <p14:creationId xmlns:p14="http://schemas.microsoft.com/office/powerpoint/2010/main" val="289690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18</a:t>
            </a:fld>
            <a:endParaRPr lang="en-US"/>
          </a:p>
        </p:txBody>
      </p:sp>
    </p:spTree>
    <p:extLst>
      <p:ext uri="{BB962C8B-B14F-4D97-AF65-F5344CB8AC3E}">
        <p14:creationId xmlns:p14="http://schemas.microsoft.com/office/powerpoint/2010/main" val="978302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19</a:t>
            </a:fld>
            <a:endParaRPr lang="en-US"/>
          </a:p>
        </p:txBody>
      </p:sp>
    </p:spTree>
    <p:extLst>
      <p:ext uri="{BB962C8B-B14F-4D97-AF65-F5344CB8AC3E}">
        <p14:creationId xmlns:p14="http://schemas.microsoft.com/office/powerpoint/2010/main" val="240465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2</a:t>
            </a:fld>
            <a:endParaRPr lang="en-US"/>
          </a:p>
        </p:txBody>
      </p:sp>
    </p:spTree>
    <p:extLst>
      <p:ext uri="{BB962C8B-B14F-4D97-AF65-F5344CB8AC3E}">
        <p14:creationId xmlns:p14="http://schemas.microsoft.com/office/powerpoint/2010/main" val="1636509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20</a:t>
            </a:fld>
            <a:endParaRPr lang="en-US"/>
          </a:p>
        </p:txBody>
      </p:sp>
    </p:spTree>
    <p:extLst>
      <p:ext uri="{BB962C8B-B14F-4D97-AF65-F5344CB8AC3E}">
        <p14:creationId xmlns:p14="http://schemas.microsoft.com/office/powerpoint/2010/main" val="1884658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time SDDOT reconstructs a roadway, we evaluate Access Management.  The purpose of access management is to ensure there is safe, efficient ways to access highways not only now but in the future as traffic volumes grow and developments get more dense.  Studies have shown that by controlling the access of vehicles to highways, accident rates are decreased. Existing approaches will generally be left in place except where they can be combined with another approach or eliminated if they are not being used. An approach is a hazard itself. Crashes including some fatal crashes can involve vehicles launched by an approach, the elimination or minimizing approaches removes the hazard from the ROW.</a:t>
            </a:r>
          </a:p>
          <a:p>
            <a:r>
              <a:rPr lang="en-US" dirty="0"/>
              <a:t> </a:t>
            </a:r>
          </a:p>
          <a:p>
            <a:r>
              <a:rPr lang="en-US" dirty="0"/>
              <a:t>The goal is to reduce the number of access points along the route, thereby making the route safer.</a:t>
            </a:r>
          </a:p>
          <a:p>
            <a:pPr eaLnBrk="1" hangingPunct="1"/>
            <a:endParaRPr lang="en-US" dirty="0"/>
          </a:p>
          <a:p>
            <a:pPr eaLnBrk="1" hangingPunct="1"/>
            <a:r>
              <a:rPr lang="en-US" dirty="0"/>
              <a:t>If there are proposed changes to accesses, this will be discussed during the landowner meetings.  While always a difficult subject, design will work with the property owners as best we can to come up with solutions.</a:t>
            </a:r>
          </a:p>
          <a:p>
            <a:pPr eaLnBrk="1" hangingPunct="1"/>
            <a:endParaRPr lang="en-US" dirty="0"/>
          </a:p>
          <a:p>
            <a:pPr eaLnBrk="1" hangingPunct="1"/>
            <a:r>
              <a:rPr lang="en-US" dirty="0"/>
              <a:t>More information on access management is available in the handout.</a:t>
            </a:r>
          </a:p>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21</a:t>
            </a:fld>
            <a:endParaRPr lang="en-US"/>
          </a:p>
        </p:txBody>
      </p:sp>
    </p:spTree>
    <p:extLst>
      <p:ext uri="{BB962C8B-B14F-4D97-AF65-F5344CB8AC3E}">
        <p14:creationId xmlns:p14="http://schemas.microsoft.com/office/powerpoint/2010/main" val="1631492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existing ROW ranges from 300 to 400 ft (or 150’ to 200’ from the median centerline).</a:t>
            </a:r>
          </a:p>
          <a:p>
            <a:pPr>
              <a:defRPr/>
            </a:pPr>
            <a:endParaRPr lang="en-US" dirty="0"/>
          </a:p>
          <a:p>
            <a:pPr>
              <a:defRPr/>
            </a:pPr>
            <a:r>
              <a:rPr lang="en-US" dirty="0"/>
              <a:t>Temporary easements are necessary whenever the construction work limits are outside of the right of way.  Temporary easement allows construction to occur on your property during construction of the highway.  The red dashed line represents the limits of work and when this line is near or outside the ROW line temporary easements will need to be obtained by the State.</a:t>
            </a:r>
          </a:p>
          <a:p>
            <a:pPr eaLnBrk="1" hangingPunct="1">
              <a:defRPr/>
            </a:pPr>
            <a:endParaRPr lang="en-US" dirty="0"/>
          </a:p>
          <a:p>
            <a:pPr eaLnBrk="1" hangingPunct="1">
              <a:defRPr/>
            </a:pPr>
            <a:r>
              <a:rPr lang="en-US" dirty="0"/>
              <a:t>ROW and Temporary Easements will be discussed in more detail during Individual Landowner Meetings, and more information on the right of way process is available in the handout.</a:t>
            </a:r>
          </a:p>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22</a:t>
            </a:fld>
            <a:endParaRPr lang="en-US"/>
          </a:p>
        </p:txBody>
      </p:sp>
    </p:spTree>
    <p:extLst>
      <p:ext uri="{BB962C8B-B14F-4D97-AF65-F5344CB8AC3E}">
        <p14:creationId xmlns:p14="http://schemas.microsoft.com/office/powerpoint/2010/main" val="389917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23</a:t>
            </a:fld>
            <a:endParaRPr lang="en-US"/>
          </a:p>
        </p:txBody>
      </p:sp>
    </p:spTree>
    <p:extLst>
      <p:ext uri="{BB962C8B-B14F-4D97-AF65-F5344CB8AC3E}">
        <p14:creationId xmlns:p14="http://schemas.microsoft.com/office/powerpoint/2010/main" val="2212740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24</a:t>
            </a:fld>
            <a:endParaRPr lang="en-US"/>
          </a:p>
        </p:txBody>
      </p:sp>
    </p:spTree>
    <p:extLst>
      <p:ext uri="{BB962C8B-B14F-4D97-AF65-F5344CB8AC3E}">
        <p14:creationId xmlns:p14="http://schemas.microsoft.com/office/powerpoint/2010/main" val="341737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25</a:t>
            </a:fld>
            <a:endParaRPr lang="en-US"/>
          </a:p>
        </p:txBody>
      </p:sp>
    </p:spTree>
    <p:extLst>
      <p:ext uri="{BB962C8B-B14F-4D97-AF65-F5344CB8AC3E}">
        <p14:creationId xmlns:p14="http://schemas.microsoft.com/office/powerpoint/2010/main" val="2803493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Section 106</a:t>
            </a:r>
            <a:endParaRPr lang="en-US" dirty="0"/>
          </a:p>
          <a:p>
            <a:r>
              <a:rPr lang="en-US" dirty="0"/>
              <a:t>As stated in slide, this is specific to the protection of historic properties. Which will include:  districts, sites, structures, and objects of historic &amp; archaeological significance. This will also include tribes that may attach religious or cultural importance to them. </a:t>
            </a:r>
            <a:r>
              <a:rPr lang="en-US" u="sng" dirty="0">
                <a:uFill>
                  <a:solidFill>
                    <a:srgbClr val="FF0000"/>
                  </a:solidFill>
                </a:uFill>
              </a:rPr>
              <a:t>Invite the public to provide information on any culturally or archaeologically known site(s).</a:t>
            </a:r>
          </a:p>
          <a:p>
            <a:endParaRPr lang="en-US" dirty="0"/>
          </a:p>
          <a:p>
            <a:r>
              <a:rPr lang="en-US" b="1" u="sng" dirty="0"/>
              <a:t>Contaminated Materials</a:t>
            </a:r>
            <a:endParaRPr lang="en-US" dirty="0"/>
          </a:p>
          <a:p>
            <a:r>
              <a:rPr lang="en-US" dirty="0"/>
              <a:t>Request public’s input to any known AST or UST tanks within vicinity of project.</a:t>
            </a:r>
          </a:p>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26</a:t>
            </a:fld>
            <a:endParaRPr lang="en-US"/>
          </a:p>
        </p:txBody>
      </p:sp>
    </p:spTree>
    <p:extLst>
      <p:ext uri="{BB962C8B-B14F-4D97-AF65-F5344CB8AC3E}">
        <p14:creationId xmlns:p14="http://schemas.microsoft.com/office/powerpoint/2010/main" val="4033116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We are just starting the CE process and we are reviewing the resources and proposed design to determine the impacts within the CE process</a:t>
            </a:r>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27</a:t>
            </a:fld>
            <a:endParaRPr lang="en-US"/>
          </a:p>
        </p:txBody>
      </p:sp>
    </p:spTree>
    <p:extLst>
      <p:ext uri="{BB962C8B-B14F-4D97-AF65-F5344CB8AC3E}">
        <p14:creationId xmlns:p14="http://schemas.microsoft.com/office/powerpoint/2010/main" val="2705568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29</a:t>
            </a:fld>
            <a:endParaRPr lang="en-US"/>
          </a:p>
        </p:txBody>
      </p:sp>
    </p:spTree>
    <p:extLst>
      <p:ext uri="{BB962C8B-B14F-4D97-AF65-F5344CB8AC3E}">
        <p14:creationId xmlns:p14="http://schemas.microsoft.com/office/powerpoint/2010/main" val="343517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30</a:t>
            </a:fld>
            <a:endParaRPr lang="en-US"/>
          </a:p>
        </p:txBody>
      </p:sp>
    </p:spTree>
    <p:extLst>
      <p:ext uri="{BB962C8B-B14F-4D97-AF65-F5344CB8AC3E}">
        <p14:creationId xmlns:p14="http://schemas.microsoft.com/office/powerpoint/2010/main" val="117310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here tonight to involve the public in the design process. We would also like to share with you the project scope, what the current design layout is, and the schedule. After the presentation we want to gather public input in the form of exchange of ideas and/or discuss any concerns you may have.</a:t>
            </a:r>
          </a:p>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3</a:t>
            </a:fld>
            <a:endParaRPr lang="en-US"/>
          </a:p>
        </p:txBody>
      </p:sp>
    </p:spTree>
    <p:extLst>
      <p:ext uri="{BB962C8B-B14F-4D97-AF65-F5344CB8AC3E}">
        <p14:creationId xmlns:p14="http://schemas.microsoft.com/office/powerpoint/2010/main" val="2230235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31</a:t>
            </a:fld>
            <a:endParaRPr lang="en-US"/>
          </a:p>
        </p:txBody>
      </p:sp>
    </p:spTree>
    <p:extLst>
      <p:ext uri="{BB962C8B-B14F-4D97-AF65-F5344CB8AC3E}">
        <p14:creationId xmlns:p14="http://schemas.microsoft.com/office/powerpoint/2010/main" val="1868728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tentative project schedule is shown here.</a:t>
            </a:r>
          </a:p>
          <a:p>
            <a:pPr>
              <a:defRPr/>
            </a:pPr>
            <a:endParaRPr lang="en-US" dirty="0"/>
          </a:p>
          <a:p>
            <a:pPr>
              <a:defRPr/>
            </a:pPr>
            <a:r>
              <a:rPr lang="en-US" dirty="0"/>
              <a:t>Dates where there will be additional involvement between SDDOT and adjacent property owners are:</a:t>
            </a:r>
          </a:p>
          <a:p>
            <a:pPr marL="176771" indent="-176771">
              <a:buFontTx/>
              <a:buChar char="-"/>
              <a:defRPr/>
            </a:pPr>
            <a:r>
              <a:rPr lang="en-US" dirty="0"/>
              <a:t>Landowner Meetings to be held in the Summer of</a:t>
            </a:r>
            <a:r>
              <a:rPr lang="en-US" baseline="0" dirty="0"/>
              <a:t> this year</a:t>
            </a:r>
            <a:endParaRPr lang="en-US" dirty="0"/>
          </a:p>
          <a:p>
            <a:pPr marL="176771" indent="-176771">
              <a:buFontTx/>
              <a:buChar char="-"/>
              <a:defRPr/>
            </a:pPr>
            <a:r>
              <a:rPr lang="en-US" dirty="0"/>
              <a:t>ROW Acquisition Process will begin in</a:t>
            </a:r>
            <a:r>
              <a:rPr lang="en-US" baseline="0" dirty="0"/>
              <a:t> 2025.</a:t>
            </a:r>
            <a:r>
              <a:rPr lang="en-US" dirty="0"/>
              <a:t> </a:t>
            </a:r>
          </a:p>
          <a:p>
            <a:pPr marL="170439" indent="-170439">
              <a:buFontTx/>
              <a:buChar char="-"/>
              <a:defRPr/>
            </a:pPr>
            <a:r>
              <a:rPr lang="en-US" dirty="0"/>
              <a:t>The construction is scheduled for</a:t>
            </a:r>
            <a:r>
              <a:rPr lang="en-US" baseline="0" dirty="0"/>
              <a:t> the 2028/29 construction season.</a:t>
            </a:r>
          </a:p>
          <a:p>
            <a:pPr marL="170439" indent="-170439">
              <a:buFontTx/>
              <a:buChar char="-"/>
              <a:defRPr/>
            </a:pPr>
            <a:endParaRPr lang="en-US" baseline="0" dirty="0"/>
          </a:p>
        </p:txBody>
      </p:sp>
      <p:sp>
        <p:nvSpPr>
          <p:cNvPr id="4" name="Slide Number Placeholder 3"/>
          <p:cNvSpPr>
            <a:spLocks noGrp="1"/>
          </p:cNvSpPr>
          <p:nvPr>
            <p:ph type="sldNum" sz="quarter" idx="5"/>
          </p:nvPr>
        </p:nvSpPr>
        <p:spPr/>
        <p:txBody>
          <a:bodyPr/>
          <a:lstStyle/>
          <a:p>
            <a:fld id="{D2597307-4440-4314-B7C2-B0EE31AE1CA0}" type="slidenum">
              <a:rPr lang="en-US" smtClean="0"/>
              <a:t>33</a:t>
            </a:fld>
            <a:endParaRPr lang="en-US"/>
          </a:p>
        </p:txBody>
      </p:sp>
    </p:spTree>
    <p:extLst>
      <p:ext uri="{BB962C8B-B14F-4D97-AF65-F5344CB8AC3E}">
        <p14:creationId xmlns:p14="http://schemas.microsoft.com/office/powerpoint/2010/main" val="1295448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time, I will take any general comments or question you may have on this project.  If you have any specific questions or comments regarding how the projects may impact your property, we will take the remaining time to visit with you one on one at either one of the aerial layouts.</a:t>
            </a:r>
          </a:p>
          <a:p>
            <a:endParaRPr lang="en-US" dirty="0"/>
          </a:p>
          <a:p>
            <a:r>
              <a:rPr lang="en-US" dirty="0"/>
              <a:t>You are also asked to submit your questions or comments in writing on the form provided in the handout or via email address to Stacia Slowey by April 18</a:t>
            </a:r>
            <a:r>
              <a:rPr lang="en-US" baseline="30000" dirty="0"/>
              <a:t>th</a:t>
            </a:r>
            <a:r>
              <a:rPr lang="en-US" dirty="0"/>
              <a:t> (2 weeks). </a:t>
            </a:r>
          </a:p>
          <a:p>
            <a:endParaRPr lang="en-US" dirty="0"/>
          </a:p>
          <a:p>
            <a:r>
              <a:rPr lang="en-US" dirty="0"/>
              <a:t>The power point presentation, handout and design layouts have been added to the web site address noted.  Go to the section under Rapid City Region and click on the link to the project.</a:t>
            </a:r>
          </a:p>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34</a:t>
            </a:fld>
            <a:endParaRPr lang="en-US"/>
          </a:p>
        </p:txBody>
      </p:sp>
    </p:spTree>
    <p:extLst>
      <p:ext uri="{BB962C8B-B14F-4D97-AF65-F5344CB8AC3E}">
        <p14:creationId xmlns:p14="http://schemas.microsoft.com/office/powerpoint/2010/main" val="2570267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The proposed reconstruction along US16 is approximately</a:t>
            </a:r>
            <a:r>
              <a:rPr lang="en-US" baseline="0" dirty="0"/>
              <a:t> 2 </a:t>
            </a:r>
            <a:r>
              <a:rPr lang="en-US" dirty="0"/>
              <a:t>miles in length.</a:t>
            </a:r>
            <a:r>
              <a:rPr lang="en-US" baseline="0" dirty="0"/>
              <a:t>  Grading will begin at the Fox Road/</a:t>
            </a:r>
            <a:r>
              <a:rPr lang="en-US" baseline="0" dirty="0" err="1"/>
              <a:t>Tablerock</a:t>
            </a:r>
            <a:r>
              <a:rPr lang="en-US" baseline="0" dirty="0"/>
              <a:t> Road intersection and continue north through the Tower Road overpass bridge.</a:t>
            </a:r>
          </a:p>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4</a:t>
            </a:fld>
            <a:endParaRPr lang="en-US"/>
          </a:p>
        </p:txBody>
      </p:sp>
    </p:spTree>
    <p:extLst>
      <p:ext uri="{BB962C8B-B14F-4D97-AF65-F5344CB8AC3E}">
        <p14:creationId xmlns:p14="http://schemas.microsoft.com/office/powerpoint/2010/main" val="1795245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5</a:t>
            </a:fld>
            <a:endParaRPr lang="en-US"/>
          </a:p>
        </p:txBody>
      </p:sp>
    </p:spTree>
    <p:extLst>
      <p:ext uri="{BB962C8B-B14F-4D97-AF65-F5344CB8AC3E}">
        <p14:creationId xmlns:p14="http://schemas.microsoft.com/office/powerpoint/2010/main" val="1379365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segment of US16 was first constructed in 1964. The last surface improvements on US16 occurred in 2010.</a:t>
            </a:r>
          </a:p>
        </p:txBody>
      </p:sp>
      <p:sp>
        <p:nvSpPr>
          <p:cNvPr id="4" name="Slide Number Placeholder 3"/>
          <p:cNvSpPr>
            <a:spLocks noGrp="1"/>
          </p:cNvSpPr>
          <p:nvPr>
            <p:ph type="sldNum" sz="quarter" idx="5"/>
          </p:nvPr>
        </p:nvSpPr>
        <p:spPr/>
        <p:txBody>
          <a:bodyPr/>
          <a:lstStyle/>
          <a:p>
            <a:fld id="{D2597307-4440-4314-B7C2-B0EE31AE1CA0}" type="slidenum">
              <a:rPr lang="en-US" smtClean="0"/>
              <a:t>6</a:t>
            </a:fld>
            <a:endParaRPr lang="en-US"/>
          </a:p>
        </p:txBody>
      </p:sp>
    </p:spTree>
    <p:extLst>
      <p:ext uri="{BB962C8B-B14F-4D97-AF65-F5344CB8AC3E}">
        <p14:creationId xmlns:p14="http://schemas.microsoft.com/office/powerpoint/2010/main" val="148671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The Average Daily Traffic is 14,500 vehicles per day for US</a:t>
            </a:r>
            <a:r>
              <a:rPr lang="en-US" baseline="0" dirty="0"/>
              <a:t> Highway 16</a:t>
            </a:r>
            <a:r>
              <a:rPr lang="en-US" dirty="0"/>
              <a:t>. The 20-year projected ADT is</a:t>
            </a:r>
            <a:r>
              <a:rPr lang="en-US" baseline="0" dirty="0"/>
              <a:t> 22,800.  The a</a:t>
            </a:r>
            <a:r>
              <a:rPr lang="en-US" dirty="0"/>
              <a:t>verage Truck Traffic</a:t>
            </a:r>
            <a:r>
              <a:rPr lang="en-US" baseline="0" dirty="0"/>
              <a:t> is 4.3%</a:t>
            </a:r>
            <a:r>
              <a:rPr lang="en-US" dirty="0"/>
              <a:t>. </a:t>
            </a:r>
          </a:p>
          <a:p>
            <a:pPr eaLnBrk="1" hangingPunct="1"/>
            <a:endParaRPr lang="en-US" dirty="0"/>
          </a:p>
          <a:p>
            <a:pPr eaLnBrk="1" hangingPunct="1"/>
            <a:r>
              <a:rPr lang="en-US" dirty="0"/>
              <a:t>Traffic Volumes and Vehicle Types are used to establish a base line for what type of facility is needed to safely handle traffic now and into the future.  For example, the number of lanes, width of lanes, width of shoulders, and surfacing types and thicknesses are all determined by the projected traffic volume and truck percentages.  </a:t>
            </a:r>
          </a:p>
          <a:p>
            <a:pPr eaLnBrk="1" hangingPunct="1"/>
            <a:endParaRPr lang="en-US" dirty="0"/>
          </a:p>
          <a:p>
            <a:pPr eaLnBrk="1" hangingPunct="1"/>
            <a:r>
              <a:rPr lang="en-US" dirty="0"/>
              <a:t>With the current and projected traffic volumes a 4-lane divided facility (with 8-foot shoulders) in combination with intersection improvements will safely handle the traffic at an acceptable level of service.</a:t>
            </a:r>
          </a:p>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7</a:t>
            </a:fld>
            <a:endParaRPr lang="en-US"/>
          </a:p>
        </p:txBody>
      </p:sp>
    </p:spTree>
    <p:extLst>
      <p:ext uri="{BB962C8B-B14F-4D97-AF65-F5344CB8AC3E}">
        <p14:creationId xmlns:p14="http://schemas.microsoft.com/office/powerpoint/2010/main" val="979880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Crash data is important</a:t>
            </a:r>
            <a:r>
              <a:rPr lang="en-US" baseline="0" dirty="0"/>
              <a:t> to </a:t>
            </a:r>
            <a:r>
              <a:rPr lang="en-US" dirty="0"/>
              <a:t>identify potential safety hazards.  </a:t>
            </a:r>
          </a:p>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8</a:t>
            </a:fld>
            <a:endParaRPr lang="en-US"/>
          </a:p>
        </p:txBody>
      </p:sp>
    </p:spTree>
    <p:extLst>
      <p:ext uri="{BB962C8B-B14F-4D97-AF65-F5344CB8AC3E}">
        <p14:creationId xmlns:p14="http://schemas.microsoft.com/office/powerpoint/2010/main" val="825262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97307-4440-4314-B7C2-B0EE31AE1CA0}" type="slidenum">
              <a:rPr lang="en-US" smtClean="0"/>
              <a:t>9</a:t>
            </a:fld>
            <a:endParaRPr lang="en-US"/>
          </a:p>
        </p:txBody>
      </p:sp>
    </p:spTree>
    <p:extLst>
      <p:ext uri="{BB962C8B-B14F-4D97-AF65-F5344CB8AC3E}">
        <p14:creationId xmlns:p14="http://schemas.microsoft.com/office/powerpoint/2010/main" val="2404659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Op22DR2ah-8?feature=oembed" TargetMode="External"/><Relationship Id="rId6" Type="http://schemas.openxmlformats.org/officeDocument/2006/relationships/hyperlink" Target="https://youtu.be/Op22DR2ah-8?si=TdOEGawn5nT9hDDR"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dot.sd.gov/projects-studies/projects/public-meetings#listItemLink_1975" TargetMode="External"/><Relationship Id="rId4" Type="http://schemas.openxmlformats.org/officeDocument/2006/relationships/hyperlink" Target="https://dot.sd.gov/projects-studies/projects/public-meeting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6B8D">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3997" y="2105004"/>
            <a:ext cx="9533641" cy="1040376"/>
          </a:xfrm>
        </p:spPr>
        <p:txBody>
          <a:bodyPr/>
          <a:lstStyle/>
          <a:p>
            <a:pPr algn="l"/>
            <a:r>
              <a:rPr lang="en-US" b="1" dirty="0">
                <a:solidFill>
                  <a:srgbClr val="2E6B8D"/>
                </a:solidFill>
                <a:latin typeface="Open Sans Condensed" panose="020B0806030504020204" pitchFamily="34" charset="0"/>
                <a:ea typeface="Open Sans Condensed" panose="020B0806030504020204" pitchFamily="34" charset="0"/>
                <a:cs typeface="Open Sans Condensed" panose="020B0806030504020204" pitchFamily="34" charset="0"/>
              </a:rPr>
              <a:t>PUBLIC MEETING</a:t>
            </a:r>
          </a:p>
        </p:txBody>
      </p:sp>
      <p:sp>
        <p:nvSpPr>
          <p:cNvPr id="3" name="Subtitle 2"/>
          <p:cNvSpPr>
            <a:spLocks noGrp="1"/>
          </p:cNvSpPr>
          <p:nvPr>
            <p:ph type="subTitle" idx="1"/>
          </p:nvPr>
        </p:nvSpPr>
        <p:spPr>
          <a:xfrm>
            <a:off x="1523999" y="3250898"/>
            <a:ext cx="9533640" cy="2441974"/>
          </a:xfrm>
        </p:spPr>
        <p:txBody>
          <a:bodyPr>
            <a:normAutofit/>
          </a:bodyPr>
          <a:lstStyle/>
          <a:p>
            <a:pPr algn="l"/>
            <a:r>
              <a:rPr lang="en-US" sz="2200" b="1" dirty="0">
                <a:solidFill>
                  <a:srgbClr val="751113"/>
                </a:solidFill>
              </a:rPr>
              <a:t>Project Location: </a:t>
            </a:r>
            <a:r>
              <a:rPr lang="en-US" sz="2200" dirty="0">
                <a:solidFill>
                  <a:srgbClr val="751113"/>
                </a:solidFill>
              </a:rPr>
              <a:t>U.S. Highway 16 in Rapid City</a:t>
            </a:r>
          </a:p>
          <a:p>
            <a:pPr algn="l"/>
            <a:r>
              <a:rPr lang="en-US" sz="2200" b="1" dirty="0">
                <a:solidFill>
                  <a:srgbClr val="751113"/>
                </a:solidFill>
              </a:rPr>
              <a:t>Project Number: </a:t>
            </a:r>
            <a:r>
              <a:rPr lang="en-US" sz="2200" dirty="0">
                <a:solidFill>
                  <a:srgbClr val="751113"/>
                </a:solidFill>
              </a:rPr>
              <a:t>NH 0016(94)65 PCN 078D</a:t>
            </a:r>
          </a:p>
          <a:p>
            <a:pPr algn="l"/>
            <a:r>
              <a:rPr lang="en-US" sz="2200" b="1" dirty="0">
                <a:solidFill>
                  <a:srgbClr val="751113"/>
                </a:solidFill>
              </a:rPr>
              <a:t>Date: </a:t>
            </a:r>
            <a:r>
              <a:rPr lang="en-US" sz="2200" dirty="0">
                <a:solidFill>
                  <a:srgbClr val="751113"/>
                </a:solidFill>
              </a:rPr>
              <a:t>Thursday, April 4, 2024, 5:30 p.m.</a:t>
            </a:r>
          </a:p>
          <a:p>
            <a:pPr algn="l"/>
            <a:r>
              <a:rPr lang="en-US" sz="2200" dirty="0">
                <a:solidFill>
                  <a:srgbClr val="751113"/>
                </a:solidFill>
              </a:rPr>
              <a:t>Stacia Slowey, PE</a:t>
            </a:r>
          </a:p>
          <a:p>
            <a:pPr algn="l"/>
            <a:r>
              <a:rPr lang="en-US" sz="2200" dirty="0">
                <a:solidFill>
                  <a:srgbClr val="751113"/>
                </a:solidFill>
              </a:rPr>
              <a:t>Design Project Manager</a:t>
            </a:r>
          </a:p>
        </p:txBody>
      </p:sp>
      <p:pic>
        <p:nvPicPr>
          <p:cNvPr id="8" name="Picture 7" descr="Logo&#10;&#10;Description automatically generated">
            <a:extLst>
              <a:ext uri="{FF2B5EF4-FFF2-40B4-BE49-F238E27FC236}">
                <a16:creationId xmlns:a16="http://schemas.microsoft.com/office/drawing/2014/main" id="{DE5A3AF1-2995-485A-B892-12FF9F174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9" y="708186"/>
            <a:ext cx="1874591" cy="1339411"/>
          </a:xfrm>
          <a:prstGeom prst="rect">
            <a:avLst/>
          </a:prstGeom>
        </p:spPr>
      </p:pic>
      <p:pic>
        <p:nvPicPr>
          <p:cNvPr id="14" name="Picture 14" descr="Untitled design (35).png">
            <a:extLst>
              <a:ext uri="{FF2B5EF4-FFF2-40B4-BE49-F238E27FC236}">
                <a16:creationId xmlns:a16="http://schemas.microsoft.com/office/drawing/2014/main" id="{577CF57E-2BBE-FB95-B224-06FA78F7B023}"/>
              </a:ext>
            </a:extLst>
          </p:cNvPr>
          <p:cNvPicPr>
            <a:picLocks noChangeAspect="1"/>
          </p:cNvPicPr>
          <p:nvPr/>
        </p:nvPicPr>
        <p:blipFill>
          <a:blip r:embed="rId4"/>
          <a:stretch>
            <a:fillRect/>
          </a:stretch>
        </p:blipFill>
        <p:spPr>
          <a:xfrm>
            <a:off x="-3907" y="5692872"/>
            <a:ext cx="12199815" cy="268947"/>
          </a:xfrm>
          <a:prstGeom prst="rect">
            <a:avLst/>
          </a:prstGeom>
        </p:spPr>
      </p:pic>
      <p:sp>
        <p:nvSpPr>
          <p:cNvPr id="6" name="Rectangle 5">
            <a:extLst>
              <a:ext uri="{FF2B5EF4-FFF2-40B4-BE49-F238E27FC236}">
                <a16:creationId xmlns:a16="http://schemas.microsoft.com/office/drawing/2014/main" id="{EEAB6DB9-2D0E-4260-BBA2-CB62C17A1871}"/>
              </a:ext>
            </a:extLst>
          </p:cNvPr>
          <p:cNvSpPr/>
          <p:nvPr/>
        </p:nvSpPr>
        <p:spPr>
          <a:xfrm rot="16200000">
            <a:off x="5610643" y="335124"/>
            <a:ext cx="970715" cy="12192004"/>
          </a:xfrm>
          <a:prstGeom prst="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oad with cars on it&#10;&#10;Description automatically generated">
            <a:extLst>
              <a:ext uri="{FF2B5EF4-FFF2-40B4-BE49-F238E27FC236}">
                <a16:creationId xmlns:a16="http://schemas.microsoft.com/office/drawing/2014/main" id="{4367120C-0A44-0AE4-FAD2-E92300F9DD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455" b="23636"/>
          <a:stretch/>
        </p:blipFill>
        <p:spPr>
          <a:xfrm>
            <a:off x="451989" y="1659695"/>
            <a:ext cx="11288020" cy="4309971"/>
          </a:xfrm>
          <a:prstGeom prst="rect">
            <a:avLst/>
          </a:prstGeom>
        </p:spPr>
      </p:pic>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PROPOSED IMPROVEMENTS</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4"/>
          <a:stretch>
            <a:fillRect/>
          </a:stretch>
        </p:blipFill>
        <p:spPr>
          <a:xfrm>
            <a:off x="451989" y="5969666"/>
            <a:ext cx="11288020" cy="246153"/>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C71A9D31-D89D-471A-E603-C734BAFE87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3" name="Rectangle 2">
            <a:extLst>
              <a:ext uri="{FF2B5EF4-FFF2-40B4-BE49-F238E27FC236}">
                <a16:creationId xmlns:a16="http://schemas.microsoft.com/office/drawing/2014/main" id="{C694231C-442B-F499-4772-410C91915C12}"/>
              </a:ext>
            </a:extLst>
          </p:cNvPr>
          <p:cNvSpPr/>
          <p:nvPr/>
        </p:nvSpPr>
        <p:spPr>
          <a:xfrm>
            <a:off x="838199" y="1839169"/>
            <a:ext cx="2236025" cy="413564"/>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defTabSz="1155700">
              <a:lnSpc>
                <a:spcPct val="90000"/>
              </a:lnSpc>
              <a:spcBef>
                <a:spcPct val="0"/>
              </a:spcBef>
              <a:spcAft>
                <a:spcPts val="0"/>
              </a:spcAft>
              <a:buNone/>
            </a:pPr>
            <a:r>
              <a:rPr lang="en-US" b="1" dirty="0">
                <a:solidFill>
                  <a:srgbClr val="FFFFFF"/>
                </a:solidFill>
                <a:latin typeface="Calibri" panose="020F0502020204030204" pitchFamily="34" charset="0"/>
                <a:cs typeface="Calibri" panose="020F0502020204030204" pitchFamily="34" charset="0"/>
              </a:rPr>
              <a:t>Consolidating access</a:t>
            </a:r>
            <a:endParaRPr lang="en-US" sz="1800" b="1" kern="1200" dirty="0">
              <a:solidFill>
                <a:srgbClr val="FFFFFF"/>
              </a:solidFill>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F633D01E-B3DC-625F-C4F2-D96F71D2C8F7}"/>
              </a:ext>
            </a:extLst>
          </p:cNvPr>
          <p:cNvSpPr/>
          <p:nvPr/>
        </p:nvSpPr>
        <p:spPr>
          <a:xfrm>
            <a:off x="838199" y="2443922"/>
            <a:ext cx="1439695" cy="418010"/>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r" defTabSz="1155700">
              <a:lnSpc>
                <a:spcPct val="90000"/>
              </a:lnSpc>
              <a:spcBef>
                <a:spcPct val="0"/>
              </a:spcBef>
              <a:spcAft>
                <a:spcPct val="35000"/>
              </a:spcAft>
              <a:buNone/>
            </a:pPr>
            <a:r>
              <a:rPr lang="en-US" b="1" kern="1200" dirty="0">
                <a:solidFill>
                  <a:srgbClr val="FFFFFF"/>
                </a:solidFill>
                <a:latin typeface="Calibri" panose="020F0502020204030204" pitchFamily="34" charset="0"/>
                <a:ea typeface="+mn-ea"/>
                <a:cs typeface="Calibri" panose="020F0502020204030204" pitchFamily="34" charset="0"/>
              </a:rPr>
              <a:t>Storm sewer</a:t>
            </a:r>
          </a:p>
        </p:txBody>
      </p:sp>
      <p:sp>
        <p:nvSpPr>
          <p:cNvPr id="6" name="Rectangle 5">
            <a:extLst>
              <a:ext uri="{FF2B5EF4-FFF2-40B4-BE49-F238E27FC236}">
                <a16:creationId xmlns:a16="http://schemas.microsoft.com/office/drawing/2014/main" id="{130D47F9-A84C-A687-9F25-DE93EA62DDAD}"/>
              </a:ext>
            </a:extLst>
          </p:cNvPr>
          <p:cNvSpPr/>
          <p:nvPr/>
        </p:nvSpPr>
        <p:spPr>
          <a:xfrm>
            <a:off x="838199" y="4255881"/>
            <a:ext cx="2060178" cy="706048"/>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Add sidewalks and shared use path</a:t>
            </a:r>
          </a:p>
        </p:txBody>
      </p:sp>
      <p:sp>
        <p:nvSpPr>
          <p:cNvPr id="9" name="Rectangle 8">
            <a:extLst>
              <a:ext uri="{FF2B5EF4-FFF2-40B4-BE49-F238E27FC236}">
                <a16:creationId xmlns:a16="http://schemas.microsoft.com/office/drawing/2014/main" id="{B5E9E14B-3040-305A-40F2-C7910CD7F6AF}"/>
              </a:ext>
            </a:extLst>
          </p:cNvPr>
          <p:cNvSpPr/>
          <p:nvPr/>
        </p:nvSpPr>
        <p:spPr>
          <a:xfrm>
            <a:off x="838199" y="3047525"/>
            <a:ext cx="1817735" cy="413564"/>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defTabSz="1155700">
              <a:lnSpc>
                <a:spcPct val="90000"/>
              </a:lnSpc>
              <a:spcBef>
                <a:spcPct val="0"/>
              </a:spcBef>
              <a:spcAft>
                <a:spcPts val="0"/>
              </a:spcAft>
              <a:buNone/>
            </a:pPr>
            <a:r>
              <a:rPr lang="en-US" sz="1800" b="1" kern="1200" dirty="0">
                <a:solidFill>
                  <a:srgbClr val="FFFFFF"/>
                </a:solidFill>
                <a:latin typeface="Calibri" panose="020F0502020204030204" pitchFamily="34" charset="0"/>
                <a:ea typeface="+mn-ea"/>
                <a:cs typeface="Calibri" panose="020F0502020204030204" pitchFamily="34" charset="0"/>
              </a:rPr>
              <a:t>Curb and gutter</a:t>
            </a:r>
          </a:p>
        </p:txBody>
      </p:sp>
      <p:sp>
        <p:nvSpPr>
          <p:cNvPr id="10" name="Rectangle 9">
            <a:extLst>
              <a:ext uri="{FF2B5EF4-FFF2-40B4-BE49-F238E27FC236}">
                <a16:creationId xmlns:a16="http://schemas.microsoft.com/office/drawing/2014/main" id="{68335396-CC8A-FE43-5C31-1DE50196C265}"/>
              </a:ext>
            </a:extLst>
          </p:cNvPr>
          <p:cNvSpPr/>
          <p:nvPr/>
        </p:nvSpPr>
        <p:spPr>
          <a:xfrm>
            <a:off x="827685" y="3646682"/>
            <a:ext cx="1817735" cy="413564"/>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defTabSz="1155700">
              <a:lnSpc>
                <a:spcPct val="90000"/>
              </a:lnSpc>
              <a:spcBef>
                <a:spcPct val="0"/>
              </a:spcBef>
              <a:spcAft>
                <a:spcPts val="0"/>
              </a:spcAft>
              <a:buNone/>
            </a:pPr>
            <a:r>
              <a:rPr lang="en-US" sz="1800" b="1" kern="1200" dirty="0">
                <a:solidFill>
                  <a:srgbClr val="FFFFFF"/>
                </a:solidFill>
                <a:latin typeface="Calibri" panose="020F0502020204030204" pitchFamily="34" charset="0"/>
                <a:ea typeface="+mn-ea"/>
                <a:cs typeface="Calibri" panose="020F0502020204030204" pitchFamily="34" charset="0"/>
              </a:rPr>
              <a:t>Raised </a:t>
            </a:r>
            <a:r>
              <a:rPr lang="en-US" b="1" dirty="0">
                <a:solidFill>
                  <a:srgbClr val="FFFFFF"/>
                </a:solidFill>
                <a:latin typeface="Calibri" panose="020F0502020204030204" pitchFamily="34" charset="0"/>
                <a:cs typeface="Calibri" panose="020F0502020204030204" pitchFamily="34" charset="0"/>
              </a:rPr>
              <a:t>m</a:t>
            </a:r>
            <a:r>
              <a:rPr lang="en-US" sz="1800" b="1" kern="1200" dirty="0">
                <a:solidFill>
                  <a:srgbClr val="FFFFFF"/>
                </a:solidFill>
                <a:latin typeface="Calibri" panose="020F0502020204030204" pitchFamily="34" charset="0"/>
                <a:ea typeface="+mn-ea"/>
                <a:cs typeface="Calibri" panose="020F0502020204030204" pitchFamily="34" charset="0"/>
              </a:rPr>
              <a:t>edian</a:t>
            </a:r>
          </a:p>
        </p:txBody>
      </p:sp>
      <p:sp>
        <p:nvSpPr>
          <p:cNvPr id="11" name="Rectangle 10">
            <a:extLst>
              <a:ext uri="{FF2B5EF4-FFF2-40B4-BE49-F238E27FC236}">
                <a16:creationId xmlns:a16="http://schemas.microsoft.com/office/drawing/2014/main" id="{2B8850FB-9E69-B890-5463-6136F9BAF352}"/>
              </a:ext>
            </a:extLst>
          </p:cNvPr>
          <p:cNvSpPr/>
          <p:nvPr/>
        </p:nvSpPr>
        <p:spPr>
          <a:xfrm>
            <a:off x="838199" y="5140420"/>
            <a:ext cx="2060178" cy="660931"/>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defTabSz="1155700">
              <a:lnSpc>
                <a:spcPct val="90000"/>
              </a:lnSpc>
              <a:spcBef>
                <a:spcPct val="0"/>
              </a:spcBef>
              <a:spcAft>
                <a:spcPts val="0"/>
              </a:spcAft>
              <a:buNone/>
            </a:pPr>
            <a:r>
              <a:rPr lang="en-US" sz="1800" b="1" kern="1200" dirty="0">
                <a:solidFill>
                  <a:srgbClr val="FFFFFF"/>
                </a:solidFill>
                <a:latin typeface="Calibri" panose="020F0502020204030204" pitchFamily="34" charset="0"/>
                <a:ea typeface="+mn-ea"/>
                <a:cs typeface="Calibri" panose="020F0502020204030204" pitchFamily="34" charset="0"/>
              </a:rPr>
              <a:t>Intersection &amp; roadway lighting</a:t>
            </a:r>
          </a:p>
        </p:txBody>
      </p:sp>
    </p:spTree>
    <p:extLst>
      <p:ext uri="{BB962C8B-B14F-4D97-AF65-F5344CB8AC3E}">
        <p14:creationId xmlns:p14="http://schemas.microsoft.com/office/powerpoint/2010/main" val="2240303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D444CE-435F-467D-6530-8980BD0BEE00}"/>
              </a:ext>
            </a:extLst>
          </p:cNvPr>
          <p:cNvPicPr>
            <a:picLocks noChangeAspect="1"/>
          </p:cNvPicPr>
          <p:nvPr/>
        </p:nvPicPr>
        <p:blipFill rotWithShape="1">
          <a:blip r:embed="rId3"/>
          <a:srcRect t="27057"/>
          <a:stretch/>
        </p:blipFill>
        <p:spPr>
          <a:xfrm>
            <a:off x="451989" y="1216241"/>
            <a:ext cx="11288020" cy="475342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PROPOSED IMPROVEMENTS</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4"/>
          <a:stretch>
            <a:fillRect/>
          </a:stretch>
        </p:blipFill>
        <p:spPr>
          <a:xfrm>
            <a:off x="451989" y="5969666"/>
            <a:ext cx="11288020" cy="246153"/>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C71A9D31-D89D-471A-E603-C734BAFE87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6" name="Rectangle 5">
            <a:extLst>
              <a:ext uri="{FF2B5EF4-FFF2-40B4-BE49-F238E27FC236}">
                <a16:creationId xmlns:a16="http://schemas.microsoft.com/office/drawing/2014/main" id="{07023814-262B-5FA1-4C02-A0199B976080}"/>
              </a:ext>
            </a:extLst>
          </p:cNvPr>
          <p:cNvSpPr/>
          <p:nvPr/>
        </p:nvSpPr>
        <p:spPr>
          <a:xfrm>
            <a:off x="3656855" y="3533314"/>
            <a:ext cx="1970174" cy="754602"/>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Replace Tower Road Overpass</a:t>
            </a:r>
          </a:p>
        </p:txBody>
      </p:sp>
      <p:cxnSp>
        <p:nvCxnSpPr>
          <p:cNvPr id="5" name="Straight Arrow Connector 4">
            <a:extLst>
              <a:ext uri="{FF2B5EF4-FFF2-40B4-BE49-F238E27FC236}">
                <a16:creationId xmlns:a16="http://schemas.microsoft.com/office/drawing/2014/main" id="{68F4AFE7-A681-4013-DB2D-3252406EF090}"/>
              </a:ext>
            </a:extLst>
          </p:cNvPr>
          <p:cNvCxnSpPr>
            <a:cxnSpLocks/>
          </p:cNvCxnSpPr>
          <p:nvPr/>
        </p:nvCxnSpPr>
        <p:spPr>
          <a:xfrm flipV="1">
            <a:off x="4394447" y="2769833"/>
            <a:ext cx="0" cy="754602"/>
          </a:xfrm>
          <a:prstGeom prst="straightConnector1">
            <a:avLst/>
          </a:prstGeom>
          <a:ln w="76200">
            <a:solidFill>
              <a:srgbClr val="2E6B8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694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A1C3DC-E6D1-20D3-34C2-2E33ADF27E42}"/>
              </a:ext>
            </a:extLst>
          </p:cNvPr>
          <p:cNvPicPr>
            <a:picLocks noChangeAspect="1"/>
          </p:cNvPicPr>
          <p:nvPr/>
        </p:nvPicPr>
        <p:blipFill>
          <a:blip r:embed="rId3"/>
          <a:stretch>
            <a:fillRect/>
          </a:stretch>
        </p:blipFill>
        <p:spPr>
          <a:xfrm>
            <a:off x="-1" y="837064"/>
            <a:ext cx="12192000" cy="6020936"/>
          </a:xfrm>
          <a:prstGeom prst="rect">
            <a:avLst/>
          </a:prstGeom>
        </p:spPr>
      </p:pic>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8"/>
            <a:ext cx="10515600" cy="554062"/>
          </a:xfrm>
        </p:spPr>
        <p:txBody>
          <a:bodyPr>
            <a:normAutofit fontScale="90000"/>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PROPOSED IMPROVEMENTS</a:t>
            </a:r>
          </a:p>
        </p:txBody>
      </p:sp>
      <p:sp>
        <p:nvSpPr>
          <p:cNvPr id="6" name="Rectangle 5">
            <a:extLst>
              <a:ext uri="{FF2B5EF4-FFF2-40B4-BE49-F238E27FC236}">
                <a16:creationId xmlns:a16="http://schemas.microsoft.com/office/drawing/2014/main" id="{07023814-262B-5FA1-4C02-A0199B976080}"/>
              </a:ext>
            </a:extLst>
          </p:cNvPr>
          <p:cNvSpPr/>
          <p:nvPr/>
        </p:nvSpPr>
        <p:spPr>
          <a:xfrm>
            <a:off x="-2" y="843094"/>
            <a:ext cx="4898573" cy="897622"/>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Reduced conflict intersection at Enchantment Road/Highwood Road</a:t>
            </a:r>
          </a:p>
        </p:txBody>
      </p:sp>
      <p:sp>
        <p:nvSpPr>
          <p:cNvPr id="8" name="Freeform: Shape 7">
            <a:extLst>
              <a:ext uri="{FF2B5EF4-FFF2-40B4-BE49-F238E27FC236}">
                <a16:creationId xmlns:a16="http://schemas.microsoft.com/office/drawing/2014/main" id="{07E7F8E0-8307-03DF-69DC-DD1019784883}"/>
              </a:ext>
            </a:extLst>
          </p:cNvPr>
          <p:cNvSpPr/>
          <p:nvPr/>
        </p:nvSpPr>
        <p:spPr>
          <a:xfrm>
            <a:off x="1686187" y="3850547"/>
            <a:ext cx="4018327" cy="897622"/>
          </a:xfrm>
          <a:custGeom>
            <a:avLst/>
            <a:gdLst>
              <a:gd name="connsiteX0" fmla="*/ 0 w 4018327"/>
              <a:gd name="connsiteY0" fmla="*/ 0 h 897622"/>
              <a:gd name="connsiteX1" fmla="*/ 939567 w 4018327"/>
              <a:gd name="connsiteY1" fmla="*/ 25167 h 897622"/>
              <a:gd name="connsiteX2" fmla="*/ 2189527 w 4018327"/>
              <a:gd name="connsiteY2" fmla="*/ 176169 h 897622"/>
              <a:gd name="connsiteX3" fmla="*/ 3624044 w 4018327"/>
              <a:gd name="connsiteY3" fmla="*/ 184558 h 897622"/>
              <a:gd name="connsiteX4" fmla="*/ 3749879 w 4018327"/>
              <a:gd name="connsiteY4" fmla="*/ 209725 h 897622"/>
              <a:gd name="connsiteX5" fmla="*/ 3884103 w 4018327"/>
              <a:gd name="connsiteY5" fmla="*/ 268447 h 897622"/>
              <a:gd name="connsiteX6" fmla="*/ 3951215 w 4018327"/>
              <a:gd name="connsiteY6" fmla="*/ 352337 h 897622"/>
              <a:gd name="connsiteX7" fmla="*/ 4001549 w 4018327"/>
              <a:gd name="connsiteY7" fmla="*/ 469783 h 897622"/>
              <a:gd name="connsiteX8" fmla="*/ 4018327 w 4018327"/>
              <a:gd name="connsiteY8" fmla="*/ 595618 h 897622"/>
              <a:gd name="connsiteX9" fmla="*/ 3967993 w 4018327"/>
              <a:gd name="connsiteY9" fmla="*/ 780176 h 897622"/>
              <a:gd name="connsiteX10" fmla="*/ 3942826 w 4018327"/>
              <a:gd name="connsiteY10" fmla="*/ 780176 h 897622"/>
              <a:gd name="connsiteX11" fmla="*/ 3942826 w 4018327"/>
              <a:gd name="connsiteY11" fmla="*/ 897622 h 89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8327" h="897622">
                <a:moveTo>
                  <a:pt x="0" y="0"/>
                </a:moveTo>
                <a:lnTo>
                  <a:pt x="939567" y="25167"/>
                </a:lnTo>
                <a:lnTo>
                  <a:pt x="2189527" y="176169"/>
                </a:lnTo>
                <a:lnTo>
                  <a:pt x="3624044" y="184558"/>
                </a:lnTo>
                <a:lnTo>
                  <a:pt x="3749879" y="209725"/>
                </a:lnTo>
                <a:lnTo>
                  <a:pt x="3884103" y="268447"/>
                </a:lnTo>
                <a:lnTo>
                  <a:pt x="3951215" y="352337"/>
                </a:lnTo>
                <a:lnTo>
                  <a:pt x="4001549" y="469783"/>
                </a:lnTo>
                <a:lnTo>
                  <a:pt x="4018327" y="595618"/>
                </a:lnTo>
                <a:lnTo>
                  <a:pt x="3967993" y="780176"/>
                </a:lnTo>
                <a:lnTo>
                  <a:pt x="3942826" y="780176"/>
                </a:lnTo>
                <a:lnTo>
                  <a:pt x="3942826" y="897622"/>
                </a:lnTo>
              </a:path>
            </a:pathLst>
          </a:custGeom>
          <a:noFill/>
          <a:ln w="44450">
            <a:solidFill>
              <a:schemeClr val="tx1"/>
            </a:solidFill>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87DA15D-C4F8-FDFB-9DE8-F4B34A7035CC}"/>
              </a:ext>
            </a:extLst>
          </p:cNvPr>
          <p:cNvSpPr/>
          <p:nvPr/>
        </p:nvSpPr>
        <p:spPr>
          <a:xfrm>
            <a:off x="5785338" y="3842238"/>
            <a:ext cx="3947747" cy="879231"/>
          </a:xfrm>
          <a:custGeom>
            <a:avLst/>
            <a:gdLst>
              <a:gd name="connsiteX0" fmla="*/ 0 w 3947747"/>
              <a:gd name="connsiteY0" fmla="*/ 879231 h 879231"/>
              <a:gd name="connsiteX1" fmla="*/ 61547 w 3947747"/>
              <a:gd name="connsiteY1" fmla="*/ 536331 h 879231"/>
              <a:gd name="connsiteX2" fmla="*/ 149470 w 3947747"/>
              <a:gd name="connsiteY2" fmla="*/ 316524 h 879231"/>
              <a:gd name="connsiteX3" fmla="*/ 334108 w 3947747"/>
              <a:gd name="connsiteY3" fmla="*/ 105508 h 879231"/>
              <a:gd name="connsiteX4" fmla="*/ 562708 w 3947747"/>
              <a:gd name="connsiteY4" fmla="*/ 0 h 879231"/>
              <a:gd name="connsiteX5" fmla="*/ 1151793 w 3947747"/>
              <a:gd name="connsiteY5" fmla="*/ 8793 h 879231"/>
              <a:gd name="connsiteX6" fmla="*/ 3947747 w 3947747"/>
              <a:gd name="connsiteY6" fmla="*/ 0 h 8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747" h="879231">
                <a:moveTo>
                  <a:pt x="0" y="879231"/>
                </a:moveTo>
                <a:lnTo>
                  <a:pt x="61547" y="536331"/>
                </a:lnTo>
                <a:lnTo>
                  <a:pt x="149470" y="316524"/>
                </a:lnTo>
                <a:lnTo>
                  <a:pt x="334108" y="105508"/>
                </a:lnTo>
                <a:lnTo>
                  <a:pt x="562708" y="0"/>
                </a:lnTo>
                <a:lnTo>
                  <a:pt x="1151793" y="8793"/>
                </a:lnTo>
                <a:lnTo>
                  <a:pt x="3947747" y="0"/>
                </a:lnTo>
              </a:path>
            </a:pathLst>
          </a:custGeom>
          <a:noFill/>
          <a:ln w="44450">
            <a:solidFill>
              <a:schemeClr val="tx1"/>
            </a:solidFill>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F4E8309-C80A-DA21-4623-10644F724B30}"/>
              </a:ext>
            </a:extLst>
          </p:cNvPr>
          <p:cNvSpPr/>
          <p:nvPr/>
        </p:nvSpPr>
        <p:spPr>
          <a:xfrm>
            <a:off x="5732585" y="3385038"/>
            <a:ext cx="5583115" cy="764931"/>
          </a:xfrm>
          <a:custGeom>
            <a:avLst/>
            <a:gdLst>
              <a:gd name="connsiteX0" fmla="*/ 5583115 w 5583115"/>
              <a:gd name="connsiteY0" fmla="*/ 8793 h 764931"/>
              <a:gd name="connsiteX1" fmla="*/ 4624753 w 5583115"/>
              <a:gd name="connsiteY1" fmla="*/ 0 h 764931"/>
              <a:gd name="connsiteX2" fmla="*/ 3868615 w 5583115"/>
              <a:gd name="connsiteY2" fmla="*/ 79131 h 764931"/>
              <a:gd name="connsiteX3" fmla="*/ 2277207 w 5583115"/>
              <a:gd name="connsiteY3" fmla="*/ 87924 h 764931"/>
              <a:gd name="connsiteX4" fmla="*/ 870438 w 5583115"/>
              <a:gd name="connsiteY4" fmla="*/ 175847 h 764931"/>
              <a:gd name="connsiteX5" fmla="*/ 422030 w 5583115"/>
              <a:gd name="connsiteY5" fmla="*/ 219808 h 764931"/>
              <a:gd name="connsiteX6" fmla="*/ 228600 w 5583115"/>
              <a:gd name="connsiteY6" fmla="*/ 281354 h 764931"/>
              <a:gd name="connsiteX7" fmla="*/ 114300 w 5583115"/>
              <a:gd name="connsiteY7" fmla="*/ 378070 h 764931"/>
              <a:gd name="connsiteX8" fmla="*/ 0 w 5583115"/>
              <a:gd name="connsiteY8" fmla="*/ 764931 h 76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115" h="764931">
                <a:moveTo>
                  <a:pt x="5583115" y="8793"/>
                </a:moveTo>
                <a:lnTo>
                  <a:pt x="4624753" y="0"/>
                </a:lnTo>
                <a:lnTo>
                  <a:pt x="3868615" y="79131"/>
                </a:lnTo>
                <a:lnTo>
                  <a:pt x="2277207" y="87924"/>
                </a:lnTo>
                <a:lnTo>
                  <a:pt x="870438" y="175847"/>
                </a:lnTo>
                <a:lnTo>
                  <a:pt x="422030" y="219808"/>
                </a:lnTo>
                <a:lnTo>
                  <a:pt x="228600" y="281354"/>
                </a:lnTo>
                <a:lnTo>
                  <a:pt x="114300" y="378070"/>
                </a:lnTo>
                <a:lnTo>
                  <a:pt x="0" y="764931"/>
                </a:lnTo>
              </a:path>
            </a:pathLst>
          </a:custGeom>
          <a:noFill/>
          <a:ln w="44450">
            <a:solidFill>
              <a:schemeClr val="tx1"/>
            </a:solidFill>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1401074-4CA8-1075-23BB-7BFDB082EF67}"/>
              </a:ext>
            </a:extLst>
          </p:cNvPr>
          <p:cNvSpPr/>
          <p:nvPr/>
        </p:nvSpPr>
        <p:spPr>
          <a:xfrm>
            <a:off x="5802923" y="3147646"/>
            <a:ext cx="5565531" cy="1565031"/>
          </a:xfrm>
          <a:custGeom>
            <a:avLst/>
            <a:gdLst>
              <a:gd name="connsiteX0" fmla="*/ 0 w 5565531"/>
              <a:gd name="connsiteY0" fmla="*/ 1565031 h 1565031"/>
              <a:gd name="connsiteX1" fmla="*/ 52754 w 5565531"/>
              <a:gd name="connsiteY1" fmla="*/ 1204546 h 1565031"/>
              <a:gd name="connsiteX2" fmla="*/ 123092 w 5565531"/>
              <a:gd name="connsiteY2" fmla="*/ 984739 h 1565031"/>
              <a:gd name="connsiteX3" fmla="*/ 298939 w 5565531"/>
              <a:gd name="connsiteY3" fmla="*/ 782516 h 1565031"/>
              <a:gd name="connsiteX4" fmla="*/ 465992 w 5565531"/>
              <a:gd name="connsiteY4" fmla="*/ 712177 h 1565031"/>
              <a:gd name="connsiteX5" fmla="*/ 782515 w 5565531"/>
              <a:gd name="connsiteY5" fmla="*/ 624254 h 1565031"/>
              <a:gd name="connsiteX6" fmla="*/ 1608992 w 5565531"/>
              <a:gd name="connsiteY6" fmla="*/ 527539 h 1565031"/>
              <a:gd name="connsiteX7" fmla="*/ 3191608 w 5565531"/>
              <a:gd name="connsiteY7" fmla="*/ 527539 h 1565031"/>
              <a:gd name="connsiteX8" fmla="*/ 5064369 w 5565531"/>
              <a:gd name="connsiteY8" fmla="*/ 422031 h 1565031"/>
              <a:gd name="connsiteX9" fmla="*/ 5336931 w 5565531"/>
              <a:gd name="connsiteY9" fmla="*/ 413239 h 1565031"/>
              <a:gd name="connsiteX10" fmla="*/ 5460023 w 5565531"/>
              <a:gd name="connsiteY10" fmla="*/ 386862 h 1565031"/>
              <a:gd name="connsiteX11" fmla="*/ 5521569 w 5565531"/>
              <a:gd name="connsiteY11" fmla="*/ 316523 h 1565031"/>
              <a:gd name="connsiteX12" fmla="*/ 5547946 w 5565531"/>
              <a:gd name="connsiteY12" fmla="*/ 254977 h 1565031"/>
              <a:gd name="connsiteX13" fmla="*/ 5565531 w 5565531"/>
              <a:gd name="connsiteY13" fmla="*/ 123092 h 1565031"/>
              <a:gd name="connsiteX14" fmla="*/ 5521569 w 5565531"/>
              <a:gd name="connsiteY14" fmla="*/ 17585 h 1565031"/>
              <a:gd name="connsiteX15" fmla="*/ 5389685 w 5565531"/>
              <a:gd name="connsiteY15" fmla="*/ 0 h 1565031"/>
              <a:gd name="connsiteX16" fmla="*/ 4888523 w 5565531"/>
              <a:gd name="connsiteY16" fmla="*/ 52754 h 1565031"/>
              <a:gd name="connsiteX17" fmla="*/ 3991708 w 5565531"/>
              <a:gd name="connsiteY17" fmla="*/ 158262 h 1565031"/>
              <a:gd name="connsiteX18" fmla="*/ 3217985 w 5565531"/>
              <a:gd name="connsiteY18" fmla="*/ 140677 h 156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5531" h="1565031">
                <a:moveTo>
                  <a:pt x="0" y="1565031"/>
                </a:moveTo>
                <a:lnTo>
                  <a:pt x="52754" y="1204546"/>
                </a:lnTo>
                <a:lnTo>
                  <a:pt x="123092" y="984739"/>
                </a:lnTo>
                <a:lnTo>
                  <a:pt x="298939" y="782516"/>
                </a:lnTo>
                <a:lnTo>
                  <a:pt x="465992" y="712177"/>
                </a:lnTo>
                <a:lnTo>
                  <a:pt x="782515" y="624254"/>
                </a:lnTo>
                <a:lnTo>
                  <a:pt x="1608992" y="527539"/>
                </a:lnTo>
                <a:lnTo>
                  <a:pt x="3191608" y="527539"/>
                </a:lnTo>
                <a:lnTo>
                  <a:pt x="5064369" y="422031"/>
                </a:lnTo>
                <a:lnTo>
                  <a:pt x="5336931" y="413239"/>
                </a:lnTo>
                <a:lnTo>
                  <a:pt x="5460023" y="386862"/>
                </a:lnTo>
                <a:lnTo>
                  <a:pt x="5521569" y="316523"/>
                </a:lnTo>
                <a:lnTo>
                  <a:pt x="5547946" y="254977"/>
                </a:lnTo>
                <a:lnTo>
                  <a:pt x="5565531" y="123092"/>
                </a:lnTo>
                <a:lnTo>
                  <a:pt x="5521569" y="17585"/>
                </a:lnTo>
                <a:lnTo>
                  <a:pt x="5389685" y="0"/>
                </a:lnTo>
                <a:lnTo>
                  <a:pt x="4888523" y="52754"/>
                </a:lnTo>
                <a:lnTo>
                  <a:pt x="3991708" y="158262"/>
                </a:lnTo>
                <a:lnTo>
                  <a:pt x="3217985" y="140677"/>
                </a:lnTo>
              </a:path>
            </a:pathLst>
          </a:custGeom>
          <a:noFill/>
          <a:ln w="44450">
            <a:solidFill>
              <a:schemeClr val="accent4"/>
            </a:solidFill>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EBB802EA-B9EE-D7D7-C60C-784FCF77B4EF}"/>
              </a:ext>
            </a:extLst>
          </p:cNvPr>
          <p:cNvCxnSpPr>
            <a:cxnSpLocks/>
            <a:stCxn id="4" idx="1"/>
          </p:cNvCxnSpPr>
          <p:nvPr/>
        </p:nvCxnSpPr>
        <p:spPr>
          <a:xfrm flipH="1" flipV="1">
            <a:off x="6096000" y="4097020"/>
            <a:ext cx="373082" cy="845198"/>
          </a:xfrm>
          <a:prstGeom prst="straightConnector1">
            <a:avLst/>
          </a:prstGeom>
          <a:ln w="57150">
            <a:solidFill>
              <a:srgbClr val="2E6B8D"/>
            </a:solidFill>
            <a:tailEnd type="triangle"/>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2BB51BD3-9C3C-390F-9CB4-C772B4D3ADC1}"/>
              </a:ext>
            </a:extLst>
          </p:cNvPr>
          <p:cNvSpPr/>
          <p:nvPr/>
        </p:nvSpPr>
        <p:spPr>
          <a:xfrm>
            <a:off x="6469082" y="4519619"/>
            <a:ext cx="2624117" cy="845198"/>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Consolidating access &amp; realigning Enchantment Road to Highwood Road</a:t>
            </a:r>
          </a:p>
        </p:txBody>
      </p:sp>
    </p:spTree>
    <p:extLst>
      <p:ext uri="{BB962C8B-B14F-4D97-AF65-F5344CB8AC3E}">
        <p14:creationId xmlns:p14="http://schemas.microsoft.com/office/powerpoint/2010/main" val="13504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REDUCED CONFLICT INTERSECTION</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C71A9D31-D89D-471A-E603-C734BAFE87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8" name="Rectangle 7">
            <a:extLst>
              <a:ext uri="{FF2B5EF4-FFF2-40B4-BE49-F238E27FC236}">
                <a16:creationId xmlns:a16="http://schemas.microsoft.com/office/drawing/2014/main" id="{857ABE4C-B64D-A0B9-9AE1-479AA2FB62E4}"/>
              </a:ext>
            </a:extLst>
          </p:cNvPr>
          <p:cNvSpPr/>
          <p:nvPr/>
        </p:nvSpPr>
        <p:spPr>
          <a:xfrm>
            <a:off x="990600" y="1751038"/>
            <a:ext cx="8483601" cy="3441447"/>
          </a:xfrm>
          <a:prstGeom prst="rect">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spcBef>
                <a:spcPct val="0"/>
              </a:spcBef>
              <a:spcAft>
                <a:spcPct val="35000"/>
              </a:spcAft>
            </a:pPr>
            <a:r>
              <a:rPr lang="en-US" sz="2400" b="1" dirty="0">
                <a:solidFill>
                  <a:srgbClr val="751113"/>
                </a:solidFill>
                <a:latin typeface="Calibri" panose="020F0502020204030204" pitchFamily="34" charset="0"/>
                <a:cs typeface="Calibri" panose="020F0502020204030204" pitchFamily="34" charset="0"/>
              </a:rPr>
              <a:t>From the U.S. Highway 16 Corridor Study:</a:t>
            </a:r>
          </a:p>
          <a:p>
            <a:pPr marL="342900" indent="-342900" defTabSz="1244600">
              <a:lnSpc>
                <a:spcPct val="90000"/>
              </a:lnSpc>
              <a:spcBef>
                <a:spcPct val="0"/>
              </a:spcBef>
              <a:spcAft>
                <a:spcPct val="35000"/>
              </a:spcAft>
              <a:buFont typeface="Arial" panose="020B0604020202020204" pitchFamily="34" charset="0"/>
              <a:buChar char="•"/>
            </a:pPr>
            <a:r>
              <a:rPr lang="en-US" sz="2400" b="1" dirty="0">
                <a:solidFill>
                  <a:srgbClr val="751113"/>
                </a:solidFill>
                <a:latin typeface="Calibri" panose="020F0502020204030204" pitchFamily="34" charset="0"/>
                <a:cs typeface="Calibri" panose="020F0502020204030204" pitchFamily="34" charset="0"/>
              </a:rPr>
              <a:t>82% predicted reduction in fatal &amp; injury crashes</a:t>
            </a:r>
          </a:p>
          <a:p>
            <a:pPr marL="342900" indent="-342900" defTabSz="1244600">
              <a:lnSpc>
                <a:spcPct val="90000"/>
              </a:lnSpc>
              <a:spcBef>
                <a:spcPct val="0"/>
              </a:spcBef>
              <a:spcAft>
                <a:spcPct val="35000"/>
              </a:spcAft>
              <a:buFont typeface="Arial" panose="020B0604020202020204" pitchFamily="34" charset="0"/>
              <a:buChar char="•"/>
            </a:pPr>
            <a:r>
              <a:rPr lang="en-US" sz="2400" b="1" dirty="0">
                <a:solidFill>
                  <a:srgbClr val="751113"/>
                </a:solidFill>
                <a:latin typeface="Calibri" panose="020F0502020204030204" pitchFamily="34" charset="0"/>
                <a:cs typeface="Calibri" panose="020F0502020204030204" pitchFamily="34" charset="0"/>
              </a:rPr>
              <a:t>Best overall intersection traffic operations</a:t>
            </a:r>
          </a:p>
          <a:p>
            <a:pPr marL="342900" indent="-342900" defTabSz="1244600">
              <a:lnSpc>
                <a:spcPct val="90000"/>
              </a:lnSpc>
              <a:spcBef>
                <a:spcPct val="0"/>
              </a:spcBef>
              <a:spcAft>
                <a:spcPct val="35000"/>
              </a:spcAft>
              <a:buFont typeface="Arial" panose="020B0604020202020204" pitchFamily="34" charset="0"/>
              <a:buChar char="•"/>
            </a:pPr>
            <a:r>
              <a:rPr lang="en-US" sz="2400" b="1" dirty="0">
                <a:solidFill>
                  <a:srgbClr val="751113"/>
                </a:solidFill>
                <a:latin typeface="Calibri" panose="020F0502020204030204" pitchFamily="34" charset="0"/>
                <a:cs typeface="Calibri" panose="020F0502020204030204" pitchFamily="34" charset="0"/>
              </a:rPr>
              <a:t>Zero Highway 16 mainline delay due to unsignalized free movements</a:t>
            </a:r>
          </a:p>
          <a:p>
            <a:pPr marL="342900" indent="-342900" defTabSz="1244600">
              <a:lnSpc>
                <a:spcPct val="90000"/>
              </a:lnSpc>
              <a:spcBef>
                <a:spcPct val="0"/>
              </a:spcBef>
              <a:spcAft>
                <a:spcPct val="35000"/>
              </a:spcAft>
              <a:buFont typeface="Arial" panose="020B0604020202020204" pitchFamily="34" charset="0"/>
              <a:buChar char="•"/>
            </a:pPr>
            <a:r>
              <a:rPr lang="en-US" sz="2400" b="1" dirty="0">
                <a:solidFill>
                  <a:srgbClr val="751113"/>
                </a:solidFill>
                <a:latin typeface="Calibri" panose="020F0502020204030204" pitchFamily="34" charset="0"/>
                <a:cs typeface="Calibri" panose="020F0502020204030204" pitchFamily="34" charset="0"/>
              </a:rPr>
              <a:t>Convert to signalized RCI when warranted</a:t>
            </a:r>
          </a:p>
          <a:p>
            <a:pPr marL="342900" indent="-342900" defTabSz="1244600">
              <a:lnSpc>
                <a:spcPct val="90000"/>
              </a:lnSpc>
              <a:spcBef>
                <a:spcPct val="0"/>
              </a:spcBef>
              <a:spcAft>
                <a:spcPct val="35000"/>
              </a:spcAft>
              <a:buFont typeface="Arial" panose="020B0604020202020204" pitchFamily="34" charset="0"/>
              <a:buChar char="•"/>
            </a:pPr>
            <a:r>
              <a:rPr lang="en-US" sz="2400" b="1" dirty="0">
                <a:solidFill>
                  <a:srgbClr val="751113"/>
                </a:solidFill>
                <a:latin typeface="Calibri" panose="020F0502020204030204" pitchFamily="34" charset="0"/>
                <a:cs typeface="Calibri" panose="020F0502020204030204" pitchFamily="34" charset="0"/>
              </a:rPr>
              <a:t>Highest benefit-cost ratio (compared to other intersection alternatives)</a:t>
            </a:r>
          </a:p>
        </p:txBody>
      </p:sp>
    </p:spTree>
    <p:extLst>
      <p:ext uri="{BB962C8B-B14F-4D97-AF65-F5344CB8AC3E}">
        <p14:creationId xmlns:p14="http://schemas.microsoft.com/office/powerpoint/2010/main" val="4256110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REDUCED CONFLICT INTERSECTIONS</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4"/>
          <a:stretch>
            <a:fillRect/>
          </a:stretch>
        </p:blipFill>
        <p:spPr>
          <a:xfrm>
            <a:off x="451989" y="5969666"/>
            <a:ext cx="11288020" cy="246153"/>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C71A9D31-D89D-471A-E603-C734BAFE87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8" name="TextBox 7">
            <a:hlinkClick r:id="rId6"/>
            <a:extLst>
              <a:ext uri="{FF2B5EF4-FFF2-40B4-BE49-F238E27FC236}">
                <a16:creationId xmlns:a16="http://schemas.microsoft.com/office/drawing/2014/main" id="{A969F636-5858-403D-225B-01673B052522}"/>
              </a:ext>
            </a:extLst>
          </p:cNvPr>
          <p:cNvSpPr txBox="1"/>
          <p:nvPr/>
        </p:nvSpPr>
        <p:spPr>
          <a:xfrm>
            <a:off x="3048739" y="6368751"/>
            <a:ext cx="6094520" cy="369332"/>
          </a:xfrm>
          <a:prstGeom prst="rect">
            <a:avLst/>
          </a:prstGeom>
          <a:noFill/>
        </p:spPr>
        <p:txBody>
          <a:bodyPr wrap="square">
            <a:spAutoFit/>
          </a:bodyPr>
          <a:lstStyle/>
          <a:p>
            <a:r>
              <a:rPr lang="en-US" dirty="0">
                <a:hlinkClick r:id="rId6"/>
              </a:rPr>
              <a:t>https://youtu.be/Op22DR2ah-8?si=TdOEGawn5nT9hDDR</a:t>
            </a:r>
            <a:endParaRPr lang="en-US" dirty="0"/>
          </a:p>
        </p:txBody>
      </p:sp>
      <p:pic>
        <p:nvPicPr>
          <p:cNvPr id="11" name="Online Media 10" title="MnDOT | Reduced Conflict Intersections (RCIs)">
            <a:hlinkClick r:id="" action="ppaction://media"/>
            <a:extLst>
              <a:ext uri="{FF2B5EF4-FFF2-40B4-BE49-F238E27FC236}">
                <a16:creationId xmlns:a16="http://schemas.microsoft.com/office/drawing/2014/main" id="{92DA2BE9-1F79-049D-D2C3-4D9DAA8EE49C}"/>
              </a:ext>
            </a:extLst>
          </p:cNvPr>
          <p:cNvPicPr>
            <a:picLocks noRot="1" noChangeAspect="1"/>
          </p:cNvPicPr>
          <p:nvPr>
            <a:videoFile r:link="rId1"/>
          </p:nvPr>
        </p:nvPicPr>
        <p:blipFill>
          <a:blip r:embed="rId7"/>
          <a:stretch>
            <a:fillRect/>
          </a:stretch>
        </p:blipFill>
        <p:spPr>
          <a:xfrm>
            <a:off x="1909454" y="1242874"/>
            <a:ext cx="8161244" cy="4607498"/>
          </a:xfrm>
          <a:prstGeom prst="rect">
            <a:avLst/>
          </a:prstGeom>
        </p:spPr>
      </p:pic>
    </p:spTree>
    <p:extLst>
      <p:ext uri="{BB962C8B-B14F-4D97-AF65-F5344CB8AC3E}">
        <p14:creationId xmlns:p14="http://schemas.microsoft.com/office/powerpoint/2010/main" val="177513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REDUCED CONFLICT INTERSECTION</a:t>
            </a:r>
            <a:br>
              <a:rPr lang="en-US" b="1" dirty="0">
                <a:solidFill>
                  <a:srgbClr val="2E6B8D"/>
                </a:solidFill>
                <a:latin typeface="Open Sans Condensed"/>
                <a:ea typeface="Open Sans Condensed" panose="020B0806030504020204" pitchFamily="34" charset="0"/>
                <a:cs typeface="Open Sans Condensed" panose="020B0806030504020204" pitchFamily="34" charset="0"/>
              </a:rPr>
            </a:br>
            <a:r>
              <a:rPr lang="en-US" b="1" dirty="0">
                <a:solidFill>
                  <a:srgbClr val="2E6B8D"/>
                </a:solidFill>
                <a:latin typeface="Open Sans Condensed"/>
                <a:ea typeface="Open Sans Condensed" panose="020B0806030504020204" pitchFamily="34" charset="0"/>
                <a:cs typeface="Open Sans Condensed" panose="020B0806030504020204" pitchFamily="34" charset="0"/>
              </a:rPr>
              <a:t>KEY TAKE-AWAYS</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C71A9D31-D89D-471A-E603-C734BAFE87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pic>
        <p:nvPicPr>
          <p:cNvPr id="5" name="Picture 4">
            <a:extLst>
              <a:ext uri="{FF2B5EF4-FFF2-40B4-BE49-F238E27FC236}">
                <a16:creationId xmlns:a16="http://schemas.microsoft.com/office/drawing/2014/main" id="{D26DE409-A0EE-E89E-FD98-9F78CC70FFD1}"/>
              </a:ext>
            </a:extLst>
          </p:cNvPr>
          <p:cNvPicPr>
            <a:picLocks noChangeAspect="1"/>
          </p:cNvPicPr>
          <p:nvPr/>
        </p:nvPicPr>
        <p:blipFill>
          <a:blip r:embed="rId5"/>
          <a:stretch>
            <a:fillRect/>
          </a:stretch>
        </p:blipFill>
        <p:spPr>
          <a:xfrm>
            <a:off x="838199" y="3158661"/>
            <a:ext cx="4231884" cy="2104687"/>
          </a:xfrm>
          <a:prstGeom prst="rect">
            <a:avLst/>
          </a:prstGeom>
        </p:spPr>
      </p:pic>
      <p:sp>
        <p:nvSpPr>
          <p:cNvPr id="6" name="Rectangle 5">
            <a:extLst>
              <a:ext uri="{FF2B5EF4-FFF2-40B4-BE49-F238E27FC236}">
                <a16:creationId xmlns:a16="http://schemas.microsoft.com/office/drawing/2014/main" id="{0866D500-12C6-0CD1-5B41-0003C9C9836E}"/>
              </a:ext>
            </a:extLst>
          </p:cNvPr>
          <p:cNvSpPr/>
          <p:nvPr/>
        </p:nvSpPr>
        <p:spPr>
          <a:xfrm>
            <a:off x="838199" y="2012196"/>
            <a:ext cx="3733800" cy="1157261"/>
          </a:xfrm>
          <a:prstGeom prst="rect">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spcBef>
                <a:spcPct val="0"/>
              </a:spcBef>
              <a:spcAft>
                <a:spcPct val="35000"/>
              </a:spcAft>
            </a:pPr>
            <a:r>
              <a:rPr lang="en-US" sz="2400" b="1" dirty="0">
                <a:solidFill>
                  <a:srgbClr val="751113"/>
                </a:solidFill>
                <a:latin typeface="Calibri" panose="020F0502020204030204" pitchFamily="34" charset="0"/>
                <a:cs typeface="Calibri" panose="020F0502020204030204" pitchFamily="34" charset="0"/>
              </a:rPr>
              <a:t>Less conflict points = safer for drivers</a:t>
            </a:r>
          </a:p>
        </p:txBody>
      </p:sp>
      <p:pic>
        <p:nvPicPr>
          <p:cNvPr id="9" name="Picture 8">
            <a:extLst>
              <a:ext uri="{FF2B5EF4-FFF2-40B4-BE49-F238E27FC236}">
                <a16:creationId xmlns:a16="http://schemas.microsoft.com/office/drawing/2014/main" id="{080A17B8-6E7B-B910-9839-13BFB07B0699}"/>
              </a:ext>
            </a:extLst>
          </p:cNvPr>
          <p:cNvPicPr>
            <a:picLocks noChangeAspect="1"/>
          </p:cNvPicPr>
          <p:nvPr/>
        </p:nvPicPr>
        <p:blipFill rotWithShape="1">
          <a:blip r:embed="rId6"/>
          <a:srcRect r="72062"/>
          <a:stretch/>
        </p:blipFill>
        <p:spPr>
          <a:xfrm>
            <a:off x="5736833" y="1694696"/>
            <a:ext cx="2162567" cy="2012010"/>
          </a:xfrm>
          <a:prstGeom prst="rect">
            <a:avLst/>
          </a:prstGeom>
        </p:spPr>
      </p:pic>
      <p:pic>
        <p:nvPicPr>
          <p:cNvPr id="10" name="Picture 9">
            <a:extLst>
              <a:ext uri="{FF2B5EF4-FFF2-40B4-BE49-F238E27FC236}">
                <a16:creationId xmlns:a16="http://schemas.microsoft.com/office/drawing/2014/main" id="{040C073D-DF0D-9DFF-7194-6345A3418ACB}"/>
              </a:ext>
            </a:extLst>
          </p:cNvPr>
          <p:cNvPicPr>
            <a:picLocks noChangeAspect="1"/>
          </p:cNvPicPr>
          <p:nvPr/>
        </p:nvPicPr>
        <p:blipFill rotWithShape="1">
          <a:blip r:embed="rId6"/>
          <a:srcRect l="30025" r="31953"/>
          <a:stretch/>
        </p:blipFill>
        <p:spPr>
          <a:xfrm>
            <a:off x="8169326" y="1694696"/>
            <a:ext cx="2943174" cy="2012010"/>
          </a:xfrm>
          <a:prstGeom prst="rect">
            <a:avLst/>
          </a:prstGeom>
        </p:spPr>
      </p:pic>
      <p:pic>
        <p:nvPicPr>
          <p:cNvPr id="11" name="Picture 10">
            <a:extLst>
              <a:ext uri="{FF2B5EF4-FFF2-40B4-BE49-F238E27FC236}">
                <a16:creationId xmlns:a16="http://schemas.microsoft.com/office/drawing/2014/main" id="{7DC57DD7-EB62-3351-623D-DD8BB3801C16}"/>
              </a:ext>
            </a:extLst>
          </p:cNvPr>
          <p:cNvPicPr>
            <a:picLocks noChangeAspect="1"/>
          </p:cNvPicPr>
          <p:nvPr/>
        </p:nvPicPr>
        <p:blipFill rotWithShape="1">
          <a:blip r:embed="rId6"/>
          <a:srcRect l="68911" t="567" r="288" b="-567"/>
          <a:stretch/>
        </p:blipFill>
        <p:spPr>
          <a:xfrm>
            <a:off x="6977224" y="3874892"/>
            <a:ext cx="2384203" cy="2012010"/>
          </a:xfrm>
          <a:prstGeom prst="rect">
            <a:avLst/>
          </a:prstGeom>
        </p:spPr>
      </p:pic>
    </p:spTree>
    <p:extLst>
      <p:ext uri="{BB962C8B-B14F-4D97-AF65-F5344CB8AC3E}">
        <p14:creationId xmlns:p14="http://schemas.microsoft.com/office/powerpoint/2010/main" val="387384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REDUCED CONFLICT INTERSECTIONS</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C71A9D31-D89D-471A-E603-C734BAFE87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pic>
        <p:nvPicPr>
          <p:cNvPr id="9" name="Picture 8">
            <a:extLst>
              <a:ext uri="{FF2B5EF4-FFF2-40B4-BE49-F238E27FC236}">
                <a16:creationId xmlns:a16="http://schemas.microsoft.com/office/drawing/2014/main" id="{6FFC861A-C950-5FAE-692F-752E5D6F955B}"/>
              </a:ext>
            </a:extLst>
          </p:cNvPr>
          <p:cNvPicPr>
            <a:picLocks noChangeAspect="1"/>
          </p:cNvPicPr>
          <p:nvPr/>
        </p:nvPicPr>
        <p:blipFill>
          <a:blip r:embed="rId5"/>
          <a:stretch>
            <a:fillRect/>
          </a:stretch>
        </p:blipFill>
        <p:spPr>
          <a:xfrm>
            <a:off x="0" y="1301673"/>
            <a:ext cx="12192000" cy="5564395"/>
          </a:xfrm>
          <a:prstGeom prst="rect">
            <a:avLst/>
          </a:prstGeom>
        </p:spPr>
      </p:pic>
      <p:sp>
        <p:nvSpPr>
          <p:cNvPr id="10" name="Rectangle 9">
            <a:extLst>
              <a:ext uri="{FF2B5EF4-FFF2-40B4-BE49-F238E27FC236}">
                <a16:creationId xmlns:a16="http://schemas.microsoft.com/office/drawing/2014/main" id="{FC79342B-50B5-19B6-A43E-96CDAB7D4CB7}"/>
              </a:ext>
            </a:extLst>
          </p:cNvPr>
          <p:cNvSpPr/>
          <p:nvPr/>
        </p:nvSpPr>
        <p:spPr>
          <a:xfrm>
            <a:off x="3296128" y="2174297"/>
            <a:ext cx="1970174" cy="452939"/>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Passenger cars</a:t>
            </a:r>
          </a:p>
        </p:txBody>
      </p:sp>
      <p:cxnSp>
        <p:nvCxnSpPr>
          <p:cNvPr id="11" name="Straight Arrow Connector 10">
            <a:extLst>
              <a:ext uri="{FF2B5EF4-FFF2-40B4-BE49-F238E27FC236}">
                <a16:creationId xmlns:a16="http://schemas.microsoft.com/office/drawing/2014/main" id="{5DEF3B1C-7616-6347-461E-3BC3733F5AEC}"/>
              </a:ext>
            </a:extLst>
          </p:cNvPr>
          <p:cNvCxnSpPr>
            <a:cxnSpLocks/>
            <a:stCxn id="10" idx="2"/>
          </p:cNvCxnSpPr>
          <p:nvPr/>
        </p:nvCxnSpPr>
        <p:spPr>
          <a:xfrm>
            <a:off x="4281215" y="2627236"/>
            <a:ext cx="1297464" cy="1231700"/>
          </a:xfrm>
          <a:prstGeom prst="straightConnector1">
            <a:avLst/>
          </a:prstGeom>
          <a:ln w="76200">
            <a:solidFill>
              <a:srgbClr val="2E6B8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39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REDUCED CONFLICT INTERSECTIONS</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C71A9D31-D89D-471A-E603-C734BAFE87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pic>
        <p:nvPicPr>
          <p:cNvPr id="7" name="Picture 6">
            <a:extLst>
              <a:ext uri="{FF2B5EF4-FFF2-40B4-BE49-F238E27FC236}">
                <a16:creationId xmlns:a16="http://schemas.microsoft.com/office/drawing/2014/main" id="{D98E2121-1CDF-A18F-930F-2FE71A21ED84}"/>
              </a:ext>
            </a:extLst>
          </p:cNvPr>
          <p:cNvPicPr>
            <a:picLocks noChangeAspect="1"/>
          </p:cNvPicPr>
          <p:nvPr/>
        </p:nvPicPr>
        <p:blipFill rotWithShape="1">
          <a:blip r:embed="rId5"/>
          <a:srcRect b="8681"/>
          <a:stretch/>
        </p:blipFill>
        <p:spPr>
          <a:xfrm>
            <a:off x="0" y="1439753"/>
            <a:ext cx="12192000" cy="5418247"/>
          </a:xfrm>
          <a:prstGeom prst="rect">
            <a:avLst/>
          </a:prstGeom>
        </p:spPr>
      </p:pic>
      <p:sp>
        <p:nvSpPr>
          <p:cNvPr id="3" name="Rectangle 2">
            <a:extLst>
              <a:ext uri="{FF2B5EF4-FFF2-40B4-BE49-F238E27FC236}">
                <a16:creationId xmlns:a16="http://schemas.microsoft.com/office/drawing/2014/main" id="{71C59C1E-15B4-7368-33A1-5E9867E483A5}"/>
              </a:ext>
            </a:extLst>
          </p:cNvPr>
          <p:cNvSpPr/>
          <p:nvPr/>
        </p:nvSpPr>
        <p:spPr>
          <a:xfrm>
            <a:off x="3296128" y="2174297"/>
            <a:ext cx="1970174" cy="452939"/>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Heavy trucks</a:t>
            </a:r>
          </a:p>
        </p:txBody>
      </p:sp>
      <p:cxnSp>
        <p:nvCxnSpPr>
          <p:cNvPr id="5" name="Straight Arrow Connector 4">
            <a:extLst>
              <a:ext uri="{FF2B5EF4-FFF2-40B4-BE49-F238E27FC236}">
                <a16:creationId xmlns:a16="http://schemas.microsoft.com/office/drawing/2014/main" id="{9A13F290-31F1-62BC-189C-3368606576F9}"/>
              </a:ext>
            </a:extLst>
          </p:cNvPr>
          <p:cNvCxnSpPr>
            <a:cxnSpLocks/>
            <a:stCxn id="3" idx="2"/>
          </p:cNvCxnSpPr>
          <p:nvPr/>
        </p:nvCxnSpPr>
        <p:spPr>
          <a:xfrm>
            <a:off x="4281215" y="2627236"/>
            <a:ext cx="1230352" cy="1315590"/>
          </a:xfrm>
          <a:prstGeom prst="straightConnector1">
            <a:avLst/>
          </a:prstGeom>
          <a:ln w="76200">
            <a:solidFill>
              <a:srgbClr val="2E6B8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858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PROPOSED TYPICAL SECTIONS</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C71A9D31-D89D-471A-E603-C734BAFE87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pic>
        <p:nvPicPr>
          <p:cNvPr id="5" name="Picture 4" descr="A diagram of a road with cars&#10;&#10;Description automatically generated">
            <a:extLst>
              <a:ext uri="{FF2B5EF4-FFF2-40B4-BE49-F238E27FC236}">
                <a16:creationId xmlns:a16="http://schemas.microsoft.com/office/drawing/2014/main" id="{7AD2E1F5-7DFB-1926-7A88-1FF542C1EF62}"/>
              </a:ext>
            </a:extLst>
          </p:cNvPr>
          <p:cNvPicPr>
            <a:picLocks noChangeAspect="1"/>
          </p:cNvPicPr>
          <p:nvPr/>
        </p:nvPicPr>
        <p:blipFill rotWithShape="1">
          <a:blip r:embed="rId5">
            <a:extLst>
              <a:ext uri="{28A0092B-C50C-407E-A947-70E740481C1C}">
                <a14:useLocalDpi xmlns:a14="http://schemas.microsoft.com/office/drawing/2010/main" val="0"/>
              </a:ext>
            </a:extLst>
          </a:blip>
          <a:srcRect t="29207" b="32063"/>
          <a:stretch/>
        </p:blipFill>
        <p:spPr>
          <a:xfrm>
            <a:off x="0" y="1653601"/>
            <a:ext cx="12062317" cy="3022902"/>
          </a:xfrm>
          <a:prstGeom prst="rect">
            <a:avLst/>
          </a:prstGeom>
        </p:spPr>
      </p:pic>
    </p:spTree>
    <p:extLst>
      <p:ext uri="{BB962C8B-B14F-4D97-AF65-F5344CB8AC3E}">
        <p14:creationId xmlns:p14="http://schemas.microsoft.com/office/powerpoint/2010/main" val="87217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D1476A-4E0B-E64E-810A-BB3BC09154CD}"/>
              </a:ext>
            </a:extLst>
          </p:cNvPr>
          <p:cNvPicPr>
            <a:picLocks noChangeAspect="1"/>
          </p:cNvPicPr>
          <p:nvPr/>
        </p:nvPicPr>
        <p:blipFill>
          <a:blip r:embed="rId3"/>
          <a:stretch>
            <a:fillRect/>
          </a:stretch>
        </p:blipFill>
        <p:spPr>
          <a:xfrm>
            <a:off x="0" y="1328610"/>
            <a:ext cx="12192000" cy="4200780"/>
          </a:xfrm>
          <a:prstGeom prst="rect">
            <a:avLst/>
          </a:prstGeom>
        </p:spPr>
      </p:pic>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200" y="93893"/>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PROPOSED PEDESTRIAN FACILITIES</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4"/>
          <a:stretch>
            <a:fillRect/>
          </a:stretch>
        </p:blipFill>
        <p:spPr>
          <a:xfrm>
            <a:off x="451989" y="5969666"/>
            <a:ext cx="11288020" cy="246153"/>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C71A9D31-D89D-471A-E603-C734BAFE87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17" name="Text Box 5">
            <a:extLst>
              <a:ext uri="{FF2B5EF4-FFF2-40B4-BE49-F238E27FC236}">
                <a16:creationId xmlns:a16="http://schemas.microsoft.com/office/drawing/2014/main" id="{E260C764-999A-66AA-04AB-A82DC03035D6}"/>
              </a:ext>
            </a:extLst>
          </p:cNvPr>
          <p:cNvSpPr txBox="1"/>
          <p:nvPr/>
        </p:nvSpPr>
        <p:spPr>
          <a:xfrm rot="5400000">
            <a:off x="9880007" y="1160402"/>
            <a:ext cx="457200" cy="10461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1" forceAA="0" compatLnSpc="1">
            <a:prstTxWarp prst="textNoShape">
              <a:avLst/>
            </a:prstTxWarp>
            <a:noAutofit/>
          </a:bodyPr>
          <a:lstStyle/>
          <a:p>
            <a:pPr marL="0" marR="0">
              <a:spcBef>
                <a:spcPts val="0"/>
              </a:spcBef>
              <a:spcAft>
                <a:spcPts val="0"/>
              </a:spcAft>
            </a:pPr>
            <a:r>
              <a:rPr lang="en-US" sz="2800" dirty="0">
                <a:solidFill>
                  <a:srgbClr val="FDB917"/>
                </a:solidFill>
                <a:effectLst>
                  <a:outerShdw blurRad="38100" dist="38100" dir="2700000" algn="tl">
                    <a:srgbClr val="000000">
                      <a:alpha val="43137"/>
                    </a:srgbClr>
                  </a:outerShdw>
                </a:effectLst>
                <a:latin typeface="ESRI North" panose="02000508000000020003" pitchFamily="2" charset="0"/>
              </a:rPr>
              <a:t>F</a:t>
            </a:r>
            <a:endParaRPr lang="en-US" sz="1600" dirty="0">
              <a:solidFill>
                <a:srgbClr val="FDB917"/>
              </a:solidFill>
              <a:effectLst>
                <a:outerShdw blurRad="38100" dist="38100" dir="2700000" algn="tl">
                  <a:srgbClr val="000000">
                    <a:alpha val="43137"/>
                  </a:srgbClr>
                </a:outerShdw>
              </a:effectLst>
              <a:latin typeface="ESRI North" panose="02000508000000020003" pitchFamily="2" charset="0"/>
              <a:ea typeface="Palatino Linotype" panose="02040502050505030304" pitchFamily="18" charset="0"/>
              <a:cs typeface="Calibri" panose="020F0502020204030204" pitchFamily="34" charset="0"/>
            </a:endParaRPr>
          </a:p>
        </p:txBody>
      </p:sp>
      <p:sp>
        <p:nvSpPr>
          <p:cNvPr id="18" name="Text Box 15">
            <a:extLst>
              <a:ext uri="{FF2B5EF4-FFF2-40B4-BE49-F238E27FC236}">
                <a16:creationId xmlns:a16="http://schemas.microsoft.com/office/drawing/2014/main" id="{55259CC6-5803-329F-34BA-7BD54DFA416C}"/>
              </a:ext>
            </a:extLst>
          </p:cNvPr>
          <p:cNvSpPr txBox="1"/>
          <p:nvPr/>
        </p:nvSpPr>
        <p:spPr>
          <a:xfrm>
            <a:off x="4286303" y="4724837"/>
            <a:ext cx="2518685" cy="47942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400" b="1" dirty="0">
                <a:ln>
                  <a:noFill/>
                </a:ln>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City of Rapid City</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9" name="Text Box 14">
            <a:extLst>
              <a:ext uri="{FF2B5EF4-FFF2-40B4-BE49-F238E27FC236}">
                <a16:creationId xmlns:a16="http://schemas.microsoft.com/office/drawing/2014/main" id="{F60FEC9D-8EFC-99AB-9347-6B04B7E7CE23}"/>
              </a:ext>
            </a:extLst>
          </p:cNvPr>
          <p:cNvSpPr txBox="1"/>
          <p:nvPr/>
        </p:nvSpPr>
        <p:spPr>
          <a:xfrm rot="2814013">
            <a:off x="9173749" y="2664635"/>
            <a:ext cx="1280795"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Tower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0" name="Text Box 13">
            <a:extLst>
              <a:ext uri="{FF2B5EF4-FFF2-40B4-BE49-F238E27FC236}">
                <a16:creationId xmlns:a16="http://schemas.microsoft.com/office/drawing/2014/main" id="{A64D4F29-9E65-AFD3-0EEB-9F7D70586346}"/>
              </a:ext>
            </a:extLst>
          </p:cNvPr>
          <p:cNvSpPr txBox="1"/>
          <p:nvPr/>
        </p:nvSpPr>
        <p:spPr>
          <a:xfrm rot="18820432">
            <a:off x="8484441" y="1482067"/>
            <a:ext cx="1144270" cy="3702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Skyline Dr.</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1" name="Text Box 12">
            <a:extLst>
              <a:ext uri="{FF2B5EF4-FFF2-40B4-BE49-F238E27FC236}">
                <a16:creationId xmlns:a16="http://schemas.microsoft.com/office/drawing/2014/main" id="{7151A7B5-1D37-8A94-589E-9BB6AE595BEB}"/>
              </a:ext>
            </a:extLst>
          </p:cNvPr>
          <p:cNvSpPr txBox="1"/>
          <p:nvPr/>
        </p:nvSpPr>
        <p:spPr>
          <a:xfrm rot="16200000">
            <a:off x="5539739" y="1287292"/>
            <a:ext cx="1112520" cy="38417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Skyline Ranch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2" name="Text Box 18">
            <a:extLst>
              <a:ext uri="{FF2B5EF4-FFF2-40B4-BE49-F238E27FC236}">
                <a16:creationId xmlns:a16="http://schemas.microsoft.com/office/drawing/2014/main" id="{9D6BA311-F27B-DC6D-EDB6-343EFCD0D248}"/>
              </a:ext>
            </a:extLst>
          </p:cNvPr>
          <p:cNvSpPr txBox="1"/>
          <p:nvPr/>
        </p:nvSpPr>
        <p:spPr>
          <a:xfrm rot="16200000">
            <a:off x="2117729" y="3205443"/>
            <a:ext cx="1695089" cy="38417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Enchantment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3" name="Text Box 12">
            <a:extLst>
              <a:ext uri="{FF2B5EF4-FFF2-40B4-BE49-F238E27FC236}">
                <a16:creationId xmlns:a16="http://schemas.microsoft.com/office/drawing/2014/main" id="{83852C57-CE3A-DD2B-0BED-6B92ECEF4A69}"/>
              </a:ext>
            </a:extLst>
          </p:cNvPr>
          <p:cNvSpPr txBox="1"/>
          <p:nvPr/>
        </p:nvSpPr>
        <p:spPr>
          <a:xfrm rot="771483">
            <a:off x="6217328" y="2238130"/>
            <a:ext cx="1681155" cy="384175"/>
          </a:xfrm>
          <a:prstGeom prst="rect">
            <a:avLst/>
          </a:prstGeom>
          <a:noFill/>
          <a:ln w="6350">
            <a:noFill/>
          </a:ln>
          <a:effectLst>
            <a:outerShdw blurRad="50800" dist="50800" dir="5400000" algn="ctr" rotWithShape="0">
              <a:srgbClr val="000000">
                <a:alpha val="62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rPr>
              <a:t>U.S. Highway 16</a:t>
            </a:r>
            <a:endParaRPr lang="en-US" sz="1100" b="1" dirty="0">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7" name="Text Box 14">
            <a:extLst>
              <a:ext uri="{FF2B5EF4-FFF2-40B4-BE49-F238E27FC236}">
                <a16:creationId xmlns:a16="http://schemas.microsoft.com/office/drawing/2014/main" id="{88B5F890-F5BF-4DFA-9ECA-FDABCFCAB8AB}"/>
              </a:ext>
            </a:extLst>
          </p:cNvPr>
          <p:cNvSpPr txBox="1"/>
          <p:nvPr/>
        </p:nvSpPr>
        <p:spPr>
          <a:xfrm rot="3594834">
            <a:off x="8033436" y="4506337"/>
            <a:ext cx="1280795"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Fox Run Dr.</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DDE95B0F-F4AD-0381-3139-F962777C2123}"/>
              </a:ext>
            </a:extLst>
          </p:cNvPr>
          <p:cNvCxnSpPr>
            <a:cxnSpLocks/>
            <a:stCxn id="10" idx="1"/>
            <a:endCxn id="25" idx="29"/>
          </p:cNvCxnSpPr>
          <p:nvPr/>
        </p:nvCxnSpPr>
        <p:spPr>
          <a:xfrm flipH="1" flipV="1">
            <a:off x="9506139" y="2236206"/>
            <a:ext cx="1113307" cy="629960"/>
          </a:xfrm>
          <a:prstGeom prst="straightConnector1">
            <a:avLst/>
          </a:prstGeom>
          <a:ln w="57150">
            <a:solidFill>
              <a:srgbClr val="2E6B8D"/>
            </a:solidFill>
            <a:tailEnd type="triangle"/>
          </a:ln>
        </p:spPr>
        <p:style>
          <a:lnRef idx="3">
            <a:schemeClr val="accent1"/>
          </a:lnRef>
          <a:fillRef idx="0">
            <a:schemeClr val="accent1"/>
          </a:fillRef>
          <a:effectRef idx="2">
            <a:schemeClr val="accent1"/>
          </a:effectRef>
          <a:fontRef idx="minor">
            <a:schemeClr val="tx1"/>
          </a:fontRef>
        </p:style>
      </p:cxnSp>
      <p:sp>
        <p:nvSpPr>
          <p:cNvPr id="10" name="Rectangle 9">
            <a:extLst>
              <a:ext uri="{FF2B5EF4-FFF2-40B4-BE49-F238E27FC236}">
                <a16:creationId xmlns:a16="http://schemas.microsoft.com/office/drawing/2014/main" id="{22C50A4F-CC58-680A-4CA4-303BDB359EA7}"/>
              </a:ext>
            </a:extLst>
          </p:cNvPr>
          <p:cNvSpPr/>
          <p:nvPr/>
        </p:nvSpPr>
        <p:spPr>
          <a:xfrm>
            <a:off x="10619446" y="2324527"/>
            <a:ext cx="1543035" cy="1083277"/>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Flashing beacon for pedestrian crossing</a:t>
            </a:r>
          </a:p>
        </p:txBody>
      </p:sp>
      <p:cxnSp>
        <p:nvCxnSpPr>
          <p:cNvPr id="12" name="Straight Arrow Connector 11">
            <a:extLst>
              <a:ext uri="{FF2B5EF4-FFF2-40B4-BE49-F238E27FC236}">
                <a16:creationId xmlns:a16="http://schemas.microsoft.com/office/drawing/2014/main" id="{6A1F1333-554B-3883-3315-B9FC4A1430C8}"/>
              </a:ext>
            </a:extLst>
          </p:cNvPr>
          <p:cNvCxnSpPr>
            <a:cxnSpLocks/>
            <a:stCxn id="13" idx="1"/>
          </p:cNvCxnSpPr>
          <p:nvPr/>
        </p:nvCxnSpPr>
        <p:spPr>
          <a:xfrm flipH="1" flipV="1">
            <a:off x="3842503" y="2249126"/>
            <a:ext cx="789252" cy="1557845"/>
          </a:xfrm>
          <a:prstGeom prst="straightConnector1">
            <a:avLst/>
          </a:prstGeom>
          <a:ln w="57150">
            <a:solidFill>
              <a:srgbClr val="2E6B8D"/>
            </a:solidFill>
            <a:tailEnd type="triangle"/>
          </a:ln>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669C7878-85AB-35D9-F180-25F2FB733C63}"/>
              </a:ext>
            </a:extLst>
          </p:cNvPr>
          <p:cNvSpPr/>
          <p:nvPr/>
        </p:nvSpPr>
        <p:spPr>
          <a:xfrm>
            <a:off x="4631755" y="3428999"/>
            <a:ext cx="1280524" cy="755943"/>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Pedestrian underpass</a:t>
            </a:r>
          </a:p>
        </p:txBody>
      </p:sp>
      <p:pic>
        <p:nvPicPr>
          <p:cNvPr id="16" name="Picture 15">
            <a:extLst>
              <a:ext uri="{FF2B5EF4-FFF2-40B4-BE49-F238E27FC236}">
                <a16:creationId xmlns:a16="http://schemas.microsoft.com/office/drawing/2014/main" id="{16A1212F-7EE7-E3FA-D930-317B0FFA4138}"/>
              </a:ext>
            </a:extLst>
          </p:cNvPr>
          <p:cNvPicPr>
            <a:picLocks noChangeAspect="1"/>
          </p:cNvPicPr>
          <p:nvPr/>
        </p:nvPicPr>
        <p:blipFill>
          <a:blip r:embed="rId6"/>
          <a:stretch>
            <a:fillRect/>
          </a:stretch>
        </p:blipFill>
        <p:spPr>
          <a:xfrm>
            <a:off x="0" y="4889169"/>
            <a:ext cx="3724329" cy="1977033"/>
          </a:xfrm>
          <a:prstGeom prst="rect">
            <a:avLst/>
          </a:prstGeom>
        </p:spPr>
      </p:pic>
      <p:sp>
        <p:nvSpPr>
          <p:cNvPr id="25" name="Freeform: Shape 24">
            <a:extLst>
              <a:ext uri="{FF2B5EF4-FFF2-40B4-BE49-F238E27FC236}">
                <a16:creationId xmlns:a16="http://schemas.microsoft.com/office/drawing/2014/main" id="{62EBEBDB-5C05-660D-685A-C8BB49BA6113}"/>
              </a:ext>
            </a:extLst>
          </p:cNvPr>
          <p:cNvSpPr/>
          <p:nvPr/>
        </p:nvSpPr>
        <p:spPr>
          <a:xfrm>
            <a:off x="-9053" y="1937442"/>
            <a:ext cx="9515192" cy="506994"/>
          </a:xfrm>
          <a:custGeom>
            <a:avLst/>
            <a:gdLst>
              <a:gd name="connsiteX0" fmla="*/ 0 w 9515192"/>
              <a:gd name="connsiteY0" fmla="*/ 380245 h 506994"/>
              <a:gd name="connsiteX1" fmla="*/ 425512 w 9515192"/>
              <a:gd name="connsiteY1" fmla="*/ 380245 h 506994"/>
              <a:gd name="connsiteX2" fmla="*/ 488887 w 9515192"/>
              <a:gd name="connsiteY2" fmla="*/ 353085 h 506994"/>
              <a:gd name="connsiteX3" fmla="*/ 633742 w 9515192"/>
              <a:gd name="connsiteY3" fmla="*/ 353085 h 506994"/>
              <a:gd name="connsiteX4" fmla="*/ 688063 w 9515192"/>
              <a:gd name="connsiteY4" fmla="*/ 389299 h 506994"/>
              <a:gd name="connsiteX5" fmla="*/ 1846906 w 9515192"/>
              <a:gd name="connsiteY5" fmla="*/ 353085 h 506994"/>
              <a:gd name="connsiteX6" fmla="*/ 1937441 w 9515192"/>
              <a:gd name="connsiteY6" fmla="*/ 416459 h 506994"/>
              <a:gd name="connsiteX7" fmla="*/ 1973655 w 9515192"/>
              <a:gd name="connsiteY7" fmla="*/ 416459 h 506994"/>
              <a:gd name="connsiteX8" fmla="*/ 1973655 w 9515192"/>
              <a:gd name="connsiteY8" fmla="*/ 416459 h 506994"/>
              <a:gd name="connsiteX9" fmla="*/ 2009869 w 9515192"/>
              <a:gd name="connsiteY9" fmla="*/ 371192 h 506994"/>
              <a:gd name="connsiteX10" fmla="*/ 3431263 w 9515192"/>
              <a:gd name="connsiteY10" fmla="*/ 389299 h 506994"/>
              <a:gd name="connsiteX11" fmla="*/ 3476530 w 9515192"/>
              <a:gd name="connsiteY11" fmla="*/ 371192 h 506994"/>
              <a:gd name="connsiteX12" fmla="*/ 3539904 w 9515192"/>
              <a:gd name="connsiteY12" fmla="*/ 371192 h 506994"/>
              <a:gd name="connsiteX13" fmla="*/ 3576118 w 9515192"/>
              <a:gd name="connsiteY13" fmla="*/ 398352 h 506994"/>
              <a:gd name="connsiteX14" fmla="*/ 3811508 w 9515192"/>
              <a:gd name="connsiteY14" fmla="*/ 398352 h 506994"/>
              <a:gd name="connsiteX15" fmla="*/ 3811508 w 9515192"/>
              <a:gd name="connsiteY15" fmla="*/ 153908 h 506994"/>
              <a:gd name="connsiteX16" fmla="*/ 3766241 w 9515192"/>
              <a:gd name="connsiteY16" fmla="*/ 135802 h 506994"/>
              <a:gd name="connsiteX17" fmla="*/ 3603279 w 9515192"/>
              <a:gd name="connsiteY17" fmla="*/ 108641 h 506994"/>
              <a:gd name="connsiteX18" fmla="*/ 3603279 w 9515192"/>
              <a:gd name="connsiteY18" fmla="*/ 0 h 506994"/>
              <a:gd name="connsiteX19" fmla="*/ 3666653 w 9515192"/>
              <a:gd name="connsiteY19" fmla="*/ 18107 h 506994"/>
              <a:gd name="connsiteX20" fmla="*/ 3811508 w 9515192"/>
              <a:gd name="connsiteY20" fmla="*/ 72427 h 506994"/>
              <a:gd name="connsiteX21" fmla="*/ 7016435 w 9515192"/>
              <a:gd name="connsiteY21" fmla="*/ 72427 h 506994"/>
              <a:gd name="connsiteX22" fmla="*/ 7188451 w 9515192"/>
              <a:gd name="connsiteY22" fmla="*/ 117695 h 506994"/>
              <a:gd name="connsiteX23" fmla="*/ 8066637 w 9515192"/>
              <a:gd name="connsiteY23" fmla="*/ 434566 h 506994"/>
              <a:gd name="connsiteX24" fmla="*/ 8283920 w 9515192"/>
              <a:gd name="connsiteY24" fmla="*/ 470780 h 506994"/>
              <a:gd name="connsiteX25" fmla="*/ 8953877 w 9515192"/>
              <a:gd name="connsiteY25" fmla="*/ 506994 h 506994"/>
              <a:gd name="connsiteX26" fmla="*/ 9098732 w 9515192"/>
              <a:gd name="connsiteY26" fmla="*/ 452673 h 506994"/>
              <a:gd name="connsiteX27" fmla="*/ 9243588 w 9515192"/>
              <a:gd name="connsiteY27" fmla="*/ 325924 h 506994"/>
              <a:gd name="connsiteX28" fmla="*/ 9388443 w 9515192"/>
              <a:gd name="connsiteY28" fmla="*/ 289710 h 506994"/>
              <a:gd name="connsiteX29" fmla="*/ 9515192 w 9515192"/>
              <a:gd name="connsiteY29" fmla="*/ 298764 h 50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515192" h="506994">
                <a:moveTo>
                  <a:pt x="0" y="380245"/>
                </a:moveTo>
                <a:lnTo>
                  <a:pt x="425512" y="380245"/>
                </a:lnTo>
                <a:lnTo>
                  <a:pt x="488887" y="353085"/>
                </a:lnTo>
                <a:lnTo>
                  <a:pt x="633742" y="353085"/>
                </a:lnTo>
                <a:lnTo>
                  <a:pt x="688063" y="389299"/>
                </a:lnTo>
                <a:lnTo>
                  <a:pt x="1846906" y="353085"/>
                </a:lnTo>
                <a:lnTo>
                  <a:pt x="1937441" y="416459"/>
                </a:lnTo>
                <a:lnTo>
                  <a:pt x="1973655" y="416459"/>
                </a:lnTo>
                <a:lnTo>
                  <a:pt x="1973655" y="416459"/>
                </a:lnTo>
                <a:lnTo>
                  <a:pt x="2009869" y="371192"/>
                </a:lnTo>
                <a:lnTo>
                  <a:pt x="3431263" y="389299"/>
                </a:lnTo>
                <a:lnTo>
                  <a:pt x="3476530" y="371192"/>
                </a:lnTo>
                <a:lnTo>
                  <a:pt x="3539904" y="371192"/>
                </a:lnTo>
                <a:lnTo>
                  <a:pt x="3576118" y="398352"/>
                </a:lnTo>
                <a:lnTo>
                  <a:pt x="3811508" y="398352"/>
                </a:lnTo>
                <a:lnTo>
                  <a:pt x="3811508" y="153908"/>
                </a:lnTo>
                <a:lnTo>
                  <a:pt x="3766241" y="135802"/>
                </a:lnTo>
                <a:lnTo>
                  <a:pt x="3603279" y="108641"/>
                </a:lnTo>
                <a:lnTo>
                  <a:pt x="3603279" y="0"/>
                </a:lnTo>
                <a:lnTo>
                  <a:pt x="3666653" y="18107"/>
                </a:lnTo>
                <a:lnTo>
                  <a:pt x="3811508" y="72427"/>
                </a:lnTo>
                <a:lnTo>
                  <a:pt x="7016435" y="72427"/>
                </a:lnTo>
                <a:lnTo>
                  <a:pt x="7188451" y="117695"/>
                </a:lnTo>
                <a:lnTo>
                  <a:pt x="8066637" y="434566"/>
                </a:lnTo>
                <a:lnTo>
                  <a:pt x="8283920" y="470780"/>
                </a:lnTo>
                <a:lnTo>
                  <a:pt x="8953877" y="506994"/>
                </a:lnTo>
                <a:lnTo>
                  <a:pt x="9098732" y="452673"/>
                </a:lnTo>
                <a:lnTo>
                  <a:pt x="9243588" y="325924"/>
                </a:lnTo>
                <a:lnTo>
                  <a:pt x="9388443" y="289710"/>
                </a:lnTo>
                <a:lnTo>
                  <a:pt x="9515192" y="298764"/>
                </a:lnTo>
              </a:path>
            </a:pathLst>
          </a:custGeom>
          <a:noFill/>
          <a:ln w="76200">
            <a:solidFill>
              <a:srgbClr val="00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10A2C887-B263-1072-79FE-128EC10F30BD}"/>
              </a:ext>
            </a:extLst>
          </p:cNvPr>
          <p:cNvCxnSpPr>
            <a:cxnSpLocks/>
            <a:stCxn id="33" idx="1"/>
          </p:cNvCxnSpPr>
          <p:nvPr/>
        </p:nvCxnSpPr>
        <p:spPr>
          <a:xfrm flipH="1" flipV="1">
            <a:off x="-4649" y="2342600"/>
            <a:ext cx="787795" cy="1519999"/>
          </a:xfrm>
          <a:prstGeom prst="straightConnector1">
            <a:avLst/>
          </a:prstGeom>
          <a:ln w="57150">
            <a:solidFill>
              <a:srgbClr val="2E6B8D"/>
            </a:solidFill>
            <a:tailEnd type="triangle"/>
          </a:ln>
        </p:spPr>
        <p:style>
          <a:lnRef idx="3">
            <a:schemeClr val="accent1"/>
          </a:lnRef>
          <a:fillRef idx="0">
            <a:schemeClr val="accent1"/>
          </a:fillRef>
          <a:effectRef idx="2">
            <a:schemeClr val="accent1"/>
          </a:effectRef>
          <a:fontRef idx="minor">
            <a:schemeClr val="tx1"/>
          </a:fontRef>
        </p:style>
      </p:cxnSp>
      <p:sp>
        <p:nvSpPr>
          <p:cNvPr id="33" name="Rectangle 32">
            <a:extLst>
              <a:ext uri="{FF2B5EF4-FFF2-40B4-BE49-F238E27FC236}">
                <a16:creationId xmlns:a16="http://schemas.microsoft.com/office/drawing/2014/main" id="{1934577A-BD13-C25C-6D1B-914A0432EA7D}"/>
              </a:ext>
            </a:extLst>
          </p:cNvPr>
          <p:cNvSpPr/>
          <p:nvPr/>
        </p:nvSpPr>
        <p:spPr>
          <a:xfrm>
            <a:off x="783146" y="3277044"/>
            <a:ext cx="1819904" cy="1171109"/>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Continues south through Catron Boulevard Interchange</a:t>
            </a:r>
          </a:p>
        </p:txBody>
      </p:sp>
      <p:sp>
        <p:nvSpPr>
          <p:cNvPr id="35" name="Freeform: Shape 34">
            <a:extLst>
              <a:ext uri="{FF2B5EF4-FFF2-40B4-BE49-F238E27FC236}">
                <a16:creationId xmlns:a16="http://schemas.microsoft.com/office/drawing/2014/main" id="{D99FD51B-29B6-C6AA-81B8-C25C5BF52BD7}"/>
              </a:ext>
            </a:extLst>
          </p:cNvPr>
          <p:cNvSpPr/>
          <p:nvPr/>
        </p:nvSpPr>
        <p:spPr>
          <a:xfrm>
            <a:off x="10631667" y="4698750"/>
            <a:ext cx="630843" cy="430747"/>
          </a:xfrm>
          <a:custGeom>
            <a:avLst/>
            <a:gdLst>
              <a:gd name="connsiteX0" fmla="*/ 72427 w 552261"/>
              <a:gd name="connsiteY0" fmla="*/ 0 h 416459"/>
              <a:gd name="connsiteX1" fmla="*/ 90534 w 552261"/>
              <a:gd name="connsiteY1" fmla="*/ 389299 h 416459"/>
              <a:gd name="connsiteX2" fmla="*/ 54320 w 552261"/>
              <a:gd name="connsiteY2" fmla="*/ 416459 h 416459"/>
              <a:gd name="connsiteX3" fmla="*/ 9053 w 552261"/>
              <a:gd name="connsiteY3" fmla="*/ 407405 h 416459"/>
              <a:gd name="connsiteX4" fmla="*/ 0 w 552261"/>
              <a:gd name="connsiteY4" fmla="*/ 371192 h 416459"/>
              <a:gd name="connsiteX5" fmla="*/ 9053 w 552261"/>
              <a:gd name="connsiteY5" fmla="*/ 289710 h 416459"/>
              <a:gd name="connsiteX6" fmla="*/ 27160 w 552261"/>
              <a:gd name="connsiteY6" fmla="*/ 262550 h 416459"/>
              <a:gd name="connsiteX7" fmla="*/ 117695 w 552261"/>
              <a:gd name="connsiteY7" fmla="*/ 253497 h 416459"/>
              <a:gd name="connsiteX8" fmla="*/ 552261 w 552261"/>
              <a:gd name="connsiteY8" fmla="*/ 199176 h 416459"/>
              <a:gd name="connsiteX0" fmla="*/ 110999 w 590833"/>
              <a:gd name="connsiteY0" fmla="*/ 0 h 416459"/>
              <a:gd name="connsiteX1" fmla="*/ 129106 w 590833"/>
              <a:gd name="connsiteY1" fmla="*/ 389299 h 416459"/>
              <a:gd name="connsiteX2" fmla="*/ 92892 w 590833"/>
              <a:gd name="connsiteY2" fmla="*/ 416459 h 416459"/>
              <a:gd name="connsiteX3" fmla="*/ 47625 w 590833"/>
              <a:gd name="connsiteY3" fmla="*/ 407405 h 416459"/>
              <a:gd name="connsiteX4" fmla="*/ 38572 w 590833"/>
              <a:gd name="connsiteY4" fmla="*/ 371192 h 416459"/>
              <a:gd name="connsiteX5" fmla="*/ 0 w 590833"/>
              <a:gd name="connsiteY5" fmla="*/ 296853 h 416459"/>
              <a:gd name="connsiteX6" fmla="*/ 65732 w 590833"/>
              <a:gd name="connsiteY6" fmla="*/ 262550 h 416459"/>
              <a:gd name="connsiteX7" fmla="*/ 156267 w 590833"/>
              <a:gd name="connsiteY7" fmla="*/ 253497 h 416459"/>
              <a:gd name="connsiteX8" fmla="*/ 590833 w 590833"/>
              <a:gd name="connsiteY8" fmla="*/ 199176 h 416459"/>
              <a:gd name="connsiteX0" fmla="*/ 127196 w 607030"/>
              <a:gd name="connsiteY0" fmla="*/ 0 h 416459"/>
              <a:gd name="connsiteX1" fmla="*/ 145303 w 607030"/>
              <a:gd name="connsiteY1" fmla="*/ 389299 h 416459"/>
              <a:gd name="connsiteX2" fmla="*/ 109089 w 607030"/>
              <a:gd name="connsiteY2" fmla="*/ 416459 h 416459"/>
              <a:gd name="connsiteX3" fmla="*/ 63822 w 607030"/>
              <a:gd name="connsiteY3" fmla="*/ 407405 h 416459"/>
              <a:gd name="connsiteX4" fmla="*/ 0 w 607030"/>
              <a:gd name="connsiteY4" fmla="*/ 375954 h 416459"/>
              <a:gd name="connsiteX5" fmla="*/ 16197 w 607030"/>
              <a:gd name="connsiteY5" fmla="*/ 296853 h 416459"/>
              <a:gd name="connsiteX6" fmla="*/ 81929 w 607030"/>
              <a:gd name="connsiteY6" fmla="*/ 262550 h 416459"/>
              <a:gd name="connsiteX7" fmla="*/ 172464 w 607030"/>
              <a:gd name="connsiteY7" fmla="*/ 253497 h 416459"/>
              <a:gd name="connsiteX8" fmla="*/ 607030 w 607030"/>
              <a:gd name="connsiteY8" fmla="*/ 199176 h 416459"/>
              <a:gd name="connsiteX0" fmla="*/ 127196 w 607030"/>
              <a:gd name="connsiteY0" fmla="*/ 0 h 416459"/>
              <a:gd name="connsiteX1" fmla="*/ 150066 w 607030"/>
              <a:gd name="connsiteY1" fmla="*/ 396443 h 416459"/>
              <a:gd name="connsiteX2" fmla="*/ 109089 w 607030"/>
              <a:gd name="connsiteY2" fmla="*/ 416459 h 416459"/>
              <a:gd name="connsiteX3" fmla="*/ 63822 w 607030"/>
              <a:gd name="connsiteY3" fmla="*/ 407405 h 416459"/>
              <a:gd name="connsiteX4" fmla="*/ 0 w 607030"/>
              <a:gd name="connsiteY4" fmla="*/ 375954 h 416459"/>
              <a:gd name="connsiteX5" fmla="*/ 16197 w 607030"/>
              <a:gd name="connsiteY5" fmla="*/ 296853 h 416459"/>
              <a:gd name="connsiteX6" fmla="*/ 81929 w 607030"/>
              <a:gd name="connsiteY6" fmla="*/ 262550 h 416459"/>
              <a:gd name="connsiteX7" fmla="*/ 172464 w 607030"/>
              <a:gd name="connsiteY7" fmla="*/ 253497 h 416459"/>
              <a:gd name="connsiteX8" fmla="*/ 607030 w 607030"/>
              <a:gd name="connsiteY8" fmla="*/ 199176 h 416459"/>
              <a:gd name="connsiteX0" fmla="*/ 127196 w 607030"/>
              <a:gd name="connsiteY0" fmla="*/ 0 h 416930"/>
              <a:gd name="connsiteX1" fmla="*/ 150066 w 607030"/>
              <a:gd name="connsiteY1" fmla="*/ 396443 h 416930"/>
              <a:gd name="connsiteX2" fmla="*/ 109089 w 607030"/>
              <a:gd name="connsiteY2" fmla="*/ 416459 h 416930"/>
              <a:gd name="connsiteX3" fmla="*/ 40009 w 607030"/>
              <a:gd name="connsiteY3" fmla="*/ 416930 h 416930"/>
              <a:gd name="connsiteX4" fmla="*/ 0 w 607030"/>
              <a:gd name="connsiteY4" fmla="*/ 375954 h 416930"/>
              <a:gd name="connsiteX5" fmla="*/ 16197 w 607030"/>
              <a:gd name="connsiteY5" fmla="*/ 296853 h 416930"/>
              <a:gd name="connsiteX6" fmla="*/ 81929 w 607030"/>
              <a:gd name="connsiteY6" fmla="*/ 262550 h 416930"/>
              <a:gd name="connsiteX7" fmla="*/ 172464 w 607030"/>
              <a:gd name="connsiteY7" fmla="*/ 253497 h 416930"/>
              <a:gd name="connsiteX8" fmla="*/ 607030 w 607030"/>
              <a:gd name="connsiteY8" fmla="*/ 199176 h 416930"/>
              <a:gd name="connsiteX0" fmla="*/ 151009 w 630843"/>
              <a:gd name="connsiteY0" fmla="*/ 0 h 416930"/>
              <a:gd name="connsiteX1" fmla="*/ 173879 w 630843"/>
              <a:gd name="connsiteY1" fmla="*/ 396443 h 416930"/>
              <a:gd name="connsiteX2" fmla="*/ 132902 w 630843"/>
              <a:gd name="connsiteY2" fmla="*/ 416459 h 416930"/>
              <a:gd name="connsiteX3" fmla="*/ 63822 w 630843"/>
              <a:gd name="connsiteY3" fmla="*/ 416930 h 416930"/>
              <a:gd name="connsiteX4" fmla="*/ 0 w 630843"/>
              <a:gd name="connsiteY4" fmla="*/ 359286 h 416930"/>
              <a:gd name="connsiteX5" fmla="*/ 40010 w 630843"/>
              <a:gd name="connsiteY5" fmla="*/ 296853 h 416930"/>
              <a:gd name="connsiteX6" fmla="*/ 105742 w 630843"/>
              <a:gd name="connsiteY6" fmla="*/ 262550 h 416930"/>
              <a:gd name="connsiteX7" fmla="*/ 196277 w 630843"/>
              <a:gd name="connsiteY7" fmla="*/ 253497 h 416930"/>
              <a:gd name="connsiteX8" fmla="*/ 630843 w 630843"/>
              <a:gd name="connsiteY8" fmla="*/ 199176 h 416930"/>
              <a:gd name="connsiteX0" fmla="*/ 151009 w 630843"/>
              <a:gd name="connsiteY0" fmla="*/ 0 h 430747"/>
              <a:gd name="connsiteX1" fmla="*/ 173879 w 630843"/>
              <a:gd name="connsiteY1" fmla="*/ 396443 h 430747"/>
              <a:gd name="connsiteX2" fmla="*/ 128140 w 630843"/>
              <a:gd name="connsiteY2" fmla="*/ 430747 h 430747"/>
              <a:gd name="connsiteX3" fmla="*/ 63822 w 630843"/>
              <a:gd name="connsiteY3" fmla="*/ 416930 h 430747"/>
              <a:gd name="connsiteX4" fmla="*/ 0 w 630843"/>
              <a:gd name="connsiteY4" fmla="*/ 359286 h 430747"/>
              <a:gd name="connsiteX5" fmla="*/ 40010 w 630843"/>
              <a:gd name="connsiteY5" fmla="*/ 296853 h 430747"/>
              <a:gd name="connsiteX6" fmla="*/ 105742 w 630843"/>
              <a:gd name="connsiteY6" fmla="*/ 262550 h 430747"/>
              <a:gd name="connsiteX7" fmla="*/ 196277 w 630843"/>
              <a:gd name="connsiteY7" fmla="*/ 253497 h 430747"/>
              <a:gd name="connsiteX8" fmla="*/ 630843 w 630843"/>
              <a:gd name="connsiteY8" fmla="*/ 199176 h 430747"/>
              <a:gd name="connsiteX0" fmla="*/ 151009 w 630843"/>
              <a:gd name="connsiteY0" fmla="*/ 0 h 430747"/>
              <a:gd name="connsiteX1" fmla="*/ 173879 w 630843"/>
              <a:gd name="connsiteY1" fmla="*/ 396443 h 430747"/>
              <a:gd name="connsiteX2" fmla="*/ 128140 w 630843"/>
              <a:gd name="connsiteY2" fmla="*/ 430747 h 430747"/>
              <a:gd name="connsiteX3" fmla="*/ 35247 w 630843"/>
              <a:gd name="connsiteY3" fmla="*/ 419311 h 430747"/>
              <a:gd name="connsiteX4" fmla="*/ 0 w 630843"/>
              <a:gd name="connsiteY4" fmla="*/ 359286 h 430747"/>
              <a:gd name="connsiteX5" fmla="*/ 40010 w 630843"/>
              <a:gd name="connsiteY5" fmla="*/ 296853 h 430747"/>
              <a:gd name="connsiteX6" fmla="*/ 105742 w 630843"/>
              <a:gd name="connsiteY6" fmla="*/ 262550 h 430747"/>
              <a:gd name="connsiteX7" fmla="*/ 196277 w 630843"/>
              <a:gd name="connsiteY7" fmla="*/ 253497 h 430747"/>
              <a:gd name="connsiteX8" fmla="*/ 630843 w 630843"/>
              <a:gd name="connsiteY8" fmla="*/ 199176 h 430747"/>
              <a:gd name="connsiteX0" fmla="*/ 151009 w 630843"/>
              <a:gd name="connsiteY0" fmla="*/ 0 h 430747"/>
              <a:gd name="connsiteX1" fmla="*/ 173879 w 630843"/>
              <a:gd name="connsiteY1" fmla="*/ 396443 h 430747"/>
              <a:gd name="connsiteX2" fmla="*/ 128140 w 630843"/>
              <a:gd name="connsiteY2" fmla="*/ 430747 h 430747"/>
              <a:gd name="connsiteX3" fmla="*/ 35247 w 630843"/>
              <a:gd name="connsiteY3" fmla="*/ 419311 h 430747"/>
              <a:gd name="connsiteX4" fmla="*/ 0 w 630843"/>
              <a:gd name="connsiteY4" fmla="*/ 359286 h 430747"/>
              <a:gd name="connsiteX5" fmla="*/ 25722 w 630843"/>
              <a:gd name="connsiteY5" fmla="*/ 287328 h 430747"/>
              <a:gd name="connsiteX6" fmla="*/ 105742 w 630843"/>
              <a:gd name="connsiteY6" fmla="*/ 262550 h 430747"/>
              <a:gd name="connsiteX7" fmla="*/ 196277 w 630843"/>
              <a:gd name="connsiteY7" fmla="*/ 253497 h 430747"/>
              <a:gd name="connsiteX8" fmla="*/ 630843 w 630843"/>
              <a:gd name="connsiteY8" fmla="*/ 199176 h 43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843" h="430747">
                <a:moveTo>
                  <a:pt x="151009" y="0"/>
                </a:moveTo>
                <a:lnTo>
                  <a:pt x="173879" y="396443"/>
                </a:lnTo>
                <a:lnTo>
                  <a:pt x="128140" y="430747"/>
                </a:lnTo>
                <a:lnTo>
                  <a:pt x="35247" y="419311"/>
                </a:lnTo>
                <a:lnTo>
                  <a:pt x="0" y="359286"/>
                </a:lnTo>
                <a:lnTo>
                  <a:pt x="25722" y="287328"/>
                </a:lnTo>
                <a:lnTo>
                  <a:pt x="105742" y="262550"/>
                </a:lnTo>
                <a:lnTo>
                  <a:pt x="196277" y="253497"/>
                </a:lnTo>
                <a:lnTo>
                  <a:pt x="630843" y="199176"/>
                </a:lnTo>
              </a:path>
            </a:pathLst>
          </a:custGeom>
          <a:noFill/>
          <a:ln w="76200">
            <a:solidFill>
              <a:srgbClr val="00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CF86C449-DEBF-19B0-D34D-4F04DE1BABA0}"/>
              </a:ext>
            </a:extLst>
          </p:cNvPr>
          <p:cNvCxnSpPr>
            <a:cxnSpLocks/>
          </p:cNvCxnSpPr>
          <p:nvPr/>
        </p:nvCxnSpPr>
        <p:spPr>
          <a:xfrm flipV="1">
            <a:off x="10202682" y="2962650"/>
            <a:ext cx="129211" cy="253708"/>
          </a:xfrm>
          <a:prstGeom prst="straightConnector1">
            <a:avLst/>
          </a:prstGeom>
          <a:ln w="57150">
            <a:solidFill>
              <a:srgbClr val="2E6B8D"/>
            </a:solidFill>
            <a:tailEnd type="triangle"/>
          </a:ln>
        </p:spPr>
        <p:style>
          <a:lnRef idx="3">
            <a:schemeClr val="accent1"/>
          </a:lnRef>
          <a:fillRef idx="0">
            <a:schemeClr val="accent1"/>
          </a:fillRef>
          <a:effectRef idx="2">
            <a:schemeClr val="accent1"/>
          </a:effectRef>
          <a:fontRef idx="minor">
            <a:schemeClr val="tx1"/>
          </a:fontRef>
        </p:style>
      </p:cxnSp>
      <p:sp>
        <p:nvSpPr>
          <p:cNvPr id="37" name="Rectangle 36">
            <a:extLst>
              <a:ext uri="{FF2B5EF4-FFF2-40B4-BE49-F238E27FC236}">
                <a16:creationId xmlns:a16="http://schemas.microsoft.com/office/drawing/2014/main" id="{28DB11CE-A3FA-699E-932B-CDD769544202}"/>
              </a:ext>
            </a:extLst>
          </p:cNvPr>
          <p:cNvSpPr/>
          <p:nvPr/>
        </p:nvSpPr>
        <p:spPr>
          <a:xfrm>
            <a:off x="8986771" y="3173037"/>
            <a:ext cx="1220687" cy="1813309"/>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Section of path previously built on Tower Road</a:t>
            </a:r>
          </a:p>
        </p:txBody>
      </p:sp>
      <p:sp>
        <p:nvSpPr>
          <p:cNvPr id="42" name="Text Box 14">
            <a:extLst>
              <a:ext uri="{FF2B5EF4-FFF2-40B4-BE49-F238E27FC236}">
                <a16:creationId xmlns:a16="http://schemas.microsoft.com/office/drawing/2014/main" id="{E227E30C-7DF7-097B-0B7E-F4CD24A2E145}"/>
              </a:ext>
            </a:extLst>
          </p:cNvPr>
          <p:cNvSpPr txBox="1"/>
          <p:nvPr/>
        </p:nvSpPr>
        <p:spPr>
          <a:xfrm>
            <a:off x="4596494" y="1667955"/>
            <a:ext cx="1280795"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Tower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cxnSp>
        <p:nvCxnSpPr>
          <p:cNvPr id="43" name="Straight Arrow Connector 42">
            <a:extLst>
              <a:ext uri="{FF2B5EF4-FFF2-40B4-BE49-F238E27FC236}">
                <a16:creationId xmlns:a16="http://schemas.microsoft.com/office/drawing/2014/main" id="{A5619BDB-6B49-E82C-6B0F-D59C47A12568}"/>
              </a:ext>
            </a:extLst>
          </p:cNvPr>
          <p:cNvCxnSpPr>
            <a:cxnSpLocks/>
          </p:cNvCxnSpPr>
          <p:nvPr/>
        </p:nvCxnSpPr>
        <p:spPr>
          <a:xfrm flipV="1">
            <a:off x="10331893" y="5115208"/>
            <a:ext cx="309225" cy="191204"/>
          </a:xfrm>
          <a:prstGeom prst="straightConnector1">
            <a:avLst/>
          </a:prstGeom>
          <a:ln w="57150">
            <a:solidFill>
              <a:srgbClr val="2E6B8D"/>
            </a:solidFill>
            <a:tailEnd type="triangle"/>
          </a:ln>
        </p:spPr>
        <p:style>
          <a:lnRef idx="3">
            <a:schemeClr val="accent1"/>
          </a:lnRef>
          <a:fillRef idx="0">
            <a:schemeClr val="accent1"/>
          </a:fillRef>
          <a:effectRef idx="2">
            <a:schemeClr val="accent1"/>
          </a:effectRef>
          <a:fontRef idx="minor">
            <a:schemeClr val="tx1"/>
          </a:fontRef>
        </p:style>
      </p:cxnSp>
      <p:sp>
        <p:nvSpPr>
          <p:cNvPr id="44" name="Rectangle 43">
            <a:extLst>
              <a:ext uri="{FF2B5EF4-FFF2-40B4-BE49-F238E27FC236}">
                <a16:creationId xmlns:a16="http://schemas.microsoft.com/office/drawing/2014/main" id="{41C5DD80-D2B4-7BEF-A9AA-0423D871BB01}"/>
              </a:ext>
            </a:extLst>
          </p:cNvPr>
          <p:cNvSpPr/>
          <p:nvPr/>
        </p:nvSpPr>
        <p:spPr>
          <a:xfrm>
            <a:off x="7000252" y="5087008"/>
            <a:ext cx="3976376" cy="560827"/>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Loop ramp connection between Tower Road path and Highway 16 path</a:t>
            </a:r>
          </a:p>
        </p:txBody>
      </p:sp>
      <p:sp>
        <p:nvSpPr>
          <p:cNvPr id="48" name="Rectangle 47">
            <a:extLst>
              <a:ext uri="{FF2B5EF4-FFF2-40B4-BE49-F238E27FC236}">
                <a16:creationId xmlns:a16="http://schemas.microsoft.com/office/drawing/2014/main" id="{C136B1D0-6D2C-A0E1-E71C-5A0FC42839D8}"/>
              </a:ext>
            </a:extLst>
          </p:cNvPr>
          <p:cNvSpPr/>
          <p:nvPr/>
        </p:nvSpPr>
        <p:spPr>
          <a:xfrm>
            <a:off x="1029479" y="1092244"/>
            <a:ext cx="1280524" cy="845198"/>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Signalized crossings</a:t>
            </a:r>
          </a:p>
        </p:txBody>
      </p:sp>
      <p:sp>
        <p:nvSpPr>
          <p:cNvPr id="52" name="Freeform: Shape 51">
            <a:extLst>
              <a:ext uri="{FF2B5EF4-FFF2-40B4-BE49-F238E27FC236}">
                <a16:creationId xmlns:a16="http://schemas.microsoft.com/office/drawing/2014/main" id="{9E8F5917-144D-6877-D562-C287526C8365}"/>
              </a:ext>
            </a:extLst>
          </p:cNvPr>
          <p:cNvSpPr/>
          <p:nvPr/>
        </p:nvSpPr>
        <p:spPr>
          <a:xfrm>
            <a:off x="3841750" y="2254250"/>
            <a:ext cx="2260600" cy="222250"/>
          </a:xfrm>
          <a:custGeom>
            <a:avLst/>
            <a:gdLst>
              <a:gd name="connsiteX0" fmla="*/ 0 w 2260600"/>
              <a:gd name="connsiteY0" fmla="*/ 38100 h 222250"/>
              <a:gd name="connsiteX1" fmla="*/ 838200 w 2260600"/>
              <a:gd name="connsiteY1" fmla="*/ 44450 h 222250"/>
              <a:gd name="connsiteX2" fmla="*/ 946150 w 2260600"/>
              <a:gd name="connsiteY2" fmla="*/ 6350 h 222250"/>
              <a:gd name="connsiteX3" fmla="*/ 1041400 w 2260600"/>
              <a:gd name="connsiteY3" fmla="*/ 0 h 222250"/>
              <a:gd name="connsiteX4" fmla="*/ 1352550 w 2260600"/>
              <a:gd name="connsiteY4" fmla="*/ 6350 h 222250"/>
              <a:gd name="connsiteX5" fmla="*/ 1581150 w 2260600"/>
              <a:gd name="connsiteY5" fmla="*/ 31750 h 222250"/>
              <a:gd name="connsiteX6" fmla="*/ 1816100 w 2260600"/>
              <a:gd name="connsiteY6" fmla="*/ 76200 h 222250"/>
              <a:gd name="connsiteX7" fmla="*/ 1968500 w 2260600"/>
              <a:gd name="connsiteY7" fmla="*/ 107950 h 222250"/>
              <a:gd name="connsiteX8" fmla="*/ 2235200 w 2260600"/>
              <a:gd name="connsiteY8" fmla="*/ 171450 h 222250"/>
              <a:gd name="connsiteX9" fmla="*/ 2260600 w 2260600"/>
              <a:gd name="connsiteY9" fmla="*/ 196850 h 222250"/>
              <a:gd name="connsiteX10" fmla="*/ 2247900 w 2260600"/>
              <a:gd name="connsiteY10" fmla="*/ 22225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600" h="222250">
                <a:moveTo>
                  <a:pt x="0" y="38100"/>
                </a:moveTo>
                <a:lnTo>
                  <a:pt x="838200" y="44450"/>
                </a:lnTo>
                <a:lnTo>
                  <a:pt x="946150" y="6350"/>
                </a:lnTo>
                <a:lnTo>
                  <a:pt x="1041400" y="0"/>
                </a:lnTo>
                <a:lnTo>
                  <a:pt x="1352550" y="6350"/>
                </a:lnTo>
                <a:lnTo>
                  <a:pt x="1581150" y="31750"/>
                </a:lnTo>
                <a:lnTo>
                  <a:pt x="1816100" y="76200"/>
                </a:lnTo>
                <a:lnTo>
                  <a:pt x="1968500" y="107950"/>
                </a:lnTo>
                <a:lnTo>
                  <a:pt x="2235200" y="171450"/>
                </a:lnTo>
                <a:lnTo>
                  <a:pt x="2260600" y="196850"/>
                </a:lnTo>
                <a:lnTo>
                  <a:pt x="2247900" y="222250"/>
                </a:lnTo>
              </a:path>
            </a:pathLst>
          </a:custGeom>
          <a:noFill/>
          <a:ln w="76200">
            <a:solidFill>
              <a:srgbClr val="19A2E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6D7950C-8EF6-BFCC-5515-431EC773FBF2}"/>
              </a:ext>
            </a:extLst>
          </p:cNvPr>
          <p:cNvGrpSpPr/>
          <p:nvPr/>
        </p:nvGrpSpPr>
        <p:grpSpPr>
          <a:xfrm>
            <a:off x="107950" y="1536700"/>
            <a:ext cx="3411105" cy="609600"/>
            <a:chOff x="107950" y="1536700"/>
            <a:chExt cx="3411105" cy="609600"/>
          </a:xfrm>
        </p:grpSpPr>
        <p:sp>
          <p:nvSpPr>
            <p:cNvPr id="51" name="Freeform: Shape 50">
              <a:extLst>
                <a:ext uri="{FF2B5EF4-FFF2-40B4-BE49-F238E27FC236}">
                  <a16:creationId xmlns:a16="http://schemas.microsoft.com/office/drawing/2014/main" id="{1FE19AEB-1210-4F4C-42BB-A71EAE93509A}"/>
                </a:ext>
              </a:extLst>
            </p:cNvPr>
            <p:cNvSpPr/>
            <p:nvPr/>
          </p:nvSpPr>
          <p:spPr>
            <a:xfrm>
              <a:off x="443345" y="1884218"/>
              <a:ext cx="3075710" cy="147782"/>
            </a:xfrm>
            <a:custGeom>
              <a:avLst/>
              <a:gdLst>
                <a:gd name="connsiteX0" fmla="*/ 0 w 3075710"/>
                <a:gd name="connsiteY0" fmla="*/ 27709 h 147782"/>
                <a:gd name="connsiteX1" fmla="*/ 83128 w 3075710"/>
                <a:gd name="connsiteY1" fmla="*/ 0 h 147782"/>
                <a:gd name="connsiteX2" fmla="*/ 157019 w 3075710"/>
                <a:gd name="connsiteY2" fmla="*/ 18473 h 147782"/>
                <a:gd name="connsiteX3" fmla="*/ 267855 w 3075710"/>
                <a:gd name="connsiteY3" fmla="*/ 83127 h 147782"/>
                <a:gd name="connsiteX4" fmla="*/ 369455 w 3075710"/>
                <a:gd name="connsiteY4" fmla="*/ 129309 h 147782"/>
                <a:gd name="connsiteX5" fmla="*/ 480291 w 3075710"/>
                <a:gd name="connsiteY5" fmla="*/ 129309 h 147782"/>
                <a:gd name="connsiteX6" fmla="*/ 1339273 w 3075710"/>
                <a:gd name="connsiteY6" fmla="*/ 147782 h 147782"/>
                <a:gd name="connsiteX7" fmla="*/ 1440873 w 3075710"/>
                <a:gd name="connsiteY7" fmla="*/ 120073 h 147782"/>
                <a:gd name="connsiteX8" fmla="*/ 1570182 w 3075710"/>
                <a:gd name="connsiteY8" fmla="*/ 120073 h 147782"/>
                <a:gd name="connsiteX9" fmla="*/ 1671782 w 3075710"/>
                <a:gd name="connsiteY9" fmla="*/ 110837 h 147782"/>
                <a:gd name="connsiteX10" fmla="*/ 1764146 w 3075710"/>
                <a:gd name="connsiteY10" fmla="*/ 129309 h 147782"/>
                <a:gd name="connsiteX11" fmla="*/ 2881746 w 3075710"/>
                <a:gd name="connsiteY11" fmla="*/ 129309 h 147782"/>
                <a:gd name="connsiteX12" fmla="*/ 2964873 w 3075710"/>
                <a:gd name="connsiteY12" fmla="*/ 92364 h 147782"/>
                <a:gd name="connsiteX13" fmla="*/ 3075710 w 3075710"/>
                <a:gd name="connsiteY13" fmla="*/ 64655 h 14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5710" h="147782">
                  <a:moveTo>
                    <a:pt x="0" y="27709"/>
                  </a:moveTo>
                  <a:lnTo>
                    <a:pt x="83128" y="0"/>
                  </a:lnTo>
                  <a:lnTo>
                    <a:pt x="157019" y="18473"/>
                  </a:lnTo>
                  <a:lnTo>
                    <a:pt x="267855" y="83127"/>
                  </a:lnTo>
                  <a:lnTo>
                    <a:pt x="369455" y="129309"/>
                  </a:lnTo>
                  <a:lnTo>
                    <a:pt x="480291" y="129309"/>
                  </a:lnTo>
                  <a:lnTo>
                    <a:pt x="1339273" y="147782"/>
                  </a:lnTo>
                  <a:lnTo>
                    <a:pt x="1440873" y="120073"/>
                  </a:lnTo>
                  <a:lnTo>
                    <a:pt x="1570182" y="120073"/>
                  </a:lnTo>
                  <a:lnTo>
                    <a:pt x="1671782" y="110837"/>
                  </a:lnTo>
                  <a:lnTo>
                    <a:pt x="1764146" y="129309"/>
                  </a:lnTo>
                  <a:lnTo>
                    <a:pt x="2881746" y="129309"/>
                  </a:lnTo>
                  <a:lnTo>
                    <a:pt x="2964873" y="92364"/>
                  </a:lnTo>
                  <a:lnTo>
                    <a:pt x="3075710" y="64655"/>
                  </a:lnTo>
                </a:path>
              </a:pathLst>
            </a:custGeom>
            <a:noFill/>
            <a:ln w="76200">
              <a:solidFill>
                <a:srgbClr val="19A2E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1375AE4D-77A3-402C-E299-2587114BF35A}"/>
                </a:ext>
              </a:extLst>
            </p:cNvPr>
            <p:cNvSpPr/>
            <p:nvPr/>
          </p:nvSpPr>
          <p:spPr>
            <a:xfrm>
              <a:off x="107950" y="1536700"/>
              <a:ext cx="444500" cy="603250"/>
            </a:xfrm>
            <a:custGeom>
              <a:avLst/>
              <a:gdLst>
                <a:gd name="connsiteX0" fmla="*/ 444500 w 444500"/>
                <a:gd name="connsiteY0" fmla="*/ 603250 h 603250"/>
                <a:gd name="connsiteX1" fmla="*/ 438150 w 444500"/>
                <a:gd name="connsiteY1" fmla="*/ 482600 h 603250"/>
                <a:gd name="connsiteX2" fmla="*/ 374650 w 444500"/>
                <a:gd name="connsiteY2" fmla="*/ 374650 h 603250"/>
                <a:gd name="connsiteX3" fmla="*/ 273050 w 444500"/>
                <a:gd name="connsiteY3" fmla="*/ 330200 h 603250"/>
                <a:gd name="connsiteX4" fmla="*/ 184150 w 444500"/>
                <a:gd name="connsiteY4" fmla="*/ 228600 h 603250"/>
                <a:gd name="connsiteX5" fmla="*/ 88900 w 444500"/>
                <a:gd name="connsiteY5" fmla="*/ 88900 h 603250"/>
                <a:gd name="connsiteX6" fmla="*/ 0 w 444500"/>
                <a:gd name="connsiteY6" fmla="*/ 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500" h="603250">
                  <a:moveTo>
                    <a:pt x="444500" y="603250"/>
                  </a:moveTo>
                  <a:lnTo>
                    <a:pt x="438150" y="482600"/>
                  </a:lnTo>
                  <a:lnTo>
                    <a:pt x="374650" y="374650"/>
                  </a:lnTo>
                  <a:lnTo>
                    <a:pt x="273050" y="330200"/>
                  </a:lnTo>
                  <a:lnTo>
                    <a:pt x="184150" y="228600"/>
                  </a:lnTo>
                  <a:lnTo>
                    <a:pt x="88900" y="88900"/>
                  </a:lnTo>
                  <a:lnTo>
                    <a:pt x="0" y="0"/>
                  </a:lnTo>
                </a:path>
              </a:pathLst>
            </a:custGeom>
            <a:noFill/>
            <a:ln w="76200">
              <a:solidFill>
                <a:srgbClr val="19A2E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DC752087-6D4B-FC7D-EAAC-94EEF64AE6D2}"/>
                </a:ext>
              </a:extLst>
            </p:cNvPr>
            <p:cNvSpPr/>
            <p:nvPr/>
          </p:nvSpPr>
          <p:spPr>
            <a:xfrm>
              <a:off x="222250" y="2012950"/>
              <a:ext cx="241300" cy="133350"/>
            </a:xfrm>
            <a:custGeom>
              <a:avLst/>
              <a:gdLst>
                <a:gd name="connsiteX0" fmla="*/ 241300 w 241300"/>
                <a:gd name="connsiteY0" fmla="*/ 133350 h 133350"/>
                <a:gd name="connsiteX1" fmla="*/ 228600 w 241300"/>
                <a:gd name="connsiteY1" fmla="*/ 0 h 133350"/>
                <a:gd name="connsiteX2" fmla="*/ 0 w 241300"/>
                <a:gd name="connsiteY2" fmla="*/ 0 h 133350"/>
              </a:gdLst>
              <a:ahLst/>
              <a:cxnLst>
                <a:cxn ang="0">
                  <a:pos x="connsiteX0" y="connsiteY0"/>
                </a:cxn>
                <a:cxn ang="0">
                  <a:pos x="connsiteX1" y="connsiteY1"/>
                </a:cxn>
                <a:cxn ang="0">
                  <a:pos x="connsiteX2" y="connsiteY2"/>
                </a:cxn>
              </a:cxnLst>
              <a:rect l="l" t="t" r="r" b="b"/>
              <a:pathLst>
                <a:path w="241300" h="133350">
                  <a:moveTo>
                    <a:pt x="241300" y="133350"/>
                  </a:moveTo>
                  <a:lnTo>
                    <a:pt x="228600" y="0"/>
                  </a:lnTo>
                  <a:lnTo>
                    <a:pt x="0" y="0"/>
                  </a:lnTo>
                </a:path>
              </a:pathLst>
            </a:custGeom>
            <a:noFill/>
            <a:ln w="76200">
              <a:solidFill>
                <a:srgbClr val="19A2E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EAF4F513-2FB0-FFEB-95BF-F851446A15D2}"/>
                </a:ext>
              </a:extLst>
            </p:cNvPr>
            <p:cNvSpPr/>
            <p:nvPr/>
          </p:nvSpPr>
          <p:spPr>
            <a:xfrm>
              <a:off x="177800" y="1739900"/>
              <a:ext cx="19050" cy="279400"/>
            </a:xfrm>
            <a:custGeom>
              <a:avLst/>
              <a:gdLst>
                <a:gd name="connsiteX0" fmla="*/ 19050 w 19050"/>
                <a:gd name="connsiteY0" fmla="*/ 0 h 279400"/>
                <a:gd name="connsiteX1" fmla="*/ 0 w 19050"/>
                <a:gd name="connsiteY1" fmla="*/ 63500 h 279400"/>
                <a:gd name="connsiteX2" fmla="*/ 6350 w 19050"/>
                <a:gd name="connsiteY2" fmla="*/ 279400 h 279400"/>
              </a:gdLst>
              <a:ahLst/>
              <a:cxnLst>
                <a:cxn ang="0">
                  <a:pos x="connsiteX0" y="connsiteY0"/>
                </a:cxn>
                <a:cxn ang="0">
                  <a:pos x="connsiteX1" y="connsiteY1"/>
                </a:cxn>
                <a:cxn ang="0">
                  <a:pos x="connsiteX2" y="connsiteY2"/>
                </a:cxn>
              </a:cxnLst>
              <a:rect l="l" t="t" r="r" b="b"/>
              <a:pathLst>
                <a:path w="19050" h="279400">
                  <a:moveTo>
                    <a:pt x="19050" y="0"/>
                  </a:moveTo>
                  <a:lnTo>
                    <a:pt x="0" y="63500"/>
                  </a:lnTo>
                  <a:lnTo>
                    <a:pt x="6350" y="279400"/>
                  </a:lnTo>
                </a:path>
              </a:pathLst>
            </a:custGeom>
            <a:noFill/>
            <a:ln w="76200">
              <a:solidFill>
                <a:srgbClr val="19A2E8"/>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Box 18">
            <a:extLst>
              <a:ext uri="{FF2B5EF4-FFF2-40B4-BE49-F238E27FC236}">
                <a16:creationId xmlns:a16="http://schemas.microsoft.com/office/drawing/2014/main" id="{99A31234-8E07-2CEA-F5B1-8219361BA677}"/>
              </a:ext>
            </a:extLst>
          </p:cNvPr>
          <p:cNvSpPr txBox="1"/>
          <p:nvPr/>
        </p:nvSpPr>
        <p:spPr>
          <a:xfrm rot="2706506">
            <a:off x="-217696" y="1340353"/>
            <a:ext cx="1246105" cy="38417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Promise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5" name="Text Box 18">
            <a:extLst>
              <a:ext uri="{FF2B5EF4-FFF2-40B4-BE49-F238E27FC236}">
                <a16:creationId xmlns:a16="http://schemas.microsoft.com/office/drawing/2014/main" id="{F78A5F1C-0C48-F04D-A5D8-C585C25832CA}"/>
              </a:ext>
            </a:extLst>
          </p:cNvPr>
          <p:cNvSpPr txBox="1"/>
          <p:nvPr/>
        </p:nvSpPr>
        <p:spPr>
          <a:xfrm rot="16200000">
            <a:off x="3082629" y="1225831"/>
            <a:ext cx="1112522" cy="38417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Highwood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8" name="Text Box 18">
            <a:extLst>
              <a:ext uri="{FF2B5EF4-FFF2-40B4-BE49-F238E27FC236}">
                <a16:creationId xmlns:a16="http://schemas.microsoft.com/office/drawing/2014/main" id="{F2786EAC-9736-A6B4-D4E6-5662B4DC167A}"/>
              </a:ext>
            </a:extLst>
          </p:cNvPr>
          <p:cNvSpPr txBox="1"/>
          <p:nvPr/>
        </p:nvSpPr>
        <p:spPr>
          <a:xfrm rot="4791540">
            <a:off x="11193910" y="4808791"/>
            <a:ext cx="1695089" cy="38417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Cathedral Dr.</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9" name="Text Box 13">
            <a:extLst>
              <a:ext uri="{FF2B5EF4-FFF2-40B4-BE49-F238E27FC236}">
                <a16:creationId xmlns:a16="http://schemas.microsoft.com/office/drawing/2014/main" id="{F278E351-B75D-B3F7-5834-29C30A7B549D}"/>
              </a:ext>
            </a:extLst>
          </p:cNvPr>
          <p:cNvSpPr txBox="1"/>
          <p:nvPr/>
        </p:nvSpPr>
        <p:spPr>
          <a:xfrm rot="483073">
            <a:off x="9398384" y="1980297"/>
            <a:ext cx="1560007" cy="3702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Sandstone Ln.</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cxnSp>
        <p:nvCxnSpPr>
          <p:cNvPr id="47" name="Straight Arrow Connector 46">
            <a:extLst>
              <a:ext uri="{FF2B5EF4-FFF2-40B4-BE49-F238E27FC236}">
                <a16:creationId xmlns:a16="http://schemas.microsoft.com/office/drawing/2014/main" id="{DB56E807-F452-28B8-243F-A70D768D7051}"/>
              </a:ext>
            </a:extLst>
          </p:cNvPr>
          <p:cNvCxnSpPr>
            <a:cxnSpLocks/>
            <a:stCxn id="48" idx="1"/>
          </p:cNvCxnSpPr>
          <p:nvPr/>
        </p:nvCxnSpPr>
        <p:spPr>
          <a:xfrm flipH="1">
            <a:off x="561315" y="1514843"/>
            <a:ext cx="468164" cy="698726"/>
          </a:xfrm>
          <a:prstGeom prst="straightConnector1">
            <a:avLst/>
          </a:prstGeom>
          <a:ln w="57150">
            <a:solidFill>
              <a:srgbClr val="2E6B8D"/>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392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5" grpId="0" animBg="1"/>
      <p:bldP spid="33" grpId="0" animBg="1"/>
      <p:bldP spid="35" grpId="0" animBg="1"/>
      <p:bldP spid="37" grpId="0" animBg="1"/>
      <p:bldP spid="44" grpId="0" animBg="1"/>
      <p:bldP spid="48"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MISSION</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67E1B2F9-2282-9C46-5C4C-958F7BF378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graphicFrame>
        <p:nvGraphicFramePr>
          <p:cNvPr id="13" name="Content Placeholder 1">
            <a:extLst>
              <a:ext uri="{FF2B5EF4-FFF2-40B4-BE49-F238E27FC236}">
                <a16:creationId xmlns:a16="http://schemas.microsoft.com/office/drawing/2014/main" id="{07CC0019-9993-2986-AE7F-35DBC4119FED}"/>
              </a:ext>
            </a:extLst>
          </p:cNvPr>
          <p:cNvGraphicFramePr>
            <a:graphicFrameLocks/>
          </p:cNvGraphicFramePr>
          <p:nvPr>
            <p:extLst>
              <p:ext uri="{D42A27DB-BD31-4B8C-83A1-F6EECF244321}">
                <p14:modId xmlns:p14="http://schemas.microsoft.com/office/powerpoint/2010/main" val="3719254838"/>
              </p:ext>
            </p:extLst>
          </p:nvPr>
        </p:nvGraphicFramePr>
        <p:xfrm>
          <a:off x="1009650" y="1381071"/>
          <a:ext cx="9994900" cy="42545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1224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09B50D26-62B6-3BD1-BD78-F8CFB1D65602}"/>
              </a:ext>
            </a:extLst>
          </p:cNvPr>
          <p:cNvSpPr/>
          <p:nvPr/>
        </p:nvSpPr>
        <p:spPr>
          <a:xfrm>
            <a:off x="4578484" y="3054485"/>
            <a:ext cx="1524000" cy="1118681"/>
          </a:xfrm>
          <a:prstGeom prst="rightArrow">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200" y="112208"/>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ROADWAY LIGHTING</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sp>
        <p:nvSpPr>
          <p:cNvPr id="7" name="Rectangle: Diagonal Corners Rounded 6">
            <a:extLst>
              <a:ext uri="{FF2B5EF4-FFF2-40B4-BE49-F238E27FC236}">
                <a16:creationId xmlns:a16="http://schemas.microsoft.com/office/drawing/2014/main" id="{403C9C80-26F3-0719-E318-5F804198DA0F}"/>
              </a:ext>
            </a:extLst>
          </p:cNvPr>
          <p:cNvSpPr/>
          <p:nvPr/>
        </p:nvSpPr>
        <p:spPr>
          <a:xfrm>
            <a:off x="2011680" y="1566155"/>
            <a:ext cx="3088553" cy="4134255"/>
          </a:xfrm>
          <a:prstGeom prst="round2Diag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2700">
              <a:spcBef>
                <a:spcPts val="100"/>
              </a:spcBef>
            </a:pPr>
            <a:r>
              <a:rPr lang="en-US" sz="4000" b="1" kern="0" dirty="0">
                <a:solidFill>
                  <a:srgbClr val="FFFFFF"/>
                </a:solidFill>
              </a:rPr>
              <a:t>Install intersection and median roadway lighting:</a:t>
            </a:r>
          </a:p>
          <a:p>
            <a:pPr marL="355600" indent="-342900">
              <a:spcBef>
                <a:spcPts val="100"/>
              </a:spcBef>
              <a:buFont typeface="Arial" panose="020B0604020202020204" pitchFamily="34" charset="0"/>
              <a:buChar char="•"/>
            </a:pPr>
            <a:r>
              <a:rPr lang="en-US" sz="3600" kern="0" dirty="0">
                <a:solidFill>
                  <a:srgbClr val="FFFFFF"/>
                </a:solidFill>
              </a:rPr>
              <a:t>LED</a:t>
            </a:r>
          </a:p>
        </p:txBody>
      </p:sp>
      <p:pic>
        <p:nvPicPr>
          <p:cNvPr id="10" name="Picture 9" descr="A picture containing text, clipart&#10;&#10;Description automatically generated">
            <a:extLst>
              <a:ext uri="{FF2B5EF4-FFF2-40B4-BE49-F238E27FC236}">
                <a16:creationId xmlns:a16="http://schemas.microsoft.com/office/drawing/2014/main" id="{E0F21BA9-8F02-CEE1-43D7-822AE1AD0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pic>
        <p:nvPicPr>
          <p:cNvPr id="5" name="Picture 4" descr="A street light on a cloudy day&#10;&#10;Description automatically generated">
            <a:extLst>
              <a:ext uri="{FF2B5EF4-FFF2-40B4-BE49-F238E27FC236}">
                <a16:creationId xmlns:a16="http://schemas.microsoft.com/office/drawing/2014/main" id="{63ECE26A-6A52-8E83-F2AA-1335A41C22B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02484" y="1197038"/>
            <a:ext cx="3484153" cy="4645537"/>
          </a:xfrm>
          <a:prstGeom prst="rect">
            <a:avLst/>
          </a:prstGeom>
        </p:spPr>
      </p:pic>
    </p:spTree>
    <p:extLst>
      <p:ext uri="{BB962C8B-B14F-4D97-AF65-F5344CB8AC3E}">
        <p14:creationId xmlns:p14="http://schemas.microsoft.com/office/powerpoint/2010/main" val="1069276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Right 14">
            <a:extLst>
              <a:ext uri="{FF2B5EF4-FFF2-40B4-BE49-F238E27FC236}">
                <a16:creationId xmlns:a16="http://schemas.microsoft.com/office/drawing/2014/main" id="{261A3147-318E-8649-C93C-A83885D659F7}"/>
              </a:ext>
            </a:extLst>
          </p:cNvPr>
          <p:cNvSpPr/>
          <p:nvPr/>
        </p:nvSpPr>
        <p:spPr>
          <a:xfrm rot="5400000">
            <a:off x="5623954" y="4384105"/>
            <a:ext cx="1223682" cy="860612"/>
          </a:xfrm>
          <a:prstGeom prst="rightArrow">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Untitled design (33).png">
            <a:extLst>
              <a:ext uri="{FF2B5EF4-FFF2-40B4-BE49-F238E27FC236}">
                <a16:creationId xmlns:a16="http://schemas.microsoft.com/office/drawing/2014/main" id="{9B557A0E-5054-60B6-EAFD-63A3C7AAC8E1}"/>
              </a:ext>
            </a:extLst>
          </p:cNvPr>
          <p:cNvPicPr>
            <a:picLocks noChangeAspect="1"/>
          </p:cNvPicPr>
          <p:nvPr/>
        </p:nvPicPr>
        <p:blipFill>
          <a:blip r:embed="rId3"/>
          <a:stretch>
            <a:fillRect/>
          </a:stretch>
        </p:blipFill>
        <p:spPr>
          <a:xfrm flipV="1">
            <a:off x="1055586" y="2675965"/>
            <a:ext cx="10071053" cy="218582"/>
          </a:xfrm>
          <a:prstGeom prst="rect">
            <a:avLst/>
          </a:prstGeom>
        </p:spPr>
      </p:pic>
      <p:sp>
        <p:nvSpPr>
          <p:cNvPr id="9" name="Rectangle 8">
            <a:extLst>
              <a:ext uri="{FF2B5EF4-FFF2-40B4-BE49-F238E27FC236}">
                <a16:creationId xmlns:a16="http://schemas.microsoft.com/office/drawing/2014/main" id="{A4EB59F9-DB65-406E-960C-319D9243CA9A}"/>
              </a:ext>
            </a:extLst>
          </p:cNvPr>
          <p:cNvSpPr/>
          <p:nvPr/>
        </p:nvSpPr>
        <p:spPr>
          <a:xfrm rot="16200000">
            <a:off x="4940579" y="-4249636"/>
            <a:ext cx="2310840" cy="11540360"/>
          </a:xfrm>
          <a:prstGeom prst="rect">
            <a:avLst/>
          </a:prstGeom>
          <a:solidFill>
            <a:srgbClr val="2E6B8D">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3313" y="796912"/>
            <a:ext cx="10515600" cy="1325563"/>
          </a:xfrm>
        </p:spPr>
        <p:txBody>
          <a:bodyPr>
            <a:normAutofit/>
          </a:bodyPr>
          <a:lstStyle/>
          <a:p>
            <a:pPr algn="ctr"/>
            <a:r>
              <a:rPr lang="en-US" sz="6000" b="1" dirty="0">
                <a:solidFill>
                  <a:srgbClr val="751113"/>
                </a:solidFill>
                <a:latin typeface="Open Sans Condensed"/>
                <a:ea typeface="Open Sans Condensed" panose="020B0806030504020204" pitchFamily="34" charset="0"/>
                <a:cs typeface="Open Sans Condensed" panose="020B0806030504020204" pitchFamily="34" charset="0"/>
              </a:rPr>
              <a:t>ACCESS MANAGEMENT</a:t>
            </a:r>
          </a:p>
        </p:txBody>
      </p:sp>
      <p:sp>
        <p:nvSpPr>
          <p:cNvPr id="11" name="Rectangle: Rounded Corners 10">
            <a:extLst>
              <a:ext uri="{FF2B5EF4-FFF2-40B4-BE49-F238E27FC236}">
                <a16:creationId xmlns:a16="http://schemas.microsoft.com/office/drawing/2014/main" id="{7EECADBA-53F6-2335-07F3-49FCC5E5D20D}"/>
              </a:ext>
            </a:extLst>
          </p:cNvPr>
          <p:cNvSpPr/>
          <p:nvPr/>
        </p:nvSpPr>
        <p:spPr>
          <a:xfrm>
            <a:off x="3074424" y="3183307"/>
            <a:ext cx="6322741" cy="1625414"/>
          </a:xfrm>
          <a:prstGeom prst="round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pPr>
            <a:endParaRPr lang="en-US" sz="2400" dirty="0">
              <a:latin typeface="Calibri" panose="020F0502020204030204" pitchFamily="34" charset="0"/>
              <a:cs typeface="Calibri" panose="020F0502020204030204" pitchFamily="34" charset="0"/>
            </a:endParaRPr>
          </a:p>
          <a:p>
            <a:pPr algn="ctr">
              <a:spcBef>
                <a:spcPts val="100"/>
              </a:spcBef>
            </a:pPr>
            <a:r>
              <a:rPr lang="en-US" sz="2400" b="1" dirty="0">
                <a:latin typeface="Calibri" panose="020F0502020204030204" pitchFamily="34" charset="0"/>
                <a:cs typeface="Calibri" panose="020F0502020204030204" pitchFamily="34" charset="0"/>
              </a:rPr>
              <a:t>Manage location and number of access points.</a:t>
            </a:r>
          </a:p>
          <a:p>
            <a:pPr algn="ctr">
              <a:spcBef>
                <a:spcPts val="100"/>
              </a:spcBef>
            </a:pPr>
            <a:r>
              <a:rPr lang="en-US" sz="2000" dirty="0">
                <a:latin typeface="Calibri" panose="020F0502020204030204" pitchFamily="34" charset="0"/>
                <a:cs typeface="Calibri" panose="020F0502020204030204" pitchFamily="34" charset="0"/>
              </a:rPr>
              <a:t>Provide safe, efficient access to streets and highways by relocating, combining, and eliminating access points.</a:t>
            </a:r>
          </a:p>
          <a:p>
            <a:pPr algn="ctr">
              <a:lnSpc>
                <a:spcPct val="100000"/>
              </a:lnSpc>
              <a:spcBef>
                <a:spcPts val="100"/>
              </a:spcBef>
            </a:pPr>
            <a:endParaRPr lang="en-US" sz="2400"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A090DD52-002C-EBA8-984D-BA63AAA8D2E0}"/>
              </a:ext>
            </a:extLst>
          </p:cNvPr>
          <p:cNvSpPr/>
          <p:nvPr/>
        </p:nvSpPr>
        <p:spPr>
          <a:xfrm>
            <a:off x="4503956" y="5539224"/>
            <a:ext cx="3415553" cy="1092586"/>
          </a:xfrm>
          <a:prstGeom prst="roundRect">
            <a:avLst/>
          </a:prstGeom>
          <a:solidFill>
            <a:srgbClr val="751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Wingdings" panose="05000000000000000000" pitchFamily="2" charset="2"/>
              <a:buChar char="ü"/>
            </a:pPr>
            <a:r>
              <a:rPr lang="en-US" sz="3600" b="1" dirty="0">
                <a:solidFill>
                  <a:schemeClr val="bg1"/>
                </a:solidFill>
                <a:latin typeface="Calibri" panose="020F0502020204030204" pitchFamily="34" charset="0"/>
                <a:cs typeface="Calibri" panose="020F0502020204030204" pitchFamily="34" charset="0"/>
              </a:rPr>
              <a:t>See handout</a:t>
            </a:r>
            <a:endParaRPr lang="en-US" sz="3600" dirty="0">
              <a:solidFill>
                <a:schemeClr val="bg1"/>
              </a:solidFill>
              <a:latin typeface="Calibri" panose="020F0502020204030204" pitchFamily="34" charset="0"/>
              <a:cs typeface="Calibri" panose="020F0502020204030204" pitchFamily="34" charset="0"/>
            </a:endParaRPr>
          </a:p>
        </p:txBody>
      </p:sp>
      <p:pic>
        <p:nvPicPr>
          <p:cNvPr id="19" name="Picture 18" descr="A picture containing text, clipart&#10;&#10;Description automatically generated">
            <a:extLst>
              <a:ext uri="{FF2B5EF4-FFF2-40B4-BE49-F238E27FC236}">
                <a16:creationId xmlns:a16="http://schemas.microsoft.com/office/drawing/2014/main" id="{35DA4018-C6D2-CCB7-C984-2C5D377DE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9742" y="6438048"/>
            <a:ext cx="1408116" cy="299929"/>
          </a:xfrm>
          <a:prstGeom prst="rect">
            <a:avLst/>
          </a:prstGeom>
        </p:spPr>
      </p:pic>
    </p:spTree>
    <p:extLst>
      <p:ext uri="{BB962C8B-B14F-4D97-AF65-F5344CB8AC3E}">
        <p14:creationId xmlns:p14="http://schemas.microsoft.com/office/powerpoint/2010/main" val="2516424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1009650" y="474551"/>
            <a:ext cx="8985250" cy="1118394"/>
          </a:xfrm>
        </p:spPr>
        <p:txBody>
          <a:bodyPr anchor="t">
            <a:normAutofit/>
          </a:bodyPr>
          <a:lstStyle/>
          <a:p>
            <a:r>
              <a:rPr lang="en-US" b="1" dirty="0">
                <a:solidFill>
                  <a:srgbClr val="2E6B8D"/>
                </a:solidFill>
                <a:latin typeface="Open Sans Condensed" panose="020B0806030504020204"/>
                <a:ea typeface="Open Sans Condensed" panose="020B0806030504020204" pitchFamily="34" charset="0"/>
                <a:cs typeface="Open Sans Condensed" panose="020B0806030504020204" pitchFamily="34" charset="0"/>
              </a:rPr>
              <a:t>RIGHT OF WAY (ROW)</a:t>
            </a:r>
          </a:p>
        </p:txBody>
      </p:sp>
      <p:pic>
        <p:nvPicPr>
          <p:cNvPr id="5" name="Picture 4" descr="A picture containing text, clipart&#10;&#10;Description automatically generated">
            <a:extLst>
              <a:ext uri="{FF2B5EF4-FFF2-40B4-BE49-F238E27FC236}">
                <a16:creationId xmlns:a16="http://schemas.microsoft.com/office/drawing/2014/main" id="{5528A7B6-6A8C-3CB3-CF47-05B584C00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graphicFrame>
        <p:nvGraphicFramePr>
          <p:cNvPr id="7" name="Content Placeholder 1">
            <a:extLst>
              <a:ext uri="{FF2B5EF4-FFF2-40B4-BE49-F238E27FC236}">
                <a16:creationId xmlns:a16="http://schemas.microsoft.com/office/drawing/2014/main" id="{4FE8B448-5B14-93E5-56CE-8C50EE5E6469}"/>
              </a:ext>
            </a:extLst>
          </p:cNvPr>
          <p:cNvGraphicFramePr>
            <a:graphicFrameLocks/>
          </p:cNvGraphicFramePr>
          <p:nvPr>
            <p:extLst>
              <p:ext uri="{D42A27DB-BD31-4B8C-83A1-F6EECF244321}">
                <p14:modId xmlns:p14="http://schemas.microsoft.com/office/powerpoint/2010/main" val="387773146"/>
              </p:ext>
            </p:extLst>
          </p:nvPr>
        </p:nvGraphicFramePr>
        <p:xfrm>
          <a:off x="1009650" y="1381071"/>
          <a:ext cx="9994900" cy="4254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4" descr="Untitled design (33).png">
            <a:extLst>
              <a:ext uri="{FF2B5EF4-FFF2-40B4-BE49-F238E27FC236}">
                <a16:creationId xmlns:a16="http://schemas.microsoft.com/office/drawing/2014/main" id="{618D90AE-A7DE-0498-D57A-8788372235A6}"/>
              </a:ext>
            </a:extLst>
          </p:cNvPr>
          <p:cNvPicPr>
            <a:picLocks noChangeAspect="1"/>
          </p:cNvPicPr>
          <p:nvPr/>
        </p:nvPicPr>
        <p:blipFill>
          <a:blip r:embed="rId9"/>
          <a:stretch>
            <a:fillRect/>
          </a:stretch>
        </p:blipFill>
        <p:spPr>
          <a:xfrm>
            <a:off x="450466" y="5979555"/>
            <a:ext cx="11288020" cy="246153"/>
          </a:xfrm>
          <a:prstGeom prst="rect">
            <a:avLst/>
          </a:prstGeom>
        </p:spPr>
      </p:pic>
      <p:sp>
        <p:nvSpPr>
          <p:cNvPr id="3" name="Text Box 6">
            <a:extLst>
              <a:ext uri="{FF2B5EF4-FFF2-40B4-BE49-F238E27FC236}">
                <a16:creationId xmlns:a16="http://schemas.microsoft.com/office/drawing/2014/main" id="{7CEA6D77-FFE6-DD49-76F7-2AAD7995FAEF}"/>
              </a:ext>
            </a:extLst>
          </p:cNvPr>
          <p:cNvSpPr txBox="1">
            <a:spLocks noChangeArrowheads="1"/>
          </p:cNvSpPr>
          <p:nvPr/>
        </p:nvSpPr>
        <p:spPr bwMode="auto">
          <a:xfrm>
            <a:off x="450466" y="626253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Tree>
    <p:extLst>
      <p:ext uri="{BB962C8B-B14F-4D97-AF65-F5344CB8AC3E}">
        <p14:creationId xmlns:p14="http://schemas.microsoft.com/office/powerpoint/2010/main" val="1566452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1009650" y="474551"/>
            <a:ext cx="8985250" cy="1118394"/>
          </a:xfrm>
        </p:spPr>
        <p:txBody>
          <a:bodyPr anchor="t">
            <a:normAutofit/>
          </a:bodyPr>
          <a:lstStyle/>
          <a:p>
            <a:r>
              <a:rPr lang="en-US" b="1" dirty="0">
                <a:solidFill>
                  <a:srgbClr val="2E6B8D"/>
                </a:solidFill>
                <a:latin typeface="Open Sans Condensed" panose="020B0806030504020204"/>
                <a:ea typeface="Open Sans Condensed" panose="020B0806030504020204" pitchFamily="34" charset="0"/>
                <a:cs typeface="Open Sans Condensed" panose="020B0806030504020204" pitchFamily="34" charset="0"/>
              </a:rPr>
              <a:t>ENCROACHMENTS</a:t>
            </a:r>
          </a:p>
        </p:txBody>
      </p:sp>
      <p:pic>
        <p:nvPicPr>
          <p:cNvPr id="5" name="Picture 4" descr="A picture containing text, clipart&#10;&#10;Description automatically generated">
            <a:extLst>
              <a:ext uri="{FF2B5EF4-FFF2-40B4-BE49-F238E27FC236}">
                <a16:creationId xmlns:a16="http://schemas.microsoft.com/office/drawing/2014/main" id="{5528A7B6-6A8C-3CB3-CF47-05B584C00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pic>
        <p:nvPicPr>
          <p:cNvPr id="6" name="Picture 4" descr="Untitled design (33).png">
            <a:extLst>
              <a:ext uri="{FF2B5EF4-FFF2-40B4-BE49-F238E27FC236}">
                <a16:creationId xmlns:a16="http://schemas.microsoft.com/office/drawing/2014/main" id="{618D90AE-A7DE-0498-D57A-8788372235A6}"/>
              </a:ext>
            </a:extLst>
          </p:cNvPr>
          <p:cNvPicPr>
            <a:picLocks noChangeAspect="1"/>
          </p:cNvPicPr>
          <p:nvPr/>
        </p:nvPicPr>
        <p:blipFill>
          <a:blip r:embed="rId4"/>
          <a:stretch>
            <a:fillRect/>
          </a:stretch>
        </p:blipFill>
        <p:spPr>
          <a:xfrm>
            <a:off x="450466" y="5979555"/>
            <a:ext cx="11288020" cy="246153"/>
          </a:xfrm>
          <a:prstGeom prst="rect">
            <a:avLst/>
          </a:prstGeom>
        </p:spPr>
      </p:pic>
      <p:sp>
        <p:nvSpPr>
          <p:cNvPr id="3" name="Text Box 6">
            <a:extLst>
              <a:ext uri="{FF2B5EF4-FFF2-40B4-BE49-F238E27FC236}">
                <a16:creationId xmlns:a16="http://schemas.microsoft.com/office/drawing/2014/main" id="{7CEA6D77-FFE6-DD49-76F7-2AAD7995FAEF}"/>
              </a:ext>
            </a:extLst>
          </p:cNvPr>
          <p:cNvSpPr txBox="1">
            <a:spLocks noChangeArrowheads="1"/>
          </p:cNvSpPr>
          <p:nvPr/>
        </p:nvSpPr>
        <p:spPr bwMode="auto">
          <a:xfrm>
            <a:off x="450466" y="626253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
        <p:nvSpPr>
          <p:cNvPr id="4" name="Rectangle: Rounded Corners 3">
            <a:extLst>
              <a:ext uri="{FF2B5EF4-FFF2-40B4-BE49-F238E27FC236}">
                <a16:creationId xmlns:a16="http://schemas.microsoft.com/office/drawing/2014/main" id="{21E9323D-EDBD-7DB6-B53D-21B8FD5711EE}"/>
              </a:ext>
            </a:extLst>
          </p:cNvPr>
          <p:cNvSpPr/>
          <p:nvPr/>
        </p:nvSpPr>
        <p:spPr>
          <a:xfrm>
            <a:off x="700391" y="1488332"/>
            <a:ext cx="3083669" cy="4231532"/>
          </a:xfrm>
          <a:prstGeom prst="roundRect">
            <a:avLst/>
          </a:prstGeom>
          <a:noFill/>
          <a:ln w="38100">
            <a:solidFill>
              <a:srgbClr val="FDBA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6E0466-AFB0-2DC6-7941-AC4D42B63304}"/>
              </a:ext>
            </a:extLst>
          </p:cNvPr>
          <p:cNvSpPr/>
          <p:nvPr/>
        </p:nvSpPr>
        <p:spPr>
          <a:xfrm>
            <a:off x="4552641" y="1488332"/>
            <a:ext cx="3083669" cy="4231532"/>
          </a:xfrm>
          <a:prstGeom prst="roundRect">
            <a:avLst/>
          </a:prstGeom>
          <a:noFill/>
          <a:ln w="38100">
            <a:solidFill>
              <a:srgbClr val="7511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D71C85D-6CA0-41C6-D14F-EF6490B3BDCD}"/>
              </a:ext>
            </a:extLst>
          </p:cNvPr>
          <p:cNvSpPr/>
          <p:nvPr/>
        </p:nvSpPr>
        <p:spPr>
          <a:xfrm>
            <a:off x="8453065" y="1488332"/>
            <a:ext cx="3083669" cy="4231532"/>
          </a:xfrm>
          <a:prstGeom prst="roundRect">
            <a:avLst/>
          </a:prstGeom>
          <a:noFill/>
          <a:ln w="38100">
            <a:solidFill>
              <a:srgbClr val="2E6B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A0377F2-5CC1-B64D-67D8-85F22145E12F}"/>
              </a:ext>
            </a:extLst>
          </p:cNvPr>
          <p:cNvSpPr/>
          <p:nvPr/>
        </p:nvSpPr>
        <p:spPr>
          <a:xfrm>
            <a:off x="933855" y="1673157"/>
            <a:ext cx="2558375" cy="1755843"/>
          </a:xfrm>
          <a:prstGeom prst="roundRect">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51113"/>
                </a:solidFill>
              </a:rPr>
              <a:t>Private property in public ROW</a:t>
            </a:r>
          </a:p>
        </p:txBody>
      </p:sp>
      <p:sp>
        <p:nvSpPr>
          <p:cNvPr id="11" name="Rectangle: Rounded Corners 10">
            <a:extLst>
              <a:ext uri="{FF2B5EF4-FFF2-40B4-BE49-F238E27FC236}">
                <a16:creationId xmlns:a16="http://schemas.microsoft.com/office/drawing/2014/main" id="{9531CA0D-158E-FBD3-997B-3D027583B612}"/>
              </a:ext>
            </a:extLst>
          </p:cNvPr>
          <p:cNvSpPr/>
          <p:nvPr/>
        </p:nvSpPr>
        <p:spPr>
          <a:xfrm>
            <a:off x="4815287" y="1673156"/>
            <a:ext cx="2558375" cy="1755843"/>
          </a:xfrm>
          <a:prstGeom prst="roundRect">
            <a:avLst/>
          </a:prstGeom>
          <a:solidFill>
            <a:srgbClr val="751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Examples</a:t>
            </a:r>
            <a:endParaRPr lang="en-US" b="1" dirty="0"/>
          </a:p>
        </p:txBody>
      </p:sp>
      <p:sp>
        <p:nvSpPr>
          <p:cNvPr id="13" name="Rectangle: Rounded Corners 12">
            <a:extLst>
              <a:ext uri="{FF2B5EF4-FFF2-40B4-BE49-F238E27FC236}">
                <a16:creationId xmlns:a16="http://schemas.microsoft.com/office/drawing/2014/main" id="{99BE6BF5-9191-2F1A-E688-A8D95E150293}"/>
              </a:ext>
            </a:extLst>
          </p:cNvPr>
          <p:cNvSpPr/>
          <p:nvPr/>
        </p:nvSpPr>
        <p:spPr>
          <a:xfrm>
            <a:off x="8715711" y="1673155"/>
            <a:ext cx="2558375" cy="1755843"/>
          </a:xfrm>
          <a:prstGeom prst="round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Notification</a:t>
            </a:r>
          </a:p>
        </p:txBody>
      </p:sp>
      <p:sp>
        <p:nvSpPr>
          <p:cNvPr id="14" name="TextBox 13">
            <a:extLst>
              <a:ext uri="{FF2B5EF4-FFF2-40B4-BE49-F238E27FC236}">
                <a16:creationId xmlns:a16="http://schemas.microsoft.com/office/drawing/2014/main" id="{3927DBF2-7FAF-C898-B573-B0EEAB4097AE}"/>
              </a:ext>
            </a:extLst>
          </p:cNvPr>
          <p:cNvSpPr txBox="1"/>
          <p:nvPr/>
        </p:nvSpPr>
        <p:spPr>
          <a:xfrm>
            <a:off x="933855" y="3688690"/>
            <a:ext cx="2558375" cy="923330"/>
          </a:xfrm>
          <a:prstGeom prst="rect">
            <a:avLst/>
          </a:prstGeom>
          <a:noFill/>
        </p:spPr>
        <p:txBody>
          <a:bodyPr wrap="square" rtlCol="0">
            <a:spAutoFit/>
          </a:bodyPr>
          <a:lstStyle/>
          <a:p>
            <a:pPr algn="ctr"/>
            <a:r>
              <a:rPr lang="en-US" b="1" kern="1200" dirty="0">
                <a:latin typeface="Calibri" panose="020F0502020204030204" pitchFamily="34" charset="0"/>
                <a:ea typeface="+mn-ea"/>
                <a:cs typeface="Calibri" panose="020F0502020204030204" pitchFamily="34" charset="0"/>
              </a:rPr>
              <a:t>Federal highway regulations for safety</a:t>
            </a:r>
          </a:p>
          <a:p>
            <a:endParaRPr lang="en-US" dirty="0"/>
          </a:p>
        </p:txBody>
      </p:sp>
      <p:sp>
        <p:nvSpPr>
          <p:cNvPr id="15" name="TextBox 14">
            <a:extLst>
              <a:ext uri="{FF2B5EF4-FFF2-40B4-BE49-F238E27FC236}">
                <a16:creationId xmlns:a16="http://schemas.microsoft.com/office/drawing/2014/main" id="{0C2D025D-EA8B-893D-C6C0-F31B1D87A864}"/>
              </a:ext>
            </a:extLst>
          </p:cNvPr>
          <p:cNvSpPr txBox="1"/>
          <p:nvPr/>
        </p:nvSpPr>
        <p:spPr>
          <a:xfrm>
            <a:off x="4856538" y="3688689"/>
            <a:ext cx="2558375" cy="1200329"/>
          </a:xfrm>
          <a:prstGeom prst="rect">
            <a:avLst/>
          </a:prstGeom>
          <a:noFill/>
        </p:spPr>
        <p:txBody>
          <a:bodyPr wrap="square" rtlCol="0">
            <a:spAutoFit/>
          </a:bodyPr>
          <a:lstStyle/>
          <a:p>
            <a:pPr marL="285750" lvl="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Signs</a:t>
            </a:r>
            <a:endParaRPr lang="en-US"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Private use (parking)</a:t>
            </a:r>
            <a:endParaRPr lang="en-US"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Landscaping</a:t>
            </a:r>
            <a:endParaRPr lang="en-US" dirty="0">
              <a:latin typeface="Calibri" panose="020F0502020204030204" pitchFamily="34" charset="0"/>
              <a:cs typeface="Calibri" panose="020F0502020204030204" pitchFamily="34" charset="0"/>
            </a:endParaRPr>
          </a:p>
          <a:p>
            <a:endParaRPr lang="en-US" dirty="0"/>
          </a:p>
        </p:txBody>
      </p:sp>
      <p:sp>
        <p:nvSpPr>
          <p:cNvPr id="16" name="TextBox 15">
            <a:extLst>
              <a:ext uri="{FF2B5EF4-FFF2-40B4-BE49-F238E27FC236}">
                <a16:creationId xmlns:a16="http://schemas.microsoft.com/office/drawing/2014/main" id="{DFC9A545-22A3-E098-3089-F13E2AAF530A}"/>
              </a:ext>
            </a:extLst>
          </p:cNvPr>
          <p:cNvSpPr txBox="1"/>
          <p:nvPr/>
        </p:nvSpPr>
        <p:spPr>
          <a:xfrm>
            <a:off x="8759767" y="3688689"/>
            <a:ext cx="2558375" cy="1200329"/>
          </a:xfrm>
          <a:prstGeom prst="rect">
            <a:avLst/>
          </a:prstGeom>
          <a:noFill/>
        </p:spPr>
        <p:txBody>
          <a:bodyPr wrap="square" rtlCol="0">
            <a:spAutoFit/>
          </a:bodyPr>
          <a:lstStyle/>
          <a:p>
            <a:pPr algn="ctr"/>
            <a:r>
              <a:rPr lang="en-US" b="1" dirty="0"/>
              <a:t>Owners of encroachments will be notified by the </a:t>
            </a:r>
          </a:p>
          <a:p>
            <a:pPr algn="ctr"/>
            <a:r>
              <a:rPr lang="en-US" b="1" dirty="0"/>
              <a:t>Rapid City Area Office.</a:t>
            </a:r>
          </a:p>
        </p:txBody>
      </p:sp>
    </p:spTree>
    <p:extLst>
      <p:ext uri="{BB962C8B-B14F-4D97-AF65-F5344CB8AC3E}">
        <p14:creationId xmlns:p14="http://schemas.microsoft.com/office/powerpoint/2010/main" val="2179469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160F22E1-8BD8-B989-C8B9-3868A02FEA38}"/>
              </a:ext>
            </a:extLst>
          </p:cNvPr>
          <p:cNvSpPr/>
          <p:nvPr/>
        </p:nvSpPr>
        <p:spPr>
          <a:xfrm>
            <a:off x="4323915" y="3879412"/>
            <a:ext cx="1524000" cy="1118681"/>
          </a:xfrm>
          <a:prstGeom prst="rightArrow">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389313D-10D0-C61E-476C-BFB00A798D51}"/>
              </a:ext>
            </a:extLst>
          </p:cNvPr>
          <p:cNvSpPr/>
          <p:nvPr/>
        </p:nvSpPr>
        <p:spPr>
          <a:xfrm>
            <a:off x="4323915" y="1715604"/>
            <a:ext cx="1524000" cy="1118681"/>
          </a:xfrm>
          <a:prstGeom prst="rightArrow">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UTILITY COORDINATION</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sp>
        <p:nvSpPr>
          <p:cNvPr id="3" name="Rectangle: Diagonal Corners Rounded 2">
            <a:extLst>
              <a:ext uri="{FF2B5EF4-FFF2-40B4-BE49-F238E27FC236}">
                <a16:creationId xmlns:a16="http://schemas.microsoft.com/office/drawing/2014/main" id="{91F41756-9A8D-DB53-9571-8A7E66CE57B7}"/>
              </a:ext>
            </a:extLst>
          </p:cNvPr>
          <p:cNvSpPr/>
          <p:nvPr/>
        </p:nvSpPr>
        <p:spPr>
          <a:xfrm>
            <a:off x="953311" y="1575149"/>
            <a:ext cx="4132604" cy="1449422"/>
          </a:xfrm>
          <a:prstGeom prst="round2Diag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300"/>
              </a:spcAft>
              <a:buNone/>
            </a:pPr>
            <a:endParaRPr lang="en-US" sz="2400" b="1" dirty="0">
              <a:solidFill>
                <a:schemeClr val="bg1"/>
              </a:solidFill>
              <a:latin typeface="Calibri" panose="020F0502020204030204" pitchFamily="34" charset="0"/>
              <a:cs typeface="Calibri" panose="020F0502020204030204" pitchFamily="34" charset="0"/>
            </a:endParaRPr>
          </a:p>
          <a:p>
            <a:pPr marL="12700">
              <a:spcBef>
                <a:spcPts val="100"/>
              </a:spcBef>
            </a:pPr>
            <a:r>
              <a:rPr lang="en-US" sz="2800" b="1" kern="0" dirty="0">
                <a:solidFill>
                  <a:srgbClr val="FFFFFF"/>
                </a:solidFill>
              </a:rPr>
              <a:t>Some utilities may need </a:t>
            </a:r>
          </a:p>
          <a:p>
            <a:pPr marL="12700">
              <a:spcBef>
                <a:spcPts val="100"/>
              </a:spcBef>
            </a:pPr>
            <a:r>
              <a:rPr lang="en-US" sz="2800" b="1" kern="0" dirty="0">
                <a:solidFill>
                  <a:srgbClr val="FFFFFF"/>
                </a:solidFill>
              </a:rPr>
              <a:t>to be relocated.</a:t>
            </a:r>
          </a:p>
          <a:p>
            <a:pPr lvl="0">
              <a:spcAft>
                <a:spcPts val="300"/>
              </a:spcAft>
              <a:buNone/>
            </a:pPr>
            <a:r>
              <a:rPr lang="en-US" sz="1800" dirty="0">
                <a:solidFill>
                  <a:srgbClr val="741112"/>
                </a:solidFill>
                <a:latin typeface="Calibri" panose="020F0502020204030204" pitchFamily="34" charset="0"/>
                <a:cs typeface="Calibri" panose="020F0502020204030204" pitchFamily="34" charset="0"/>
              </a:rPr>
              <a:t> </a:t>
            </a:r>
          </a:p>
        </p:txBody>
      </p:sp>
      <p:sp>
        <p:nvSpPr>
          <p:cNvPr id="5" name="Rectangle: Diagonal Corners Rounded 4">
            <a:extLst>
              <a:ext uri="{FF2B5EF4-FFF2-40B4-BE49-F238E27FC236}">
                <a16:creationId xmlns:a16="http://schemas.microsoft.com/office/drawing/2014/main" id="{62E22710-3460-411C-F52F-62965117A488}"/>
              </a:ext>
            </a:extLst>
          </p:cNvPr>
          <p:cNvSpPr/>
          <p:nvPr/>
        </p:nvSpPr>
        <p:spPr>
          <a:xfrm>
            <a:off x="6224941" y="1891363"/>
            <a:ext cx="4902818" cy="3106730"/>
          </a:xfrm>
          <a:prstGeom prst="round2DiagRect">
            <a:avLst/>
          </a:prstGeom>
          <a:solidFill>
            <a:srgbClr val="751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defTabSz="1244600">
              <a:lnSpc>
                <a:spcPct val="90000"/>
              </a:lnSpc>
              <a:spcBef>
                <a:spcPct val="0"/>
              </a:spcBef>
              <a:spcAft>
                <a:spcPct val="35000"/>
              </a:spcAft>
              <a:buNone/>
            </a:pPr>
            <a:endParaRPr lang="en-US" sz="2400" b="1" kern="1200" dirty="0">
              <a:solidFill>
                <a:srgbClr val="FFFFFF"/>
              </a:solidFill>
              <a:latin typeface="Calibri" panose="020F0502020204030204" pitchFamily="34" charset="0"/>
              <a:ea typeface="+mn-ea"/>
              <a:cs typeface="Calibri" panose="020F0502020204030204" pitchFamily="34" charset="0"/>
            </a:endParaRPr>
          </a:p>
          <a:p>
            <a:pPr marL="342900" indent="-342900" fontAlgn="auto">
              <a:spcBef>
                <a:spcPts val="0"/>
              </a:spcBef>
              <a:spcAft>
                <a:spcPts val="600"/>
              </a:spcAft>
              <a:buClr>
                <a:schemeClr val="bg1"/>
              </a:buClr>
              <a:buFont typeface="Arial" panose="020B0604020202020204" pitchFamily="34" charset="0"/>
              <a:buChar char="•"/>
              <a:defRPr/>
            </a:pPr>
            <a:r>
              <a:rPr lang="en-US" b="1" dirty="0">
                <a:solidFill>
                  <a:srgbClr val="FFFFFF"/>
                </a:solidFill>
                <a:latin typeface="Calibri" panose="020F0502020204030204" pitchFamily="34" charset="0"/>
                <a:cs typeface="Calibri" panose="020F0502020204030204" pitchFamily="34" charset="0"/>
              </a:rPr>
              <a:t>BHE</a:t>
            </a:r>
          </a:p>
          <a:p>
            <a:pPr marL="342900" indent="-342900">
              <a:spcAft>
                <a:spcPts val="600"/>
              </a:spcAft>
              <a:buClr>
                <a:schemeClr val="bg1"/>
              </a:buClr>
              <a:buFont typeface="Arial" panose="020B0604020202020204" pitchFamily="34" charset="0"/>
              <a:buChar char="•"/>
              <a:defRPr/>
            </a:pPr>
            <a:r>
              <a:rPr lang="en-US" sz="1800" b="1" kern="1200" dirty="0">
                <a:solidFill>
                  <a:srgbClr val="FFFFFF"/>
                </a:solidFill>
                <a:latin typeface="Calibri" panose="020F0502020204030204" pitchFamily="34" charset="0"/>
                <a:ea typeface="+mn-ea"/>
                <a:cs typeface="Calibri" panose="020F0502020204030204" pitchFamily="34" charset="0"/>
              </a:rPr>
              <a:t>Lumen</a:t>
            </a:r>
          </a:p>
          <a:p>
            <a:pPr marL="342900" indent="-342900" fontAlgn="auto">
              <a:spcBef>
                <a:spcPts val="0"/>
              </a:spcBef>
              <a:spcAft>
                <a:spcPts val="600"/>
              </a:spcAft>
              <a:buClr>
                <a:schemeClr val="bg1"/>
              </a:buClr>
              <a:buFont typeface="Arial" panose="020B0604020202020204" pitchFamily="34" charset="0"/>
              <a:buChar char="•"/>
              <a:defRPr/>
            </a:pPr>
            <a:r>
              <a:rPr lang="en-US" sz="1800" b="1" kern="1200" dirty="0">
                <a:solidFill>
                  <a:srgbClr val="FFFFFF"/>
                </a:solidFill>
                <a:latin typeface="Calibri" panose="020F0502020204030204" pitchFamily="34" charset="0"/>
                <a:ea typeface="+mn-ea"/>
                <a:cs typeface="Calibri" panose="020F0502020204030204" pitchFamily="34" charset="0"/>
              </a:rPr>
              <a:t>Midco</a:t>
            </a:r>
          </a:p>
          <a:p>
            <a:pPr marL="342900" indent="-342900" fontAlgn="auto">
              <a:spcBef>
                <a:spcPts val="0"/>
              </a:spcBef>
              <a:spcAft>
                <a:spcPts val="600"/>
              </a:spcAft>
              <a:buClr>
                <a:schemeClr val="bg1"/>
              </a:buClr>
              <a:buFont typeface="Arial" panose="020B0604020202020204" pitchFamily="34" charset="0"/>
              <a:buChar char="•"/>
              <a:defRPr/>
            </a:pPr>
            <a:r>
              <a:rPr lang="en-US" b="1" dirty="0">
                <a:solidFill>
                  <a:srgbClr val="FFFFFF"/>
                </a:solidFill>
                <a:latin typeface="Calibri" panose="020F0502020204030204" pitchFamily="34" charset="0"/>
                <a:cs typeface="Calibri" panose="020F0502020204030204" pitchFamily="34" charset="0"/>
              </a:rPr>
              <a:t>SDN</a:t>
            </a:r>
          </a:p>
          <a:p>
            <a:pPr marL="342900" indent="-342900" fontAlgn="auto">
              <a:spcBef>
                <a:spcPts val="0"/>
              </a:spcBef>
              <a:spcAft>
                <a:spcPts val="600"/>
              </a:spcAft>
              <a:buClr>
                <a:schemeClr val="bg1"/>
              </a:buClr>
              <a:buFont typeface="Arial" panose="020B0604020202020204" pitchFamily="34" charset="0"/>
              <a:buChar char="•"/>
              <a:defRPr/>
            </a:pPr>
            <a:r>
              <a:rPr lang="en-US" sz="1800" b="1" kern="1200" dirty="0" err="1">
                <a:solidFill>
                  <a:srgbClr val="FFFFFF"/>
                </a:solidFill>
                <a:latin typeface="Calibri" panose="020F0502020204030204" pitchFamily="34" charset="0"/>
                <a:ea typeface="+mn-ea"/>
                <a:cs typeface="Calibri" panose="020F0502020204030204" pitchFamily="34" charset="0"/>
              </a:rPr>
              <a:t>Bluepeak</a:t>
            </a:r>
            <a:endParaRPr lang="en-US" sz="1800" b="1" kern="1200" dirty="0">
              <a:solidFill>
                <a:srgbClr val="FFFFFF"/>
              </a:solidFill>
              <a:latin typeface="Calibri" panose="020F0502020204030204" pitchFamily="34" charset="0"/>
              <a:ea typeface="+mn-ea"/>
              <a:cs typeface="Calibri" panose="020F0502020204030204" pitchFamily="34" charset="0"/>
            </a:endParaRPr>
          </a:p>
          <a:p>
            <a:pPr marL="342900" indent="-342900" fontAlgn="auto">
              <a:spcBef>
                <a:spcPts val="0"/>
              </a:spcBef>
              <a:spcAft>
                <a:spcPts val="600"/>
              </a:spcAft>
              <a:buClr>
                <a:schemeClr val="bg1"/>
              </a:buClr>
              <a:buFont typeface="Arial" panose="020B0604020202020204" pitchFamily="34" charset="0"/>
              <a:buChar char="•"/>
              <a:defRPr/>
            </a:pPr>
            <a:r>
              <a:rPr lang="en-US" b="1" dirty="0">
                <a:solidFill>
                  <a:srgbClr val="FFFFFF"/>
                </a:solidFill>
                <a:latin typeface="Calibri" panose="020F0502020204030204" pitchFamily="34" charset="0"/>
                <a:cs typeface="Calibri" panose="020F0502020204030204" pitchFamily="34" charset="0"/>
              </a:rPr>
              <a:t>Golden West</a:t>
            </a:r>
          </a:p>
          <a:p>
            <a:pPr marL="342900" indent="-342900" fontAlgn="auto">
              <a:spcBef>
                <a:spcPts val="0"/>
              </a:spcBef>
              <a:spcAft>
                <a:spcPts val="600"/>
              </a:spcAft>
              <a:buClr>
                <a:schemeClr val="bg1"/>
              </a:buClr>
              <a:buFont typeface="Arial" panose="020B0604020202020204" pitchFamily="34" charset="0"/>
              <a:buChar char="•"/>
              <a:defRPr/>
            </a:pPr>
            <a:r>
              <a:rPr lang="en-US" sz="1800" b="1" kern="1200" dirty="0">
                <a:solidFill>
                  <a:srgbClr val="FFFFFF"/>
                </a:solidFill>
                <a:latin typeface="Calibri" panose="020F0502020204030204" pitchFamily="34" charset="0"/>
                <a:ea typeface="+mn-ea"/>
                <a:cs typeface="Calibri" panose="020F0502020204030204" pitchFamily="34" charset="0"/>
              </a:rPr>
              <a:t>MDU</a:t>
            </a:r>
          </a:p>
          <a:p>
            <a:pPr marL="342900" indent="-342900" fontAlgn="auto">
              <a:spcBef>
                <a:spcPts val="0"/>
              </a:spcBef>
              <a:spcAft>
                <a:spcPts val="600"/>
              </a:spcAft>
              <a:buClr>
                <a:schemeClr val="bg1"/>
              </a:buClr>
              <a:buFont typeface="Arial" panose="020B0604020202020204" pitchFamily="34" charset="0"/>
              <a:buChar char="•"/>
              <a:defRPr/>
            </a:pPr>
            <a:r>
              <a:rPr lang="en-US" b="1" dirty="0">
                <a:solidFill>
                  <a:srgbClr val="FFFFFF"/>
                </a:solidFill>
                <a:latin typeface="Calibri" panose="020F0502020204030204" pitchFamily="34" charset="0"/>
                <a:cs typeface="Calibri" panose="020F0502020204030204" pitchFamily="34" charset="0"/>
              </a:rPr>
              <a:t>City of Rapid City</a:t>
            </a:r>
          </a:p>
          <a:p>
            <a:pPr marL="342900" indent="-342900" fontAlgn="auto">
              <a:spcBef>
                <a:spcPts val="0"/>
              </a:spcBef>
              <a:spcAft>
                <a:spcPts val="600"/>
              </a:spcAft>
              <a:buClr>
                <a:schemeClr val="bg1"/>
              </a:buClr>
              <a:buFont typeface="Arial" panose="020B0604020202020204" pitchFamily="34" charset="0"/>
              <a:buChar char="•"/>
              <a:defRPr/>
            </a:pPr>
            <a:endParaRPr lang="en-US" sz="1800" b="1" kern="1200" dirty="0">
              <a:solidFill>
                <a:srgbClr val="FFFFFF"/>
              </a:solidFill>
              <a:latin typeface="Calibri" panose="020F0502020204030204" pitchFamily="34" charset="0"/>
              <a:ea typeface="+mn-ea"/>
              <a:cs typeface="Calibri" panose="020F0502020204030204" pitchFamily="34" charset="0"/>
            </a:endParaRPr>
          </a:p>
        </p:txBody>
      </p:sp>
      <p:pic>
        <p:nvPicPr>
          <p:cNvPr id="11" name="Picture 10" descr="A picture containing text, clipart&#10;&#10;Description automatically generated">
            <a:extLst>
              <a:ext uri="{FF2B5EF4-FFF2-40B4-BE49-F238E27FC236}">
                <a16:creationId xmlns:a16="http://schemas.microsoft.com/office/drawing/2014/main" id="{7D128CD3-494C-C15C-2511-7148AF6F2D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6" name="Rectangle: Diagonal Corners Rounded 5">
            <a:extLst>
              <a:ext uri="{FF2B5EF4-FFF2-40B4-BE49-F238E27FC236}">
                <a16:creationId xmlns:a16="http://schemas.microsoft.com/office/drawing/2014/main" id="{B39F6429-C632-5DA5-BE79-638BE2F03F2D}"/>
              </a:ext>
            </a:extLst>
          </p:cNvPr>
          <p:cNvSpPr/>
          <p:nvPr/>
        </p:nvSpPr>
        <p:spPr>
          <a:xfrm>
            <a:off x="953311" y="3697019"/>
            <a:ext cx="4132604" cy="1648838"/>
          </a:xfrm>
          <a:prstGeom prst="round2Diag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300"/>
              </a:spcAft>
              <a:buNone/>
            </a:pPr>
            <a:endParaRPr lang="en-US" sz="2400" b="1" dirty="0">
              <a:solidFill>
                <a:schemeClr val="bg1"/>
              </a:solidFill>
              <a:latin typeface="Calibri" panose="020F0502020204030204" pitchFamily="34" charset="0"/>
              <a:cs typeface="Calibri" panose="020F0502020204030204" pitchFamily="34" charset="0"/>
            </a:endParaRPr>
          </a:p>
          <a:p>
            <a:pPr marL="12700">
              <a:spcBef>
                <a:spcPts val="100"/>
              </a:spcBef>
            </a:pPr>
            <a:r>
              <a:rPr lang="en-US" sz="2800" b="1" kern="0" dirty="0">
                <a:solidFill>
                  <a:srgbClr val="FFFFFF"/>
                </a:solidFill>
              </a:rPr>
              <a:t>Utility companies negotiate easements </a:t>
            </a:r>
          </a:p>
          <a:p>
            <a:pPr marL="12700">
              <a:spcBef>
                <a:spcPts val="100"/>
              </a:spcBef>
            </a:pPr>
            <a:r>
              <a:rPr lang="en-US" sz="2800" b="1" kern="0" dirty="0">
                <a:solidFill>
                  <a:srgbClr val="FFFFFF"/>
                </a:solidFill>
              </a:rPr>
              <a:t>with landowners.</a:t>
            </a:r>
          </a:p>
          <a:p>
            <a:pPr lvl="0">
              <a:spcAft>
                <a:spcPts val="300"/>
              </a:spcAft>
              <a:buNone/>
            </a:pPr>
            <a:r>
              <a:rPr lang="en-US" sz="1800" dirty="0">
                <a:solidFill>
                  <a:srgbClr val="741112"/>
                </a:solidFill>
                <a:latin typeface="Calibri" panose="020F0502020204030204" pitchFamily="34" charset="0"/>
                <a:cs typeface="Calibri" panose="020F0502020204030204" pitchFamily="34" charset="0"/>
              </a:rPr>
              <a:t> </a:t>
            </a:r>
          </a:p>
        </p:txBody>
      </p:sp>
      <p:sp>
        <p:nvSpPr>
          <p:cNvPr id="10" name="Text Box 6">
            <a:extLst>
              <a:ext uri="{FF2B5EF4-FFF2-40B4-BE49-F238E27FC236}">
                <a16:creationId xmlns:a16="http://schemas.microsoft.com/office/drawing/2014/main" id="{39D304EC-592B-DC32-7143-C5BA5E966B6F}"/>
              </a:ext>
            </a:extLst>
          </p:cNvPr>
          <p:cNvSpPr txBox="1">
            <a:spLocks noChangeArrowheads="1"/>
          </p:cNvSpPr>
          <p:nvPr/>
        </p:nvSpPr>
        <p:spPr bwMode="auto">
          <a:xfrm>
            <a:off x="450466" y="626253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Tree>
    <p:extLst>
      <p:ext uri="{BB962C8B-B14F-4D97-AF65-F5344CB8AC3E}">
        <p14:creationId xmlns:p14="http://schemas.microsoft.com/office/powerpoint/2010/main" val="3558920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160F22E1-8BD8-B989-C8B9-3868A02FEA38}"/>
              </a:ext>
            </a:extLst>
          </p:cNvPr>
          <p:cNvSpPr/>
          <p:nvPr/>
        </p:nvSpPr>
        <p:spPr>
          <a:xfrm>
            <a:off x="7484670" y="2731701"/>
            <a:ext cx="1524000" cy="1118681"/>
          </a:xfrm>
          <a:prstGeom prst="rightArrow">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389313D-10D0-C61E-476C-BFB00A798D51}"/>
              </a:ext>
            </a:extLst>
          </p:cNvPr>
          <p:cNvSpPr/>
          <p:nvPr/>
        </p:nvSpPr>
        <p:spPr>
          <a:xfrm>
            <a:off x="2341125" y="2731701"/>
            <a:ext cx="1524000" cy="1118681"/>
          </a:xfrm>
          <a:prstGeom prst="rightArrow">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450466" y="200947"/>
            <a:ext cx="1128802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UTILITY COORDINATION</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sp>
        <p:nvSpPr>
          <p:cNvPr id="3" name="Rectangle: Diagonal Corners Rounded 2">
            <a:extLst>
              <a:ext uri="{FF2B5EF4-FFF2-40B4-BE49-F238E27FC236}">
                <a16:creationId xmlns:a16="http://schemas.microsoft.com/office/drawing/2014/main" id="{91F41756-9A8D-DB53-9571-8A7E66CE57B7}"/>
              </a:ext>
            </a:extLst>
          </p:cNvPr>
          <p:cNvSpPr/>
          <p:nvPr/>
        </p:nvSpPr>
        <p:spPr>
          <a:xfrm>
            <a:off x="343463" y="1973983"/>
            <a:ext cx="2759662" cy="2558833"/>
          </a:xfrm>
          <a:prstGeom prst="round2Diag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spcBef>
                <a:spcPts val="100"/>
              </a:spcBef>
            </a:pPr>
            <a:r>
              <a:rPr lang="en-US" sz="2400" b="1" kern="0" dirty="0">
                <a:solidFill>
                  <a:srgbClr val="FFFFFF"/>
                </a:solidFill>
              </a:rPr>
              <a:t>Any known private utilities?</a:t>
            </a:r>
          </a:p>
          <a:p>
            <a:pPr lvl="0">
              <a:spcAft>
                <a:spcPts val="300"/>
              </a:spcAft>
              <a:buNone/>
            </a:pPr>
            <a:r>
              <a:rPr lang="en-US" sz="1800" dirty="0">
                <a:solidFill>
                  <a:srgbClr val="741112"/>
                </a:solidFill>
                <a:latin typeface="Calibri" panose="020F0502020204030204" pitchFamily="34" charset="0"/>
                <a:cs typeface="Calibri" panose="020F0502020204030204" pitchFamily="34" charset="0"/>
              </a:rPr>
              <a:t> </a:t>
            </a:r>
          </a:p>
        </p:txBody>
      </p:sp>
      <p:sp>
        <p:nvSpPr>
          <p:cNvPr id="5" name="Rectangle: Diagonal Corners Rounded 4">
            <a:extLst>
              <a:ext uri="{FF2B5EF4-FFF2-40B4-BE49-F238E27FC236}">
                <a16:creationId xmlns:a16="http://schemas.microsoft.com/office/drawing/2014/main" id="{62E22710-3460-411C-F52F-62965117A488}"/>
              </a:ext>
            </a:extLst>
          </p:cNvPr>
          <p:cNvSpPr/>
          <p:nvPr/>
        </p:nvSpPr>
        <p:spPr>
          <a:xfrm>
            <a:off x="3987608" y="1973983"/>
            <a:ext cx="4259062" cy="2558834"/>
          </a:xfrm>
          <a:prstGeom prst="round2DiagRect">
            <a:avLst/>
          </a:prstGeom>
          <a:solidFill>
            <a:srgbClr val="751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defTabSz="1244600">
              <a:lnSpc>
                <a:spcPct val="90000"/>
              </a:lnSpc>
              <a:spcBef>
                <a:spcPct val="0"/>
              </a:spcBef>
              <a:spcAft>
                <a:spcPct val="35000"/>
              </a:spcAft>
              <a:buClr>
                <a:schemeClr val="bg1">
                  <a:lumMod val="95000"/>
                </a:schemeClr>
              </a:buClr>
              <a:buFont typeface="Arial" panose="020B0604020202020204" pitchFamily="34" charset="0"/>
              <a:buChar char="•"/>
            </a:pPr>
            <a:endParaRPr lang="en-US" sz="2400" kern="1200" dirty="0">
              <a:solidFill>
                <a:schemeClr val="bg1">
                  <a:lumMod val="95000"/>
                </a:schemeClr>
              </a:solidFill>
              <a:latin typeface="Calibri" panose="020F0502020204030204" pitchFamily="34" charset="0"/>
              <a:ea typeface="+mn-ea"/>
              <a:cs typeface="Calibri" panose="020F0502020204030204" pitchFamily="34" charset="0"/>
            </a:endParaRPr>
          </a:p>
          <a:p>
            <a:pPr marL="342900" indent="-342900" fontAlgn="auto">
              <a:spcBef>
                <a:spcPts val="0"/>
              </a:spcBef>
              <a:spcAft>
                <a:spcPts val="600"/>
              </a:spcAft>
              <a:buClr>
                <a:schemeClr val="bg1">
                  <a:lumMod val="95000"/>
                </a:schemeClr>
              </a:buClr>
              <a:buFont typeface="Arial" panose="020B0604020202020204" pitchFamily="34" charset="0"/>
              <a:buChar char="•"/>
              <a:defRPr/>
            </a:pPr>
            <a:r>
              <a:rPr lang="en-US" altLang="en-US" sz="2400" dirty="0">
                <a:solidFill>
                  <a:schemeClr val="bg1">
                    <a:lumMod val="95000"/>
                  </a:schemeClr>
                </a:solidFill>
                <a:latin typeface="Calibri" panose="020F0502020204030204" pitchFamily="34" charset="0"/>
                <a:cs typeface="Calibri" panose="020F0502020204030204" pitchFamily="34" charset="0"/>
              </a:rPr>
              <a:t>Water lines</a:t>
            </a:r>
          </a:p>
          <a:p>
            <a:pPr marL="342900" indent="-342900" fontAlgn="auto">
              <a:spcBef>
                <a:spcPts val="0"/>
              </a:spcBef>
              <a:spcAft>
                <a:spcPts val="600"/>
              </a:spcAft>
              <a:buClr>
                <a:schemeClr val="bg1">
                  <a:lumMod val="95000"/>
                </a:schemeClr>
              </a:buClr>
              <a:buFont typeface="Arial" panose="020B0604020202020204" pitchFamily="34" charset="0"/>
              <a:buChar char="•"/>
              <a:defRPr/>
            </a:pPr>
            <a:r>
              <a:rPr lang="en-US" altLang="en-US" sz="2400" dirty="0">
                <a:solidFill>
                  <a:schemeClr val="bg1">
                    <a:lumMod val="95000"/>
                  </a:schemeClr>
                </a:solidFill>
                <a:latin typeface="Calibri" panose="020F0502020204030204" pitchFamily="34" charset="0"/>
                <a:cs typeface="Calibri" panose="020F0502020204030204" pitchFamily="34" charset="0"/>
              </a:rPr>
              <a:t>Drain fields</a:t>
            </a:r>
          </a:p>
          <a:p>
            <a:pPr marL="342900" indent="-342900" fontAlgn="auto">
              <a:spcBef>
                <a:spcPts val="0"/>
              </a:spcBef>
              <a:spcAft>
                <a:spcPts val="600"/>
              </a:spcAft>
              <a:buClr>
                <a:schemeClr val="bg1">
                  <a:lumMod val="95000"/>
                </a:schemeClr>
              </a:buClr>
              <a:buFont typeface="Arial" panose="020B0604020202020204" pitchFamily="34" charset="0"/>
              <a:buChar char="•"/>
              <a:defRPr/>
            </a:pPr>
            <a:r>
              <a:rPr lang="en-US" altLang="en-US" sz="2400" dirty="0">
                <a:solidFill>
                  <a:schemeClr val="bg1">
                    <a:lumMod val="95000"/>
                  </a:schemeClr>
                </a:solidFill>
                <a:latin typeface="Calibri" panose="020F0502020204030204" pitchFamily="34" charset="0"/>
                <a:cs typeface="Calibri" panose="020F0502020204030204" pitchFamily="34" charset="0"/>
              </a:rPr>
              <a:t>Septic tanks</a:t>
            </a:r>
          </a:p>
          <a:p>
            <a:pPr marL="342900" indent="-342900" fontAlgn="auto">
              <a:spcBef>
                <a:spcPts val="0"/>
              </a:spcBef>
              <a:spcAft>
                <a:spcPts val="600"/>
              </a:spcAft>
              <a:buClr>
                <a:schemeClr val="bg1">
                  <a:lumMod val="95000"/>
                </a:schemeClr>
              </a:buClr>
              <a:buFont typeface="Arial" panose="020B0604020202020204" pitchFamily="34" charset="0"/>
              <a:buChar char="•"/>
              <a:defRPr/>
            </a:pPr>
            <a:r>
              <a:rPr lang="en-US" altLang="en-US" sz="2400" dirty="0">
                <a:solidFill>
                  <a:schemeClr val="bg1">
                    <a:lumMod val="95000"/>
                  </a:schemeClr>
                </a:solidFill>
                <a:latin typeface="Calibri" panose="020F0502020204030204" pitchFamily="34" charset="0"/>
                <a:cs typeface="Calibri" panose="020F0502020204030204" pitchFamily="34" charset="0"/>
              </a:rPr>
              <a:t>Underground storage tanks</a:t>
            </a:r>
          </a:p>
          <a:p>
            <a:pPr marL="342900" indent="-342900" fontAlgn="auto">
              <a:spcBef>
                <a:spcPts val="0"/>
              </a:spcBef>
              <a:spcAft>
                <a:spcPts val="600"/>
              </a:spcAft>
              <a:buClr>
                <a:schemeClr val="bg1">
                  <a:lumMod val="95000"/>
                </a:schemeClr>
              </a:buClr>
              <a:buFont typeface="Arial" panose="020B0604020202020204" pitchFamily="34" charset="0"/>
              <a:buChar char="•"/>
              <a:defRPr/>
            </a:pPr>
            <a:r>
              <a:rPr lang="en-US" altLang="en-US" sz="2400" dirty="0">
                <a:solidFill>
                  <a:schemeClr val="bg1">
                    <a:lumMod val="95000"/>
                  </a:schemeClr>
                </a:solidFill>
                <a:latin typeface="Calibri" panose="020F0502020204030204" pitchFamily="34" charset="0"/>
                <a:cs typeface="Calibri" panose="020F0502020204030204" pitchFamily="34" charset="0"/>
              </a:rPr>
              <a:t>Underground power lines</a:t>
            </a:r>
          </a:p>
          <a:p>
            <a:pPr marL="0" lvl="0" indent="0" algn="l" defTabSz="1244600">
              <a:lnSpc>
                <a:spcPct val="90000"/>
              </a:lnSpc>
              <a:spcBef>
                <a:spcPct val="0"/>
              </a:spcBef>
              <a:spcAft>
                <a:spcPct val="35000"/>
              </a:spcAft>
              <a:buNone/>
            </a:pPr>
            <a:endParaRPr lang="en-US" sz="1800" b="1" kern="1200" dirty="0">
              <a:solidFill>
                <a:srgbClr val="FFFFFF"/>
              </a:solidFill>
              <a:latin typeface="Calibri" panose="020F0502020204030204" pitchFamily="34" charset="0"/>
              <a:ea typeface="+mn-ea"/>
              <a:cs typeface="Calibri" panose="020F0502020204030204" pitchFamily="34" charset="0"/>
            </a:endParaRPr>
          </a:p>
        </p:txBody>
      </p:sp>
      <p:pic>
        <p:nvPicPr>
          <p:cNvPr id="11" name="Picture 10" descr="A picture containing text, clipart&#10;&#10;Description automatically generated">
            <a:extLst>
              <a:ext uri="{FF2B5EF4-FFF2-40B4-BE49-F238E27FC236}">
                <a16:creationId xmlns:a16="http://schemas.microsoft.com/office/drawing/2014/main" id="{7D128CD3-494C-C15C-2511-7148AF6F2D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6" name="Rectangle: Diagonal Corners Rounded 5">
            <a:extLst>
              <a:ext uri="{FF2B5EF4-FFF2-40B4-BE49-F238E27FC236}">
                <a16:creationId xmlns:a16="http://schemas.microsoft.com/office/drawing/2014/main" id="{B39F6429-C632-5DA5-BE79-638BE2F03F2D}"/>
              </a:ext>
            </a:extLst>
          </p:cNvPr>
          <p:cNvSpPr/>
          <p:nvPr/>
        </p:nvSpPr>
        <p:spPr>
          <a:xfrm>
            <a:off x="9131153" y="1973983"/>
            <a:ext cx="2707282" cy="2558833"/>
          </a:xfrm>
          <a:prstGeom prst="round2Diag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spcBef>
                <a:spcPts val="100"/>
              </a:spcBef>
            </a:pPr>
            <a:r>
              <a:rPr lang="en-US" sz="2400" b="1" kern="0" dirty="0">
                <a:solidFill>
                  <a:srgbClr val="FFFFFF"/>
                </a:solidFill>
              </a:rPr>
              <a:t>Contact HDR Engineering.</a:t>
            </a:r>
          </a:p>
          <a:p>
            <a:pPr lvl="0">
              <a:spcAft>
                <a:spcPts val="300"/>
              </a:spcAft>
              <a:buNone/>
            </a:pPr>
            <a:r>
              <a:rPr lang="en-US" sz="1800" dirty="0">
                <a:solidFill>
                  <a:srgbClr val="741112"/>
                </a:solidFill>
                <a:latin typeface="Calibri" panose="020F0502020204030204" pitchFamily="34" charset="0"/>
                <a:cs typeface="Calibri" panose="020F0502020204030204" pitchFamily="34" charset="0"/>
              </a:rPr>
              <a:t> </a:t>
            </a:r>
          </a:p>
        </p:txBody>
      </p:sp>
      <p:sp>
        <p:nvSpPr>
          <p:cNvPr id="8" name="Text Box 6">
            <a:extLst>
              <a:ext uri="{FF2B5EF4-FFF2-40B4-BE49-F238E27FC236}">
                <a16:creationId xmlns:a16="http://schemas.microsoft.com/office/drawing/2014/main" id="{62EA6C36-48E7-44F1-4BF0-1AFDAF3A6BA2}"/>
              </a:ext>
            </a:extLst>
          </p:cNvPr>
          <p:cNvSpPr txBox="1">
            <a:spLocks noChangeArrowheads="1"/>
          </p:cNvSpPr>
          <p:nvPr/>
        </p:nvSpPr>
        <p:spPr bwMode="auto">
          <a:xfrm>
            <a:off x="450466" y="626253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Tree>
    <p:extLst>
      <p:ext uri="{BB962C8B-B14F-4D97-AF65-F5344CB8AC3E}">
        <p14:creationId xmlns:p14="http://schemas.microsoft.com/office/powerpoint/2010/main" val="3789859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ENVIRONMENTAL, SOCIAL, </a:t>
            </a:r>
            <a:br>
              <a:rPr lang="en-US" b="1" dirty="0">
                <a:solidFill>
                  <a:srgbClr val="2E6B8D"/>
                </a:solidFill>
                <a:latin typeface="Open Sans Condensed"/>
                <a:ea typeface="Open Sans Condensed" panose="020B0806030504020204" pitchFamily="34" charset="0"/>
                <a:cs typeface="Open Sans Condensed" panose="020B0806030504020204" pitchFamily="34" charset="0"/>
              </a:rPr>
            </a:br>
            <a:r>
              <a:rPr lang="en-US" b="1" dirty="0">
                <a:solidFill>
                  <a:srgbClr val="2E6B8D"/>
                </a:solidFill>
                <a:latin typeface="Open Sans Condensed"/>
                <a:ea typeface="Open Sans Condensed" panose="020B0806030504020204" pitchFamily="34" charset="0"/>
                <a:cs typeface="Open Sans Condensed" panose="020B0806030504020204" pitchFamily="34" charset="0"/>
              </a:rPr>
              <a:t>AND ECONOMIC CONCERNS</a:t>
            </a:r>
          </a:p>
        </p:txBody>
      </p:sp>
      <p:sp>
        <p:nvSpPr>
          <p:cNvPr id="3" name="Content Placeholder 2">
            <a:extLst>
              <a:ext uri="{FF2B5EF4-FFF2-40B4-BE49-F238E27FC236}">
                <a16:creationId xmlns:a16="http://schemas.microsoft.com/office/drawing/2014/main" id="{8C3E6FBD-B2D5-4B61-AFEB-2DB972609AB0}"/>
              </a:ext>
            </a:extLst>
          </p:cNvPr>
          <p:cNvSpPr>
            <a:spLocks noGrp="1"/>
          </p:cNvSpPr>
          <p:nvPr>
            <p:ph idx="1"/>
          </p:nvPr>
        </p:nvSpPr>
        <p:spPr/>
        <p:txBody>
          <a:bodyPr/>
          <a:lstStyle/>
          <a:p>
            <a:pPr marL="0" indent="0" fontAlgn="auto">
              <a:spcBef>
                <a:spcPts val="0"/>
              </a:spcBef>
              <a:spcAft>
                <a:spcPts val="1200"/>
              </a:spcAft>
              <a:buSzPct val="65000"/>
              <a:buNone/>
              <a:defRPr/>
            </a:pPr>
            <a:r>
              <a:rPr lang="en-US" b="1" dirty="0">
                <a:latin typeface="Calibri" panose="020F0502020204030204" pitchFamily="34" charset="0"/>
                <a:cs typeface="Calibri" panose="020F0502020204030204" pitchFamily="34" charset="0"/>
              </a:rPr>
              <a:t>This project is being developed in accordance with applicable State and Federal environmental regulations.</a:t>
            </a:r>
          </a:p>
          <a:p>
            <a:pPr marL="228600" indent="-228600" fontAlgn="auto">
              <a:spcBef>
                <a:spcPts val="1200"/>
              </a:spcBef>
              <a:spcAft>
                <a:spcPts val="0"/>
              </a:spcAft>
              <a:buSzPct val="65000"/>
              <a:defRPr/>
            </a:pPr>
            <a:r>
              <a:rPr lang="en-US" b="1" dirty="0">
                <a:latin typeface="Calibri" panose="020F0502020204030204" pitchFamily="34" charset="0"/>
                <a:cs typeface="Calibri" panose="020F0502020204030204" pitchFamily="34" charset="0"/>
              </a:rPr>
              <a:t>National Environmental Policy Act of 1969 (NEPA), as amended</a:t>
            </a:r>
          </a:p>
          <a:p>
            <a:pPr marL="228600" indent="-228600" fontAlgn="auto">
              <a:spcBef>
                <a:spcPts val="1200"/>
              </a:spcBef>
              <a:spcAft>
                <a:spcPts val="0"/>
              </a:spcAft>
              <a:buSzPct val="65000"/>
              <a:defRPr/>
            </a:pPr>
            <a:r>
              <a:rPr lang="en-US" b="1" dirty="0">
                <a:latin typeface="Calibri" panose="020F0502020204030204" pitchFamily="34" charset="0"/>
                <a:cs typeface="Calibri" panose="020F0502020204030204" pitchFamily="34" charset="0"/>
              </a:rPr>
              <a:t>Section 106 of the National Historic Preservation Act </a:t>
            </a:r>
          </a:p>
          <a:p>
            <a:pPr marL="228600" indent="-228600" fontAlgn="auto">
              <a:spcBef>
                <a:spcPts val="1200"/>
              </a:spcBef>
              <a:spcAft>
                <a:spcPts val="0"/>
              </a:spcAft>
              <a:buSzPct val="65000"/>
              <a:defRPr/>
            </a:pPr>
            <a:r>
              <a:rPr lang="en-US" b="1" dirty="0">
                <a:latin typeface="Calibri" panose="020F0502020204030204" pitchFamily="34" charset="0"/>
                <a:cs typeface="Calibri" panose="020F0502020204030204" pitchFamily="34" charset="0"/>
              </a:rPr>
              <a:t>Section 404 of the Clean Water Act </a:t>
            </a:r>
          </a:p>
          <a:p>
            <a:pPr marL="228600" indent="-228600" fontAlgn="auto">
              <a:spcBef>
                <a:spcPts val="1200"/>
              </a:spcBef>
              <a:spcAft>
                <a:spcPts val="0"/>
              </a:spcAft>
              <a:buSzPct val="65000"/>
              <a:defRPr/>
            </a:pPr>
            <a:r>
              <a:rPr lang="en-US" b="1" dirty="0">
                <a:latin typeface="Calibri" panose="020F0502020204030204" pitchFamily="34" charset="0"/>
                <a:cs typeface="Calibri" panose="020F0502020204030204" pitchFamily="34" charset="0"/>
              </a:rPr>
              <a:t>Section 4(f) of the USDOT Transportation Act of 1966 </a:t>
            </a:r>
          </a:p>
          <a:p>
            <a:pPr marL="0" indent="0" fontAlgn="auto">
              <a:spcBef>
                <a:spcPts val="1200"/>
              </a:spcBef>
              <a:spcAft>
                <a:spcPts val="0"/>
              </a:spcAft>
              <a:buSzPct val="65000"/>
              <a:buNone/>
              <a:defRPr/>
            </a:pPr>
            <a:endParaRPr lang="en-US" b="1" dirty="0">
              <a:latin typeface="Calibri" panose="020F0502020204030204" pitchFamily="34" charset="0"/>
              <a:cs typeface="Calibri" panose="020F0502020204030204" pitchFamily="34" charset="0"/>
            </a:endParaRPr>
          </a:p>
        </p:txBody>
      </p:sp>
      <p:pic>
        <p:nvPicPr>
          <p:cNvPr id="4" name="Picture 4" descr="Untitled design (33).png">
            <a:extLst>
              <a:ext uri="{FF2B5EF4-FFF2-40B4-BE49-F238E27FC236}">
                <a16:creationId xmlns:a16="http://schemas.microsoft.com/office/drawing/2014/main" id="{3C183152-9544-70D9-9743-5D7FEEBB9075}"/>
              </a:ext>
            </a:extLst>
          </p:cNvPr>
          <p:cNvPicPr>
            <a:picLocks noChangeAspect="1"/>
          </p:cNvPicPr>
          <p:nvPr/>
        </p:nvPicPr>
        <p:blipFill>
          <a:blip r:embed="rId3"/>
          <a:stretch>
            <a:fillRect/>
          </a:stretch>
        </p:blipFill>
        <p:spPr>
          <a:xfrm>
            <a:off x="451989" y="5969666"/>
            <a:ext cx="11288020" cy="246153"/>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1AB76E75-5DD8-3746-D8E7-E8C082BBE6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8" name="Text Box 6">
            <a:extLst>
              <a:ext uri="{FF2B5EF4-FFF2-40B4-BE49-F238E27FC236}">
                <a16:creationId xmlns:a16="http://schemas.microsoft.com/office/drawing/2014/main" id="{1BBC495D-2FF2-F29E-302B-46F7BB26C034}"/>
              </a:ext>
            </a:extLst>
          </p:cNvPr>
          <p:cNvSpPr txBox="1">
            <a:spLocks noChangeArrowheads="1"/>
          </p:cNvSpPr>
          <p:nvPr/>
        </p:nvSpPr>
        <p:spPr bwMode="auto">
          <a:xfrm>
            <a:off x="450466" y="626253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Tree>
    <p:extLst>
      <p:ext uri="{BB962C8B-B14F-4D97-AF65-F5344CB8AC3E}">
        <p14:creationId xmlns:p14="http://schemas.microsoft.com/office/powerpoint/2010/main" val="605827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ENVIRONMENTAL, SOCIAL, </a:t>
            </a:r>
            <a:br>
              <a:rPr lang="en-US" b="1" dirty="0">
                <a:solidFill>
                  <a:srgbClr val="2E6B8D"/>
                </a:solidFill>
                <a:latin typeface="Open Sans Condensed"/>
                <a:ea typeface="Open Sans Condensed" panose="020B0806030504020204" pitchFamily="34" charset="0"/>
                <a:cs typeface="Open Sans Condensed" panose="020B0806030504020204" pitchFamily="34" charset="0"/>
              </a:rPr>
            </a:br>
            <a:r>
              <a:rPr lang="en-US" b="1" dirty="0">
                <a:solidFill>
                  <a:srgbClr val="2E6B8D"/>
                </a:solidFill>
                <a:latin typeface="Open Sans Condensed"/>
                <a:ea typeface="Open Sans Condensed" panose="020B0806030504020204" pitchFamily="34" charset="0"/>
                <a:cs typeface="Open Sans Condensed" panose="020B0806030504020204" pitchFamily="34" charset="0"/>
              </a:rPr>
              <a:t>AND ECONOMIC CONCERNS</a:t>
            </a:r>
          </a:p>
        </p:txBody>
      </p:sp>
      <p:sp>
        <p:nvSpPr>
          <p:cNvPr id="3" name="Content Placeholder 2">
            <a:extLst>
              <a:ext uri="{FF2B5EF4-FFF2-40B4-BE49-F238E27FC236}">
                <a16:creationId xmlns:a16="http://schemas.microsoft.com/office/drawing/2014/main" id="{8C3E6FBD-B2D5-4B61-AFEB-2DB972609AB0}"/>
              </a:ext>
            </a:extLst>
          </p:cNvPr>
          <p:cNvSpPr>
            <a:spLocks noGrp="1"/>
          </p:cNvSpPr>
          <p:nvPr>
            <p:ph idx="1"/>
          </p:nvPr>
        </p:nvSpPr>
        <p:spPr/>
        <p:txBody>
          <a:bodyPr>
            <a:normAutofit/>
          </a:bodyPr>
          <a:lstStyle/>
          <a:p>
            <a:pPr marL="228600" indent="-228600" fontAlgn="auto">
              <a:lnSpc>
                <a:spcPct val="90000"/>
              </a:lnSpc>
              <a:spcBef>
                <a:spcPts val="600"/>
              </a:spcBef>
              <a:spcAft>
                <a:spcPts val="0"/>
              </a:spcAft>
              <a:buClr>
                <a:srgbClr val="2E6A8C"/>
              </a:buClr>
              <a:buSzPct val="65000"/>
              <a:defRPr/>
            </a:pPr>
            <a:r>
              <a:rPr lang="en-US" sz="3200" b="1" dirty="0">
                <a:latin typeface="Calibri" panose="020F0502020204030204" pitchFamily="34" charset="0"/>
                <a:cs typeface="Calibri" panose="020F0502020204030204" pitchFamily="34" charset="0"/>
              </a:rPr>
              <a:t>Section 7 of the Endangered Species Act</a:t>
            </a:r>
          </a:p>
          <a:p>
            <a:pPr marL="228600" lvl="1" indent="0" fontAlgn="auto">
              <a:spcBef>
                <a:spcPts val="0"/>
              </a:spcBef>
              <a:spcAft>
                <a:spcPts val="600"/>
              </a:spcAft>
              <a:buNone/>
              <a:defRPr/>
            </a:pPr>
            <a:r>
              <a:rPr lang="en-US" sz="2800" dirty="0">
                <a:latin typeface="Calibri" panose="020F0502020204030204" pitchFamily="34" charset="0"/>
                <a:cs typeface="Calibri" panose="020F0502020204030204" pitchFamily="34" charset="0"/>
              </a:rPr>
              <a:t>The U.S. Fish and Wildlife Service will review the project to determine if it will impact the following species that are known to occur in Pennington County:</a:t>
            </a:r>
          </a:p>
          <a:p>
            <a:pPr marL="457200" lvl="1" indent="-228600" fontAlgn="auto">
              <a:spcBef>
                <a:spcPts val="0"/>
              </a:spcBef>
              <a:spcAft>
                <a:spcPts val="600"/>
              </a:spcAft>
              <a:buSzPct val="750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Birds: Red Knot (threatened)</a:t>
            </a:r>
          </a:p>
          <a:p>
            <a:pPr marL="457200" lvl="1" indent="-228600" fontAlgn="auto">
              <a:spcBef>
                <a:spcPts val="0"/>
              </a:spcBef>
              <a:spcAft>
                <a:spcPts val="600"/>
              </a:spcAft>
              <a:buSzPct val="750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Mammals: Northern Long-Eared Bat (endangered), Tricolored Bat (proposed)</a:t>
            </a:r>
          </a:p>
          <a:p>
            <a:pPr marL="457200" lvl="1" indent="-228600" fontAlgn="auto">
              <a:spcBef>
                <a:spcPts val="0"/>
              </a:spcBef>
              <a:spcAft>
                <a:spcPts val="600"/>
              </a:spcAft>
              <a:buSzPct val="75000"/>
              <a:buFont typeface="Wingdings" panose="05000000000000000000" pitchFamily="2" charset="2"/>
              <a:buChar char="§"/>
              <a:defRPr/>
            </a:pPr>
            <a:r>
              <a:rPr lang="en-US" sz="2800" dirty="0">
                <a:latin typeface="Calibri" panose="020F0502020204030204" pitchFamily="34" charset="0"/>
                <a:cs typeface="Calibri" panose="020F0502020204030204" pitchFamily="34" charset="0"/>
              </a:rPr>
              <a:t>Insects: Monarch Butterfly (candidate)</a:t>
            </a:r>
          </a:p>
        </p:txBody>
      </p:sp>
      <p:pic>
        <p:nvPicPr>
          <p:cNvPr id="4" name="Picture 4" descr="Untitled design (33).png">
            <a:extLst>
              <a:ext uri="{FF2B5EF4-FFF2-40B4-BE49-F238E27FC236}">
                <a16:creationId xmlns:a16="http://schemas.microsoft.com/office/drawing/2014/main" id="{3C183152-9544-70D9-9743-5D7FEEBB9075}"/>
              </a:ext>
            </a:extLst>
          </p:cNvPr>
          <p:cNvPicPr>
            <a:picLocks noChangeAspect="1"/>
          </p:cNvPicPr>
          <p:nvPr/>
        </p:nvPicPr>
        <p:blipFill>
          <a:blip r:embed="rId3"/>
          <a:stretch>
            <a:fillRect/>
          </a:stretch>
        </p:blipFill>
        <p:spPr>
          <a:xfrm>
            <a:off x="451989" y="5969666"/>
            <a:ext cx="11288020" cy="246153"/>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1AB76E75-5DD8-3746-D8E7-E8C082BBE6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6" name="Text Box 6">
            <a:extLst>
              <a:ext uri="{FF2B5EF4-FFF2-40B4-BE49-F238E27FC236}">
                <a16:creationId xmlns:a16="http://schemas.microsoft.com/office/drawing/2014/main" id="{26135481-F32F-2979-8F56-375ACE12F581}"/>
              </a:ext>
            </a:extLst>
          </p:cNvPr>
          <p:cNvSpPr txBox="1">
            <a:spLocks noChangeArrowheads="1"/>
          </p:cNvSpPr>
          <p:nvPr/>
        </p:nvSpPr>
        <p:spPr bwMode="auto">
          <a:xfrm>
            <a:off x="450466" y="626253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Tree>
    <p:extLst>
      <p:ext uri="{BB962C8B-B14F-4D97-AF65-F5344CB8AC3E}">
        <p14:creationId xmlns:p14="http://schemas.microsoft.com/office/powerpoint/2010/main" val="1443136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Right 14">
            <a:extLst>
              <a:ext uri="{FF2B5EF4-FFF2-40B4-BE49-F238E27FC236}">
                <a16:creationId xmlns:a16="http://schemas.microsoft.com/office/drawing/2014/main" id="{9E7A9C17-7B06-0C8E-DEAA-8E2E82764138}"/>
              </a:ext>
            </a:extLst>
          </p:cNvPr>
          <p:cNvSpPr/>
          <p:nvPr/>
        </p:nvSpPr>
        <p:spPr>
          <a:xfrm>
            <a:off x="5039560" y="2869658"/>
            <a:ext cx="1524000" cy="1118681"/>
          </a:xfrm>
          <a:prstGeom prst="rightArrow">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CONSTRUCTION TRAFFIC CONTROL</a:t>
            </a:r>
          </a:p>
        </p:txBody>
      </p:sp>
      <p:pic>
        <p:nvPicPr>
          <p:cNvPr id="4" name="Picture 4" descr="Untitled design (33).png">
            <a:extLst>
              <a:ext uri="{FF2B5EF4-FFF2-40B4-BE49-F238E27FC236}">
                <a16:creationId xmlns:a16="http://schemas.microsoft.com/office/drawing/2014/main" id="{3C183152-9544-70D9-9743-5D7FEEBB9075}"/>
              </a:ext>
            </a:extLst>
          </p:cNvPr>
          <p:cNvPicPr>
            <a:picLocks noChangeAspect="1"/>
          </p:cNvPicPr>
          <p:nvPr/>
        </p:nvPicPr>
        <p:blipFill>
          <a:blip r:embed="rId2"/>
          <a:stretch>
            <a:fillRect/>
          </a:stretch>
        </p:blipFill>
        <p:spPr>
          <a:xfrm>
            <a:off x="451989" y="5969666"/>
            <a:ext cx="11288020" cy="246153"/>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1AB76E75-5DD8-3746-D8E7-E8C082BBE6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grpSp>
        <p:nvGrpSpPr>
          <p:cNvPr id="9" name="Group 8">
            <a:extLst>
              <a:ext uri="{FF2B5EF4-FFF2-40B4-BE49-F238E27FC236}">
                <a16:creationId xmlns:a16="http://schemas.microsoft.com/office/drawing/2014/main" id="{FD87755E-34E1-87A5-567E-0994F1980F4D}"/>
              </a:ext>
            </a:extLst>
          </p:cNvPr>
          <p:cNvGrpSpPr/>
          <p:nvPr/>
        </p:nvGrpSpPr>
        <p:grpSpPr>
          <a:xfrm>
            <a:off x="364891" y="2348556"/>
            <a:ext cx="5398235" cy="2764981"/>
            <a:chOff x="26621" y="1285561"/>
            <a:chExt cx="3987819" cy="1714081"/>
          </a:xfrm>
        </p:grpSpPr>
        <p:sp>
          <p:nvSpPr>
            <p:cNvPr id="10" name="Rectangle: Rounded Corners 9">
              <a:extLst>
                <a:ext uri="{FF2B5EF4-FFF2-40B4-BE49-F238E27FC236}">
                  <a16:creationId xmlns:a16="http://schemas.microsoft.com/office/drawing/2014/main" id="{D965389D-7FE6-0088-9185-B2FF1E4C9F27}"/>
                </a:ext>
              </a:extLst>
            </p:cNvPr>
            <p:cNvSpPr/>
            <p:nvPr/>
          </p:nvSpPr>
          <p:spPr>
            <a:xfrm>
              <a:off x="26621" y="1285561"/>
              <a:ext cx="3987819" cy="1714081"/>
            </a:xfrm>
            <a:prstGeom prst="roundRect">
              <a:avLst/>
            </a:prstGeom>
            <a:solidFill>
              <a:srgbClr val="2E6A8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Rounded Corners 4">
              <a:extLst>
                <a:ext uri="{FF2B5EF4-FFF2-40B4-BE49-F238E27FC236}">
                  <a16:creationId xmlns:a16="http://schemas.microsoft.com/office/drawing/2014/main" id="{EEB5FE96-02FF-2DB9-7970-DBE47921AFBF}"/>
                </a:ext>
              </a:extLst>
            </p:cNvPr>
            <p:cNvSpPr txBox="1"/>
            <p:nvPr/>
          </p:nvSpPr>
          <p:spPr>
            <a:xfrm>
              <a:off x="110296" y="1369236"/>
              <a:ext cx="3820469" cy="1546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3600" b="1" kern="1200" dirty="0">
                  <a:latin typeface="Calibri" panose="020F0502020204030204" pitchFamily="34" charset="0"/>
                  <a:cs typeface="Calibri" panose="020F0502020204030204" pitchFamily="34" charset="0"/>
                </a:rPr>
                <a:t>Two-year plan</a:t>
              </a:r>
            </a:p>
            <a:p>
              <a:pPr marL="0" lvl="0" indent="0" algn="ctr" defTabSz="1111250">
                <a:lnSpc>
                  <a:spcPct val="90000"/>
                </a:lnSpc>
                <a:spcBef>
                  <a:spcPct val="0"/>
                </a:spcBef>
                <a:spcAft>
                  <a:spcPct val="35000"/>
                </a:spcAft>
                <a:buNone/>
              </a:pPr>
              <a:r>
                <a:rPr lang="en-US" sz="3600" b="1" dirty="0">
                  <a:latin typeface="Calibri" panose="020F0502020204030204" pitchFamily="34" charset="0"/>
                  <a:cs typeface="Calibri" panose="020F0502020204030204" pitchFamily="34" charset="0"/>
                </a:rPr>
                <a:t>2028-2029</a:t>
              </a:r>
              <a:endParaRPr lang="en-US" sz="3600" b="1" kern="1200" dirty="0">
                <a:latin typeface="Calibri" panose="020F0502020204030204" pitchFamily="34" charset="0"/>
                <a:cs typeface="Calibri" panose="020F0502020204030204" pitchFamily="34" charset="0"/>
              </a:endParaRPr>
            </a:p>
            <a:p>
              <a:pPr marL="0" lvl="0" indent="0" algn="ctr" defTabSz="1111250">
                <a:lnSpc>
                  <a:spcPct val="90000"/>
                </a:lnSpc>
                <a:spcBef>
                  <a:spcPct val="0"/>
                </a:spcBef>
                <a:spcAft>
                  <a:spcPct val="35000"/>
                </a:spcAft>
                <a:buNone/>
              </a:pPr>
              <a:r>
                <a:rPr lang="en-US" sz="2000" dirty="0">
                  <a:latin typeface="Calibri" panose="020F0502020204030204" pitchFamily="34" charset="0"/>
                  <a:cs typeface="Calibri" panose="020F0502020204030204" pitchFamily="34" charset="0"/>
                </a:rPr>
                <a:t>Construct one half at a time.</a:t>
              </a:r>
            </a:p>
            <a:p>
              <a:pPr marL="0" lvl="0" indent="0" algn="ctr" defTabSz="1111250">
                <a:lnSpc>
                  <a:spcPct val="90000"/>
                </a:lnSpc>
                <a:spcBef>
                  <a:spcPct val="0"/>
                </a:spcBef>
                <a:spcAft>
                  <a:spcPct val="35000"/>
                </a:spcAft>
                <a:buNone/>
              </a:pPr>
              <a:r>
                <a:rPr lang="en-US" sz="2000" dirty="0">
                  <a:latin typeface="Calibri" panose="020F0502020204030204" pitchFamily="34" charset="0"/>
                  <a:cs typeface="Calibri" panose="020F0502020204030204" pitchFamily="34" charset="0"/>
                </a:rPr>
                <a:t>Maintain head-to-head traffic.</a:t>
              </a:r>
            </a:p>
          </p:txBody>
        </p:sp>
      </p:grpSp>
      <p:grpSp>
        <p:nvGrpSpPr>
          <p:cNvPr id="12" name="Group 11">
            <a:extLst>
              <a:ext uri="{FF2B5EF4-FFF2-40B4-BE49-F238E27FC236}">
                <a16:creationId xmlns:a16="http://schemas.microsoft.com/office/drawing/2014/main" id="{502C588B-6890-B9EF-249D-57DEC031153F}"/>
              </a:ext>
            </a:extLst>
          </p:cNvPr>
          <p:cNvGrpSpPr/>
          <p:nvPr/>
        </p:nvGrpSpPr>
        <p:grpSpPr>
          <a:xfrm>
            <a:off x="6693522" y="2348557"/>
            <a:ext cx="5128367" cy="2204322"/>
            <a:chOff x="4215158" y="1285561"/>
            <a:chExt cx="3987819" cy="1714081"/>
          </a:xfrm>
        </p:grpSpPr>
        <p:sp>
          <p:nvSpPr>
            <p:cNvPr id="13" name="Rectangle: Rounded Corners 12">
              <a:extLst>
                <a:ext uri="{FF2B5EF4-FFF2-40B4-BE49-F238E27FC236}">
                  <a16:creationId xmlns:a16="http://schemas.microsoft.com/office/drawing/2014/main" id="{6FDBA1A0-24C1-942D-2BB7-537E23793013}"/>
                </a:ext>
              </a:extLst>
            </p:cNvPr>
            <p:cNvSpPr/>
            <p:nvPr/>
          </p:nvSpPr>
          <p:spPr>
            <a:xfrm>
              <a:off x="4215158" y="1285561"/>
              <a:ext cx="3987819" cy="1714081"/>
            </a:xfrm>
            <a:prstGeom prst="roundRect">
              <a:avLst/>
            </a:prstGeom>
            <a:solidFill>
              <a:srgbClr val="2E6A8C"/>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Rectangle: Rounded Corners 4">
              <a:extLst>
                <a:ext uri="{FF2B5EF4-FFF2-40B4-BE49-F238E27FC236}">
                  <a16:creationId xmlns:a16="http://schemas.microsoft.com/office/drawing/2014/main" id="{528EDF42-3F32-1830-CFDB-FE1A149C10B3}"/>
                </a:ext>
              </a:extLst>
            </p:cNvPr>
            <p:cNvSpPr txBox="1"/>
            <p:nvPr/>
          </p:nvSpPr>
          <p:spPr>
            <a:xfrm>
              <a:off x="4298833" y="1369236"/>
              <a:ext cx="3820469" cy="1546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3600" b="1" kern="1200" dirty="0">
                  <a:latin typeface="Calibri" panose="020F0502020204030204" pitchFamily="34" charset="0"/>
                  <a:cs typeface="Calibri" panose="020F0502020204030204" pitchFamily="34" charset="0"/>
                </a:rPr>
                <a:t>Open to traffic </a:t>
              </a:r>
              <a:r>
                <a:rPr lang="en-US" sz="3600" b="1" dirty="0">
                  <a:latin typeface="Calibri" panose="020F0502020204030204" pitchFamily="34" charset="0"/>
                  <a:cs typeface="Calibri" panose="020F0502020204030204" pitchFamily="34" charset="0"/>
                </a:rPr>
                <a:t>during phased construction</a:t>
              </a:r>
              <a:endParaRPr lang="en-US" sz="3600" kern="12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88367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09B50D26-62B6-3BD1-BD78-F8CFB1D65602}"/>
              </a:ext>
            </a:extLst>
          </p:cNvPr>
          <p:cNvSpPr/>
          <p:nvPr/>
        </p:nvSpPr>
        <p:spPr>
          <a:xfrm>
            <a:off x="4578484" y="3054485"/>
            <a:ext cx="1524000" cy="1118681"/>
          </a:xfrm>
          <a:prstGeom prst="rightArrow">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200" y="112208"/>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CONSTRUCTION TRAFFIC CONTROL</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sp>
        <p:nvSpPr>
          <p:cNvPr id="7" name="Rectangle: Diagonal Corners Rounded 6">
            <a:extLst>
              <a:ext uri="{FF2B5EF4-FFF2-40B4-BE49-F238E27FC236}">
                <a16:creationId xmlns:a16="http://schemas.microsoft.com/office/drawing/2014/main" id="{403C9C80-26F3-0719-E318-5F804198DA0F}"/>
              </a:ext>
            </a:extLst>
          </p:cNvPr>
          <p:cNvSpPr/>
          <p:nvPr/>
        </p:nvSpPr>
        <p:spPr>
          <a:xfrm>
            <a:off x="1023042" y="1566155"/>
            <a:ext cx="3903189" cy="4134255"/>
          </a:xfrm>
          <a:prstGeom prst="round2Diag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300"/>
              </a:spcAft>
              <a:buNone/>
            </a:pPr>
            <a:r>
              <a:rPr lang="en-US" sz="2400" dirty="0">
                <a:solidFill>
                  <a:schemeClr val="bg1"/>
                </a:solidFill>
                <a:latin typeface="Calibri" panose="020F0502020204030204" pitchFamily="34" charset="0"/>
                <a:cs typeface="Calibri" panose="020F0502020204030204" pitchFamily="34" charset="0"/>
              </a:rPr>
              <a:t>Construct northbound lanes first. Maintain head-to-head traffic on southbound lanes.</a:t>
            </a:r>
          </a:p>
          <a:p>
            <a:pPr lvl="0">
              <a:spcAft>
                <a:spcPts val="300"/>
              </a:spcAft>
              <a:buNone/>
            </a:pPr>
            <a:endParaRPr lang="en-US" sz="2400" dirty="0">
              <a:solidFill>
                <a:schemeClr val="bg1"/>
              </a:solidFill>
              <a:latin typeface="Calibri" panose="020F0502020204030204" pitchFamily="34" charset="0"/>
              <a:cs typeface="Calibri" panose="020F0502020204030204" pitchFamily="34" charset="0"/>
            </a:endParaRPr>
          </a:p>
          <a:p>
            <a:pPr lvl="0">
              <a:spcAft>
                <a:spcPts val="300"/>
              </a:spcAft>
              <a:buNone/>
            </a:pPr>
            <a:r>
              <a:rPr lang="en-US" sz="2400" dirty="0">
                <a:solidFill>
                  <a:schemeClr val="bg1"/>
                </a:solidFill>
                <a:latin typeface="Calibri" panose="020F0502020204030204" pitchFamily="34" charset="0"/>
                <a:cs typeface="Calibri" panose="020F0502020204030204" pitchFamily="34" charset="0"/>
              </a:rPr>
              <a:t>Construct southbound lanes second. Maintain head-to-head traffic on newly constructed northbound lanes.</a:t>
            </a:r>
          </a:p>
        </p:txBody>
      </p:sp>
      <p:pic>
        <p:nvPicPr>
          <p:cNvPr id="10" name="Picture 9" descr="A picture containing text, clipart&#10;&#10;Description automatically generated">
            <a:extLst>
              <a:ext uri="{FF2B5EF4-FFF2-40B4-BE49-F238E27FC236}">
                <a16:creationId xmlns:a16="http://schemas.microsoft.com/office/drawing/2014/main" id="{E0F21BA9-8F02-CEE1-43D7-822AE1AD0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pic>
        <p:nvPicPr>
          <p:cNvPr id="6" name="Picture 5">
            <a:extLst>
              <a:ext uri="{FF2B5EF4-FFF2-40B4-BE49-F238E27FC236}">
                <a16:creationId xmlns:a16="http://schemas.microsoft.com/office/drawing/2014/main" id="{C26CEF0D-8C49-7C89-5C62-9F28621818FC}"/>
              </a:ext>
            </a:extLst>
          </p:cNvPr>
          <p:cNvPicPr>
            <a:picLocks noChangeAspect="1"/>
          </p:cNvPicPr>
          <p:nvPr/>
        </p:nvPicPr>
        <p:blipFill>
          <a:blip r:embed="rId5"/>
          <a:stretch>
            <a:fillRect/>
          </a:stretch>
        </p:blipFill>
        <p:spPr>
          <a:xfrm>
            <a:off x="6298831" y="1157112"/>
            <a:ext cx="5441178" cy="2576592"/>
          </a:xfrm>
          <a:prstGeom prst="rect">
            <a:avLst/>
          </a:prstGeom>
        </p:spPr>
      </p:pic>
      <p:pic>
        <p:nvPicPr>
          <p:cNvPr id="11" name="Picture 10">
            <a:extLst>
              <a:ext uri="{FF2B5EF4-FFF2-40B4-BE49-F238E27FC236}">
                <a16:creationId xmlns:a16="http://schemas.microsoft.com/office/drawing/2014/main" id="{E381DE12-80F0-91FB-EB7E-5B84900D31A9}"/>
              </a:ext>
            </a:extLst>
          </p:cNvPr>
          <p:cNvPicPr>
            <a:picLocks noChangeAspect="1"/>
          </p:cNvPicPr>
          <p:nvPr/>
        </p:nvPicPr>
        <p:blipFill>
          <a:blip r:embed="rId6"/>
          <a:stretch>
            <a:fillRect/>
          </a:stretch>
        </p:blipFill>
        <p:spPr>
          <a:xfrm>
            <a:off x="6298831" y="3333775"/>
            <a:ext cx="5441178" cy="2439537"/>
          </a:xfrm>
          <a:prstGeom prst="rect">
            <a:avLst/>
          </a:prstGeom>
        </p:spPr>
      </p:pic>
      <p:sp>
        <p:nvSpPr>
          <p:cNvPr id="3" name="Rectangle 2">
            <a:extLst>
              <a:ext uri="{FF2B5EF4-FFF2-40B4-BE49-F238E27FC236}">
                <a16:creationId xmlns:a16="http://schemas.microsoft.com/office/drawing/2014/main" id="{EC5D2068-7F75-4BB8-2095-5B4E66A968B2}"/>
              </a:ext>
            </a:extLst>
          </p:cNvPr>
          <p:cNvSpPr/>
          <p:nvPr/>
        </p:nvSpPr>
        <p:spPr>
          <a:xfrm rot="1996608">
            <a:off x="8488995" y="2621139"/>
            <a:ext cx="124177" cy="98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04D348-8256-9C48-C108-978F26F524F9}"/>
              </a:ext>
            </a:extLst>
          </p:cNvPr>
          <p:cNvSpPr/>
          <p:nvPr/>
        </p:nvSpPr>
        <p:spPr>
          <a:xfrm rot="2034142">
            <a:off x="8488994" y="2628283"/>
            <a:ext cx="124177" cy="98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406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Right 14">
            <a:extLst>
              <a:ext uri="{FF2B5EF4-FFF2-40B4-BE49-F238E27FC236}">
                <a16:creationId xmlns:a16="http://schemas.microsoft.com/office/drawing/2014/main" id="{261A3147-318E-8649-C93C-A83885D659F7}"/>
              </a:ext>
            </a:extLst>
          </p:cNvPr>
          <p:cNvSpPr/>
          <p:nvPr/>
        </p:nvSpPr>
        <p:spPr>
          <a:xfrm rot="5400000">
            <a:off x="5599891" y="4040862"/>
            <a:ext cx="1223682" cy="860612"/>
          </a:xfrm>
          <a:prstGeom prst="rightArrow">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Untitled design (33).png">
            <a:extLst>
              <a:ext uri="{FF2B5EF4-FFF2-40B4-BE49-F238E27FC236}">
                <a16:creationId xmlns:a16="http://schemas.microsoft.com/office/drawing/2014/main" id="{9B557A0E-5054-60B6-EAFD-63A3C7AAC8E1}"/>
              </a:ext>
            </a:extLst>
          </p:cNvPr>
          <p:cNvPicPr>
            <a:picLocks noChangeAspect="1"/>
          </p:cNvPicPr>
          <p:nvPr/>
        </p:nvPicPr>
        <p:blipFill>
          <a:blip r:embed="rId3"/>
          <a:stretch>
            <a:fillRect/>
          </a:stretch>
        </p:blipFill>
        <p:spPr>
          <a:xfrm flipV="1">
            <a:off x="1055586" y="2675965"/>
            <a:ext cx="10071053" cy="218582"/>
          </a:xfrm>
          <a:prstGeom prst="rect">
            <a:avLst/>
          </a:prstGeom>
        </p:spPr>
      </p:pic>
      <p:sp>
        <p:nvSpPr>
          <p:cNvPr id="9" name="Rectangle 8">
            <a:extLst>
              <a:ext uri="{FF2B5EF4-FFF2-40B4-BE49-F238E27FC236}">
                <a16:creationId xmlns:a16="http://schemas.microsoft.com/office/drawing/2014/main" id="{A4EB59F9-DB65-406E-960C-319D9243CA9A}"/>
              </a:ext>
            </a:extLst>
          </p:cNvPr>
          <p:cNvSpPr/>
          <p:nvPr/>
        </p:nvSpPr>
        <p:spPr>
          <a:xfrm rot="16200000">
            <a:off x="4940579" y="-4249636"/>
            <a:ext cx="2310840" cy="11540360"/>
          </a:xfrm>
          <a:prstGeom prst="rect">
            <a:avLst/>
          </a:prstGeom>
          <a:solidFill>
            <a:srgbClr val="2E6B8D">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3313" y="796912"/>
            <a:ext cx="10515600" cy="1325563"/>
          </a:xfrm>
        </p:spPr>
        <p:txBody>
          <a:bodyPr>
            <a:normAutofit/>
          </a:bodyPr>
          <a:lstStyle/>
          <a:p>
            <a:pPr algn="ctr"/>
            <a:r>
              <a:rPr lang="en-US" sz="6000" b="1" dirty="0">
                <a:solidFill>
                  <a:srgbClr val="751113"/>
                </a:solidFill>
                <a:latin typeface="Open Sans Condensed"/>
                <a:ea typeface="Open Sans Condensed" panose="020B0806030504020204" pitchFamily="34" charset="0"/>
                <a:cs typeface="Open Sans Condensed" panose="020B0806030504020204" pitchFamily="34" charset="0"/>
              </a:rPr>
              <a:t>PURPOSE OF THE MEETING</a:t>
            </a:r>
          </a:p>
        </p:txBody>
      </p:sp>
      <p:sp>
        <p:nvSpPr>
          <p:cNvPr id="7" name="Rectangle: Rounded Corners 6">
            <a:extLst>
              <a:ext uri="{FF2B5EF4-FFF2-40B4-BE49-F238E27FC236}">
                <a16:creationId xmlns:a16="http://schemas.microsoft.com/office/drawing/2014/main" id="{257116DF-8F72-6FFE-EAC5-4DB37D8FCE13}"/>
              </a:ext>
            </a:extLst>
          </p:cNvPr>
          <p:cNvSpPr/>
          <p:nvPr/>
        </p:nvSpPr>
        <p:spPr>
          <a:xfrm>
            <a:off x="833313" y="3062501"/>
            <a:ext cx="3415553" cy="1457460"/>
          </a:xfrm>
          <a:prstGeom prst="round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Involve the public in the planning and design process.</a:t>
            </a:r>
          </a:p>
        </p:txBody>
      </p:sp>
      <p:sp>
        <p:nvSpPr>
          <p:cNvPr id="11" name="Rectangle: Rounded Corners 10">
            <a:extLst>
              <a:ext uri="{FF2B5EF4-FFF2-40B4-BE49-F238E27FC236}">
                <a16:creationId xmlns:a16="http://schemas.microsoft.com/office/drawing/2014/main" id="{7EECADBA-53F6-2335-07F3-49FCC5E5D20D}"/>
              </a:ext>
            </a:extLst>
          </p:cNvPr>
          <p:cNvSpPr/>
          <p:nvPr/>
        </p:nvSpPr>
        <p:spPr>
          <a:xfrm>
            <a:off x="4503956" y="3062501"/>
            <a:ext cx="3415553" cy="1457460"/>
          </a:xfrm>
          <a:prstGeom prst="round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Provide a project overview.</a:t>
            </a:r>
          </a:p>
        </p:txBody>
      </p:sp>
      <p:sp>
        <p:nvSpPr>
          <p:cNvPr id="12" name="Rectangle: Rounded Corners 11">
            <a:extLst>
              <a:ext uri="{FF2B5EF4-FFF2-40B4-BE49-F238E27FC236}">
                <a16:creationId xmlns:a16="http://schemas.microsoft.com/office/drawing/2014/main" id="{C6157573-FBFE-C920-6F91-32EC9ED3D2E2}"/>
              </a:ext>
            </a:extLst>
          </p:cNvPr>
          <p:cNvSpPr/>
          <p:nvPr/>
        </p:nvSpPr>
        <p:spPr>
          <a:xfrm>
            <a:off x="8184374" y="3062501"/>
            <a:ext cx="3415553" cy="1457460"/>
          </a:xfrm>
          <a:prstGeom prst="round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Gather input and comments.</a:t>
            </a:r>
          </a:p>
        </p:txBody>
      </p:sp>
      <p:sp>
        <p:nvSpPr>
          <p:cNvPr id="18" name="Rectangle: Rounded Corners 17">
            <a:extLst>
              <a:ext uri="{FF2B5EF4-FFF2-40B4-BE49-F238E27FC236}">
                <a16:creationId xmlns:a16="http://schemas.microsoft.com/office/drawing/2014/main" id="{A090DD52-002C-EBA8-984D-BA63AAA8D2E0}"/>
              </a:ext>
            </a:extLst>
          </p:cNvPr>
          <p:cNvSpPr/>
          <p:nvPr/>
        </p:nvSpPr>
        <p:spPr>
          <a:xfrm>
            <a:off x="4503956" y="5174350"/>
            <a:ext cx="3415553" cy="1457460"/>
          </a:xfrm>
          <a:prstGeom prst="roundRect">
            <a:avLst/>
          </a:prstGeom>
          <a:solidFill>
            <a:srgbClr val="7511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Wingdings" panose="05000000000000000000" pitchFamily="2" charset="2"/>
              <a:buChar char="ü"/>
            </a:pPr>
            <a:r>
              <a:rPr lang="en-US" sz="2000" b="1" dirty="0">
                <a:solidFill>
                  <a:schemeClr val="bg1"/>
                </a:solidFill>
                <a:latin typeface="Calibri" panose="020F0502020204030204" pitchFamily="34" charset="0"/>
                <a:cs typeface="Calibri" panose="020F0502020204030204" pitchFamily="34" charset="0"/>
              </a:rPr>
              <a:t>Background information</a:t>
            </a:r>
            <a:endParaRPr lang="en-US" sz="2000" dirty="0">
              <a:solidFill>
                <a:schemeClr val="bg1"/>
              </a:solidFill>
              <a:latin typeface="Calibri" panose="020F0502020204030204" pitchFamily="34" charset="0"/>
              <a:cs typeface="Calibri" panose="020F0502020204030204" pitchFamily="34" charset="0"/>
            </a:endParaRPr>
          </a:p>
          <a:p>
            <a:pPr marL="342900" lvl="0" indent="-342900">
              <a:buFont typeface="Wingdings" panose="05000000000000000000" pitchFamily="2" charset="2"/>
              <a:buChar char="ü"/>
            </a:pPr>
            <a:r>
              <a:rPr lang="en-US" sz="2000" b="1" dirty="0">
                <a:solidFill>
                  <a:schemeClr val="bg1"/>
                </a:solidFill>
                <a:latin typeface="Calibri" panose="020F0502020204030204" pitchFamily="34" charset="0"/>
                <a:cs typeface="Calibri" panose="020F0502020204030204" pitchFamily="34" charset="0"/>
              </a:rPr>
              <a:t>Proposed project</a:t>
            </a:r>
            <a:endParaRPr lang="en-US" sz="2000" dirty="0">
              <a:solidFill>
                <a:schemeClr val="bg1"/>
              </a:solidFill>
              <a:latin typeface="Calibri" panose="020F0502020204030204" pitchFamily="34" charset="0"/>
              <a:cs typeface="Calibri" panose="020F0502020204030204" pitchFamily="34" charset="0"/>
            </a:endParaRPr>
          </a:p>
          <a:p>
            <a:pPr marL="342900" lvl="0" indent="-342900">
              <a:buFont typeface="Wingdings" panose="05000000000000000000" pitchFamily="2" charset="2"/>
              <a:buChar char="ü"/>
            </a:pPr>
            <a:r>
              <a:rPr lang="en-US" sz="2000" b="1" dirty="0">
                <a:solidFill>
                  <a:schemeClr val="bg1"/>
                </a:solidFill>
                <a:latin typeface="Calibri" panose="020F0502020204030204" pitchFamily="34" charset="0"/>
                <a:cs typeface="Calibri" panose="020F0502020204030204" pitchFamily="34" charset="0"/>
              </a:rPr>
              <a:t>Project schedule</a:t>
            </a:r>
            <a:endParaRPr lang="en-US" sz="2000" dirty="0">
              <a:solidFill>
                <a:schemeClr val="bg1"/>
              </a:solidFill>
              <a:latin typeface="Calibri" panose="020F0502020204030204" pitchFamily="34" charset="0"/>
              <a:cs typeface="Calibri" panose="020F0502020204030204" pitchFamily="34" charset="0"/>
            </a:endParaRPr>
          </a:p>
        </p:txBody>
      </p:sp>
      <p:pic>
        <p:nvPicPr>
          <p:cNvPr id="19" name="Picture 18" descr="A picture containing text, clipart&#10;&#10;Description automatically generated">
            <a:extLst>
              <a:ext uri="{FF2B5EF4-FFF2-40B4-BE49-F238E27FC236}">
                <a16:creationId xmlns:a16="http://schemas.microsoft.com/office/drawing/2014/main" id="{35DA4018-C6D2-CCB7-C984-2C5D377DE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9742" y="6438048"/>
            <a:ext cx="1408116" cy="299929"/>
          </a:xfrm>
          <a:prstGeom prst="rect">
            <a:avLst/>
          </a:prstGeom>
        </p:spPr>
      </p:pic>
    </p:spTree>
    <p:extLst>
      <p:ext uri="{BB962C8B-B14F-4D97-AF65-F5344CB8AC3E}">
        <p14:creationId xmlns:p14="http://schemas.microsoft.com/office/powerpoint/2010/main" val="2885300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09B50D26-62B6-3BD1-BD78-F8CFB1D65602}"/>
              </a:ext>
            </a:extLst>
          </p:cNvPr>
          <p:cNvSpPr/>
          <p:nvPr/>
        </p:nvSpPr>
        <p:spPr>
          <a:xfrm>
            <a:off x="4578484" y="3054485"/>
            <a:ext cx="1524000" cy="1118681"/>
          </a:xfrm>
          <a:prstGeom prst="rightArrow">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200" y="112208"/>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CONSTRUCTION TRAFFIC CONTROL</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sp>
        <p:nvSpPr>
          <p:cNvPr id="7" name="Rectangle: Diagonal Corners Rounded 6">
            <a:extLst>
              <a:ext uri="{FF2B5EF4-FFF2-40B4-BE49-F238E27FC236}">
                <a16:creationId xmlns:a16="http://schemas.microsoft.com/office/drawing/2014/main" id="{403C9C80-26F3-0719-E318-5F804198DA0F}"/>
              </a:ext>
            </a:extLst>
          </p:cNvPr>
          <p:cNvSpPr/>
          <p:nvPr/>
        </p:nvSpPr>
        <p:spPr>
          <a:xfrm>
            <a:off x="2166569" y="1566155"/>
            <a:ext cx="2759662" cy="4134255"/>
          </a:xfrm>
          <a:prstGeom prst="round2Diag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300"/>
              </a:spcAft>
              <a:buNone/>
            </a:pPr>
            <a:r>
              <a:rPr lang="en-US" sz="2400" dirty="0">
                <a:solidFill>
                  <a:schemeClr val="bg1"/>
                </a:solidFill>
                <a:latin typeface="Calibri" panose="020F0502020204030204" pitchFamily="34" charset="0"/>
                <a:cs typeface="Calibri" panose="020F0502020204030204" pitchFamily="34" charset="0"/>
              </a:rPr>
              <a:t>Full closure of Tower Road Overpass</a:t>
            </a:r>
          </a:p>
          <a:p>
            <a:pPr lvl="0">
              <a:spcAft>
                <a:spcPts val="300"/>
              </a:spcAft>
              <a:buNone/>
            </a:pPr>
            <a:endParaRPr lang="en-US" sz="2400" dirty="0">
              <a:solidFill>
                <a:schemeClr val="bg1"/>
              </a:solidFill>
              <a:latin typeface="Calibri" panose="020F0502020204030204" pitchFamily="34" charset="0"/>
              <a:cs typeface="Calibri" panose="020F0502020204030204" pitchFamily="34" charset="0"/>
            </a:endParaRPr>
          </a:p>
          <a:p>
            <a:pPr lvl="0">
              <a:spcAft>
                <a:spcPts val="300"/>
              </a:spcAft>
              <a:buNone/>
            </a:pPr>
            <a:r>
              <a:rPr lang="en-US" sz="2400" dirty="0">
                <a:solidFill>
                  <a:schemeClr val="bg1"/>
                </a:solidFill>
                <a:latin typeface="Calibri" panose="020F0502020204030204" pitchFamily="34" charset="0"/>
                <a:cs typeface="Calibri" panose="020F0502020204030204" pitchFamily="34" charset="0"/>
              </a:rPr>
              <a:t>Traffic detoured via Tower Road to the south and onto Highway 16</a:t>
            </a:r>
          </a:p>
        </p:txBody>
      </p:sp>
      <p:pic>
        <p:nvPicPr>
          <p:cNvPr id="10" name="Picture 9" descr="A picture containing text, clipart&#10;&#10;Description automatically generated">
            <a:extLst>
              <a:ext uri="{FF2B5EF4-FFF2-40B4-BE49-F238E27FC236}">
                <a16:creationId xmlns:a16="http://schemas.microsoft.com/office/drawing/2014/main" id="{E0F21BA9-8F02-CEE1-43D7-822AE1AD0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pic>
        <p:nvPicPr>
          <p:cNvPr id="5" name="Picture 4">
            <a:extLst>
              <a:ext uri="{FF2B5EF4-FFF2-40B4-BE49-F238E27FC236}">
                <a16:creationId xmlns:a16="http://schemas.microsoft.com/office/drawing/2014/main" id="{2E974A9A-D8A3-BDF4-6E7D-05F3A2E53040}"/>
              </a:ext>
            </a:extLst>
          </p:cNvPr>
          <p:cNvPicPr>
            <a:picLocks noChangeAspect="1"/>
          </p:cNvPicPr>
          <p:nvPr/>
        </p:nvPicPr>
        <p:blipFill>
          <a:blip r:embed="rId5"/>
          <a:stretch>
            <a:fillRect/>
          </a:stretch>
        </p:blipFill>
        <p:spPr>
          <a:xfrm>
            <a:off x="6095999" y="1651486"/>
            <a:ext cx="5729719" cy="3924677"/>
          </a:xfrm>
          <a:prstGeom prst="rect">
            <a:avLst/>
          </a:prstGeom>
        </p:spPr>
      </p:pic>
      <p:sp>
        <p:nvSpPr>
          <p:cNvPr id="8" name="Text Box 14">
            <a:extLst>
              <a:ext uri="{FF2B5EF4-FFF2-40B4-BE49-F238E27FC236}">
                <a16:creationId xmlns:a16="http://schemas.microsoft.com/office/drawing/2014/main" id="{0C6C86B5-2734-EB31-10A7-16C3006793A0}"/>
              </a:ext>
            </a:extLst>
          </p:cNvPr>
          <p:cNvSpPr txBox="1"/>
          <p:nvPr/>
        </p:nvSpPr>
        <p:spPr>
          <a:xfrm rot="3021407">
            <a:off x="10376837" y="2247501"/>
            <a:ext cx="1041557"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Tower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2" name="Text Box 14">
            <a:extLst>
              <a:ext uri="{FF2B5EF4-FFF2-40B4-BE49-F238E27FC236}">
                <a16:creationId xmlns:a16="http://schemas.microsoft.com/office/drawing/2014/main" id="{E1787631-A12C-76A3-F94D-95B2D46909F1}"/>
              </a:ext>
            </a:extLst>
          </p:cNvPr>
          <p:cNvSpPr txBox="1"/>
          <p:nvPr/>
        </p:nvSpPr>
        <p:spPr>
          <a:xfrm rot="20694817">
            <a:off x="6798307" y="4664466"/>
            <a:ext cx="1561308"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600" b="1" dirty="0">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rPr>
              <a:t>U.S. Highway 16</a:t>
            </a:r>
            <a:endParaRPr lang="en-US" sz="1100" b="1" dirty="0">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endParaRPr>
          </a:p>
        </p:txBody>
      </p:sp>
    </p:spTree>
    <p:extLst>
      <p:ext uri="{BB962C8B-B14F-4D97-AF65-F5344CB8AC3E}">
        <p14:creationId xmlns:p14="http://schemas.microsoft.com/office/powerpoint/2010/main" val="2483666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09B50D26-62B6-3BD1-BD78-F8CFB1D65602}"/>
              </a:ext>
            </a:extLst>
          </p:cNvPr>
          <p:cNvSpPr/>
          <p:nvPr/>
        </p:nvSpPr>
        <p:spPr>
          <a:xfrm>
            <a:off x="3808943" y="3054485"/>
            <a:ext cx="1524000" cy="1118681"/>
          </a:xfrm>
          <a:prstGeom prst="rightArrow">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200" y="112208"/>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CONSTRUCTION TRAFFIC CONTROL</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sp>
        <p:nvSpPr>
          <p:cNvPr id="7" name="Rectangle: Diagonal Corners Rounded 6">
            <a:extLst>
              <a:ext uri="{FF2B5EF4-FFF2-40B4-BE49-F238E27FC236}">
                <a16:creationId xmlns:a16="http://schemas.microsoft.com/office/drawing/2014/main" id="{403C9C80-26F3-0719-E318-5F804198DA0F}"/>
              </a:ext>
            </a:extLst>
          </p:cNvPr>
          <p:cNvSpPr/>
          <p:nvPr/>
        </p:nvSpPr>
        <p:spPr>
          <a:xfrm>
            <a:off x="1397028" y="1566155"/>
            <a:ext cx="2759662" cy="4134255"/>
          </a:xfrm>
          <a:prstGeom prst="round2Diag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300"/>
              </a:spcAft>
              <a:buNone/>
            </a:pPr>
            <a:r>
              <a:rPr lang="en-US" sz="2400" dirty="0">
                <a:solidFill>
                  <a:schemeClr val="bg1"/>
                </a:solidFill>
                <a:latin typeface="Calibri" panose="020F0502020204030204" pitchFamily="34" charset="0"/>
                <a:cs typeface="Calibri" panose="020F0502020204030204" pitchFamily="34" charset="0"/>
              </a:rPr>
              <a:t>Full closure of Echo Ridge Road while southbound lanes are reconstructed.</a:t>
            </a:r>
          </a:p>
          <a:p>
            <a:pPr lvl="0">
              <a:spcAft>
                <a:spcPts val="300"/>
              </a:spcAft>
              <a:buNone/>
            </a:pPr>
            <a:endParaRPr lang="en-US" sz="2400" dirty="0">
              <a:solidFill>
                <a:schemeClr val="bg1"/>
              </a:solidFill>
              <a:latin typeface="Calibri" panose="020F0502020204030204" pitchFamily="34" charset="0"/>
              <a:cs typeface="Calibri" panose="020F0502020204030204" pitchFamily="34" charset="0"/>
            </a:endParaRPr>
          </a:p>
          <a:p>
            <a:pPr lvl="0">
              <a:spcAft>
                <a:spcPts val="300"/>
              </a:spcAft>
              <a:buNone/>
            </a:pPr>
            <a:r>
              <a:rPr lang="en-US" sz="2400" dirty="0">
                <a:solidFill>
                  <a:schemeClr val="bg1"/>
                </a:solidFill>
                <a:latin typeface="Calibri" panose="020F0502020204030204" pitchFamily="34" charset="0"/>
                <a:cs typeface="Calibri" panose="020F0502020204030204" pitchFamily="34" charset="0"/>
              </a:rPr>
              <a:t>Traffic detoured to 5</a:t>
            </a:r>
            <a:r>
              <a:rPr lang="en-US" sz="2400" baseline="30000" dirty="0">
                <a:solidFill>
                  <a:schemeClr val="bg1"/>
                </a:solidFill>
                <a:latin typeface="Calibri" panose="020F0502020204030204" pitchFamily="34" charset="0"/>
                <a:cs typeface="Calibri" panose="020F0502020204030204" pitchFamily="34" charset="0"/>
              </a:rPr>
              <a:t>th</a:t>
            </a:r>
            <a:r>
              <a:rPr lang="en-US" sz="2400" dirty="0">
                <a:solidFill>
                  <a:schemeClr val="bg1"/>
                </a:solidFill>
                <a:latin typeface="Calibri" panose="020F0502020204030204" pitchFamily="34" charset="0"/>
                <a:cs typeface="Calibri" panose="020F0502020204030204" pitchFamily="34" charset="0"/>
              </a:rPr>
              <a:t> Street.</a:t>
            </a:r>
          </a:p>
        </p:txBody>
      </p:sp>
      <p:pic>
        <p:nvPicPr>
          <p:cNvPr id="10" name="Picture 9" descr="A picture containing text, clipart&#10;&#10;Description automatically generated">
            <a:extLst>
              <a:ext uri="{FF2B5EF4-FFF2-40B4-BE49-F238E27FC236}">
                <a16:creationId xmlns:a16="http://schemas.microsoft.com/office/drawing/2014/main" id="{E0F21BA9-8F02-CEE1-43D7-822AE1AD0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pic>
        <p:nvPicPr>
          <p:cNvPr id="11" name="Picture 10">
            <a:extLst>
              <a:ext uri="{FF2B5EF4-FFF2-40B4-BE49-F238E27FC236}">
                <a16:creationId xmlns:a16="http://schemas.microsoft.com/office/drawing/2014/main" id="{2D4B66CF-A426-99AE-B756-C9A05CCBC64F}"/>
              </a:ext>
            </a:extLst>
          </p:cNvPr>
          <p:cNvPicPr>
            <a:picLocks noChangeAspect="1"/>
          </p:cNvPicPr>
          <p:nvPr/>
        </p:nvPicPr>
        <p:blipFill>
          <a:blip r:embed="rId5"/>
          <a:stretch>
            <a:fillRect/>
          </a:stretch>
        </p:blipFill>
        <p:spPr>
          <a:xfrm>
            <a:off x="5332943" y="1564863"/>
            <a:ext cx="6754365" cy="4135548"/>
          </a:xfrm>
          <a:prstGeom prst="rect">
            <a:avLst/>
          </a:prstGeom>
        </p:spPr>
      </p:pic>
      <p:sp>
        <p:nvSpPr>
          <p:cNvPr id="12" name="Text Box 14">
            <a:extLst>
              <a:ext uri="{FF2B5EF4-FFF2-40B4-BE49-F238E27FC236}">
                <a16:creationId xmlns:a16="http://schemas.microsoft.com/office/drawing/2014/main" id="{632A5E46-A5BB-F457-5E8A-B7BA2F3B0EB7}"/>
              </a:ext>
            </a:extLst>
          </p:cNvPr>
          <p:cNvSpPr txBox="1"/>
          <p:nvPr/>
        </p:nvSpPr>
        <p:spPr>
          <a:xfrm rot="1726564">
            <a:off x="9082779" y="4556148"/>
            <a:ext cx="1280795"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Fox Run Dr.</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3" name="Text Box 14">
            <a:extLst>
              <a:ext uri="{FF2B5EF4-FFF2-40B4-BE49-F238E27FC236}">
                <a16:creationId xmlns:a16="http://schemas.microsoft.com/office/drawing/2014/main" id="{25F2CD5C-518F-EFF0-0E6E-432995D40116}"/>
              </a:ext>
            </a:extLst>
          </p:cNvPr>
          <p:cNvSpPr txBox="1"/>
          <p:nvPr/>
        </p:nvSpPr>
        <p:spPr>
          <a:xfrm rot="18399135">
            <a:off x="7595041" y="3658675"/>
            <a:ext cx="1429778"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Echo Ridge Dr.</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4" name="Text Box 14">
            <a:extLst>
              <a:ext uri="{FF2B5EF4-FFF2-40B4-BE49-F238E27FC236}">
                <a16:creationId xmlns:a16="http://schemas.microsoft.com/office/drawing/2014/main" id="{E198B284-8FB4-D7AF-6467-9CFD5FE7924E}"/>
              </a:ext>
            </a:extLst>
          </p:cNvPr>
          <p:cNvSpPr txBox="1"/>
          <p:nvPr/>
        </p:nvSpPr>
        <p:spPr>
          <a:xfrm rot="2250267">
            <a:off x="6572513" y="2712966"/>
            <a:ext cx="1280795"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City View Dr.</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5" name="Text Box 14">
            <a:extLst>
              <a:ext uri="{FF2B5EF4-FFF2-40B4-BE49-F238E27FC236}">
                <a16:creationId xmlns:a16="http://schemas.microsoft.com/office/drawing/2014/main" id="{77B0DBEC-CCB6-66F1-00F2-7E64EF82AD74}"/>
              </a:ext>
            </a:extLst>
          </p:cNvPr>
          <p:cNvSpPr txBox="1"/>
          <p:nvPr/>
        </p:nvSpPr>
        <p:spPr>
          <a:xfrm rot="1726564">
            <a:off x="9389977" y="3239624"/>
            <a:ext cx="1561308"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1600" b="1" dirty="0">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rPr>
              <a:t>U.S. Highway 16</a:t>
            </a:r>
            <a:endParaRPr lang="en-US" sz="1100" b="1" dirty="0">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endParaRPr>
          </a:p>
        </p:txBody>
      </p:sp>
    </p:spTree>
    <p:extLst>
      <p:ext uri="{BB962C8B-B14F-4D97-AF65-F5344CB8AC3E}">
        <p14:creationId xmlns:p14="http://schemas.microsoft.com/office/powerpoint/2010/main" val="896792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ntitled design (33).png">
            <a:extLst>
              <a:ext uri="{FF2B5EF4-FFF2-40B4-BE49-F238E27FC236}">
                <a16:creationId xmlns:a16="http://schemas.microsoft.com/office/drawing/2014/main" id="{9B557A0E-5054-60B6-EAFD-63A3C7AAC8E1}"/>
              </a:ext>
            </a:extLst>
          </p:cNvPr>
          <p:cNvPicPr>
            <a:picLocks noChangeAspect="1"/>
          </p:cNvPicPr>
          <p:nvPr/>
        </p:nvPicPr>
        <p:blipFill>
          <a:blip r:embed="rId2"/>
          <a:stretch>
            <a:fillRect/>
          </a:stretch>
        </p:blipFill>
        <p:spPr>
          <a:xfrm flipV="1">
            <a:off x="1055588" y="3068034"/>
            <a:ext cx="10071053" cy="218582"/>
          </a:xfrm>
          <a:prstGeom prst="rect">
            <a:avLst/>
          </a:prstGeom>
        </p:spPr>
      </p:pic>
      <p:sp>
        <p:nvSpPr>
          <p:cNvPr id="9" name="Rectangle 8">
            <a:extLst>
              <a:ext uri="{FF2B5EF4-FFF2-40B4-BE49-F238E27FC236}">
                <a16:creationId xmlns:a16="http://schemas.microsoft.com/office/drawing/2014/main" id="{A4EB59F9-DB65-406E-960C-319D9243CA9A}"/>
              </a:ext>
            </a:extLst>
          </p:cNvPr>
          <p:cNvSpPr/>
          <p:nvPr/>
        </p:nvSpPr>
        <p:spPr>
          <a:xfrm rot="16200000">
            <a:off x="4740273" y="-4049330"/>
            <a:ext cx="2711451" cy="11540360"/>
          </a:xfrm>
          <a:prstGeom prst="rect">
            <a:avLst/>
          </a:prstGeom>
          <a:solidFill>
            <a:srgbClr val="2E6B8D">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8" y="1088232"/>
            <a:ext cx="10515600" cy="1325563"/>
          </a:xfrm>
        </p:spPr>
        <p:txBody>
          <a:bodyPr>
            <a:normAutofit/>
          </a:bodyPr>
          <a:lstStyle/>
          <a:p>
            <a:pPr algn="ctr"/>
            <a:r>
              <a:rPr lang="en-US" sz="5400" b="1" dirty="0">
                <a:solidFill>
                  <a:srgbClr val="751113"/>
                </a:solidFill>
                <a:latin typeface="Open Sans Condensed"/>
                <a:ea typeface="Open Sans Condensed" panose="020B0806030504020204" pitchFamily="34" charset="0"/>
                <a:cs typeface="Open Sans Condensed" panose="020B0806030504020204" pitchFamily="34" charset="0"/>
              </a:rPr>
              <a:t>LANDOWNER MEETINGS</a:t>
            </a:r>
          </a:p>
        </p:txBody>
      </p:sp>
      <p:sp>
        <p:nvSpPr>
          <p:cNvPr id="3" name="Content Placeholder 2">
            <a:extLst>
              <a:ext uri="{FF2B5EF4-FFF2-40B4-BE49-F238E27FC236}">
                <a16:creationId xmlns:a16="http://schemas.microsoft.com/office/drawing/2014/main" id="{8C3E6FBD-B2D5-4B61-AFEB-2DB972609AB0}"/>
              </a:ext>
            </a:extLst>
          </p:cNvPr>
          <p:cNvSpPr>
            <a:spLocks noGrp="1"/>
          </p:cNvSpPr>
          <p:nvPr>
            <p:ph idx="1"/>
          </p:nvPr>
        </p:nvSpPr>
        <p:spPr>
          <a:xfrm>
            <a:off x="450466" y="3429000"/>
            <a:ext cx="11540361" cy="3071454"/>
          </a:xfrm>
        </p:spPr>
        <p:txBody>
          <a:bodyPr>
            <a:noAutofit/>
          </a:bodyPr>
          <a:lstStyle/>
          <a:p>
            <a:pPr marL="0" indent="0" fontAlgn="auto">
              <a:spcBef>
                <a:spcPts val="0"/>
              </a:spcBef>
              <a:spcAft>
                <a:spcPts val="600"/>
              </a:spcAft>
              <a:buClr>
                <a:schemeClr val="tx1"/>
              </a:buClr>
              <a:buNone/>
              <a:defRPr/>
            </a:pPr>
            <a:r>
              <a:rPr lang="en-US" altLang="en-US" sz="2200" b="1" u="sng" dirty="0">
                <a:latin typeface="Calibri" panose="020F0502020204030204" pitchFamily="34" charset="0"/>
                <a:cs typeface="Calibri" panose="020F0502020204030204" pitchFamily="34" charset="0"/>
              </a:rPr>
              <a:t>Summer 2024</a:t>
            </a:r>
          </a:p>
          <a:p>
            <a:pPr marL="0" indent="0" fontAlgn="auto">
              <a:spcBef>
                <a:spcPts val="0"/>
              </a:spcBef>
              <a:spcAft>
                <a:spcPts val="1200"/>
              </a:spcAft>
              <a:buClr>
                <a:schemeClr val="tx1"/>
              </a:buClr>
              <a:buNone/>
              <a:defRPr/>
            </a:pPr>
            <a:r>
              <a:rPr lang="en-US" altLang="en-US" sz="2200" dirty="0">
                <a:latin typeface="Calibri" panose="020F0502020204030204" pitchFamily="34" charset="0"/>
                <a:cs typeface="Calibri" panose="020F0502020204030204" pitchFamily="34" charset="0"/>
              </a:rPr>
              <a:t>Landowners adjacent to the project will be contacted individually by SDDOT to schedule a meeting.</a:t>
            </a:r>
          </a:p>
          <a:p>
            <a:pPr marL="0" indent="0" fontAlgn="auto">
              <a:spcBef>
                <a:spcPts val="0"/>
              </a:spcBef>
              <a:spcAft>
                <a:spcPts val="0"/>
              </a:spcAft>
              <a:buClr>
                <a:schemeClr val="tx1"/>
              </a:buClr>
              <a:buNone/>
              <a:defRPr/>
            </a:pPr>
            <a:r>
              <a:rPr lang="en-US" altLang="en-US" sz="2200" b="1" u="sng" dirty="0">
                <a:latin typeface="Calibri" panose="020F0502020204030204" pitchFamily="34" charset="0"/>
                <a:cs typeface="Calibri" panose="020F0502020204030204" pitchFamily="34" charset="0"/>
              </a:rPr>
              <a:t>Discussion Items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sz="2000" dirty="0">
                <a:latin typeface="Calibri" panose="020F0502020204030204" pitchFamily="34" charset="0"/>
                <a:cs typeface="Calibri" panose="020F0502020204030204" pitchFamily="34" charset="0"/>
              </a:rPr>
              <a:t>Driveway locations/widths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sz="2000" dirty="0">
                <a:latin typeface="Calibri" panose="020F0502020204030204" pitchFamily="34" charset="0"/>
                <a:cs typeface="Calibri" panose="020F0502020204030204" pitchFamily="34" charset="0"/>
              </a:rPr>
              <a:t>Sidewalk and curb ramps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sz="2000" dirty="0">
                <a:latin typeface="Calibri" panose="020F0502020204030204" pitchFamily="34" charset="0"/>
                <a:cs typeface="Calibri" panose="020F0502020204030204" pitchFamily="34" charset="0"/>
              </a:rPr>
              <a:t>Fences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sz="2000" dirty="0">
                <a:latin typeface="Calibri" panose="020F0502020204030204" pitchFamily="34" charset="0"/>
                <a:cs typeface="Calibri" panose="020F0502020204030204" pitchFamily="34" charset="0"/>
              </a:rPr>
              <a:t>Drainage</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sz="2000" dirty="0">
                <a:latin typeface="Calibri" panose="020F0502020204030204" pitchFamily="34" charset="0"/>
                <a:cs typeface="Calibri" panose="020F0502020204030204" pitchFamily="34" charset="0"/>
              </a:rPr>
              <a:t>Trees</a:t>
            </a:r>
          </a:p>
          <a:p>
            <a:pPr marL="228600" indent="-228600" fontAlgn="auto">
              <a:spcBef>
                <a:spcPts val="0"/>
              </a:spcBef>
              <a:spcAft>
                <a:spcPts val="0"/>
              </a:spcAft>
              <a:buClr>
                <a:srgbClr val="2E6A8C"/>
              </a:buClr>
              <a:buSzPct val="75000"/>
              <a:buFont typeface="Arial" panose="020B0604020202020204" pitchFamily="34" charset="0"/>
              <a:buChar char="•"/>
              <a:defRPr/>
            </a:pPr>
            <a:r>
              <a:rPr lang="en-US" altLang="en-US" sz="2000" dirty="0">
                <a:latin typeface="Calibri" panose="020F0502020204030204" pitchFamily="34" charset="0"/>
                <a:cs typeface="Calibri" panose="020F0502020204030204" pitchFamily="34" charset="0"/>
              </a:rPr>
              <a:t>Temporary easements or ROW acquisition</a:t>
            </a:r>
          </a:p>
        </p:txBody>
      </p:sp>
      <p:pic>
        <p:nvPicPr>
          <p:cNvPr id="5" name="Picture 4" descr="A picture containing text, clipart&#10;&#10;Description automatically generated">
            <a:extLst>
              <a:ext uri="{FF2B5EF4-FFF2-40B4-BE49-F238E27FC236}">
                <a16:creationId xmlns:a16="http://schemas.microsoft.com/office/drawing/2014/main" id="{91C80AC1-E074-1F62-D89D-BF292E092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6" name="Text Box 6">
            <a:extLst>
              <a:ext uri="{FF2B5EF4-FFF2-40B4-BE49-F238E27FC236}">
                <a16:creationId xmlns:a16="http://schemas.microsoft.com/office/drawing/2014/main" id="{16B33525-AFD3-E701-5004-42B73B4964CC}"/>
              </a:ext>
            </a:extLst>
          </p:cNvPr>
          <p:cNvSpPr txBox="1">
            <a:spLocks noChangeArrowheads="1"/>
          </p:cNvSpPr>
          <p:nvPr/>
        </p:nvSpPr>
        <p:spPr bwMode="auto">
          <a:xfrm>
            <a:off x="450466" y="626253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Tree>
    <p:extLst>
      <p:ext uri="{BB962C8B-B14F-4D97-AF65-F5344CB8AC3E}">
        <p14:creationId xmlns:p14="http://schemas.microsoft.com/office/powerpoint/2010/main" val="1736543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AF314320-178A-EE0E-2E44-1EA0F9673183}"/>
              </a:ext>
            </a:extLst>
          </p:cNvPr>
          <p:cNvCxnSpPr>
            <a:cxnSpLocks/>
          </p:cNvCxnSpPr>
          <p:nvPr/>
        </p:nvCxnSpPr>
        <p:spPr>
          <a:xfrm flipV="1">
            <a:off x="9739593" y="4286397"/>
            <a:ext cx="0" cy="746858"/>
          </a:xfrm>
          <a:prstGeom prst="line">
            <a:avLst/>
          </a:prstGeom>
          <a:ln w="34925" cap="rnd" cmpd="sng" algn="ctr">
            <a:solidFill>
              <a:schemeClr val="accent3"/>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45295E57-9655-DD2B-A589-3F8B69738BE8}"/>
              </a:ext>
            </a:extLst>
          </p:cNvPr>
          <p:cNvCxnSpPr>
            <a:cxnSpLocks/>
          </p:cNvCxnSpPr>
          <p:nvPr/>
        </p:nvCxnSpPr>
        <p:spPr>
          <a:xfrm flipV="1">
            <a:off x="7203657" y="3100824"/>
            <a:ext cx="0" cy="746858"/>
          </a:xfrm>
          <a:prstGeom prst="line">
            <a:avLst/>
          </a:prstGeom>
          <a:ln w="34925" cap="rnd" cmpd="sng" algn="ctr">
            <a:solidFill>
              <a:schemeClr val="accent3"/>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062F3A12-36EA-A529-1A10-4C56788E88BB}"/>
              </a:ext>
            </a:extLst>
          </p:cNvPr>
          <p:cNvCxnSpPr>
            <a:cxnSpLocks/>
          </p:cNvCxnSpPr>
          <p:nvPr/>
        </p:nvCxnSpPr>
        <p:spPr>
          <a:xfrm flipV="1">
            <a:off x="4679913" y="4286397"/>
            <a:ext cx="0" cy="746858"/>
          </a:xfrm>
          <a:prstGeom prst="line">
            <a:avLst/>
          </a:prstGeom>
          <a:ln w="34925" cap="rnd" cmpd="sng" algn="ctr">
            <a:solidFill>
              <a:schemeClr val="accent3"/>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C3638B74-3326-486D-3516-6AFDB2020DB3}"/>
              </a:ext>
            </a:extLst>
          </p:cNvPr>
          <p:cNvCxnSpPr>
            <a:cxnSpLocks/>
          </p:cNvCxnSpPr>
          <p:nvPr/>
        </p:nvCxnSpPr>
        <p:spPr>
          <a:xfrm flipV="1">
            <a:off x="2101305" y="3100824"/>
            <a:ext cx="0" cy="746858"/>
          </a:xfrm>
          <a:prstGeom prst="line">
            <a:avLst/>
          </a:prstGeom>
          <a:ln w="34925" cap="rnd" cmpd="sng" algn="ctr">
            <a:solidFill>
              <a:schemeClr val="accent3"/>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TENTATIVE PROJECT SCHEDULE</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graphicFrame>
        <p:nvGraphicFramePr>
          <p:cNvPr id="9" name="Table 9">
            <a:extLst>
              <a:ext uri="{FF2B5EF4-FFF2-40B4-BE49-F238E27FC236}">
                <a16:creationId xmlns:a16="http://schemas.microsoft.com/office/drawing/2014/main" id="{E814B296-5815-2322-256B-B08BDA8E3E04}"/>
              </a:ext>
            </a:extLst>
          </p:cNvPr>
          <p:cNvGraphicFramePr>
            <a:graphicFrameLocks noGrp="1"/>
          </p:cNvGraphicFramePr>
          <p:nvPr>
            <p:extLst>
              <p:ext uri="{D42A27DB-BD31-4B8C-83A1-F6EECF244321}">
                <p14:modId xmlns:p14="http://schemas.microsoft.com/office/powerpoint/2010/main" val="3039819797"/>
              </p:ext>
            </p:extLst>
          </p:nvPr>
        </p:nvGraphicFramePr>
        <p:xfrm>
          <a:off x="838200" y="3847682"/>
          <a:ext cx="10158984" cy="457200"/>
        </p:xfrm>
        <a:graphic>
          <a:graphicData uri="http://schemas.openxmlformats.org/drawingml/2006/table">
            <a:tbl>
              <a:tblPr firstRow="1" bandRow="1">
                <a:tableStyleId>{5C22544A-7EE6-4342-B048-85BDC9FD1C3A}</a:tableStyleId>
              </a:tblPr>
              <a:tblGrid>
                <a:gridCol w="2539746">
                  <a:extLst>
                    <a:ext uri="{9D8B030D-6E8A-4147-A177-3AD203B41FA5}">
                      <a16:colId xmlns:a16="http://schemas.microsoft.com/office/drawing/2014/main" val="1821000195"/>
                    </a:ext>
                  </a:extLst>
                </a:gridCol>
                <a:gridCol w="2539746">
                  <a:extLst>
                    <a:ext uri="{9D8B030D-6E8A-4147-A177-3AD203B41FA5}">
                      <a16:colId xmlns:a16="http://schemas.microsoft.com/office/drawing/2014/main" val="20667579"/>
                    </a:ext>
                  </a:extLst>
                </a:gridCol>
                <a:gridCol w="2539746">
                  <a:extLst>
                    <a:ext uri="{9D8B030D-6E8A-4147-A177-3AD203B41FA5}">
                      <a16:colId xmlns:a16="http://schemas.microsoft.com/office/drawing/2014/main" val="1140356247"/>
                    </a:ext>
                  </a:extLst>
                </a:gridCol>
                <a:gridCol w="2539746">
                  <a:extLst>
                    <a:ext uri="{9D8B030D-6E8A-4147-A177-3AD203B41FA5}">
                      <a16:colId xmlns:a16="http://schemas.microsoft.com/office/drawing/2014/main" val="475283814"/>
                    </a:ext>
                  </a:extLst>
                </a:gridCol>
              </a:tblGrid>
              <a:tr h="438715">
                <a:tc>
                  <a:txBody>
                    <a:bodyPr/>
                    <a:lstStyle/>
                    <a:p>
                      <a:pPr algn="ctr"/>
                      <a:r>
                        <a:rPr lang="en-US" sz="2400" dirty="0"/>
                        <a:t>Summer 2024</a:t>
                      </a:r>
                    </a:p>
                  </a:txBody>
                  <a:tcPr>
                    <a:solidFill>
                      <a:srgbClr val="751113"/>
                    </a:solidFill>
                  </a:tcPr>
                </a:tc>
                <a:tc>
                  <a:txBody>
                    <a:bodyPr/>
                    <a:lstStyle/>
                    <a:p>
                      <a:pPr algn="ctr"/>
                      <a:r>
                        <a:rPr lang="en-US" sz="2400" dirty="0">
                          <a:solidFill>
                            <a:schemeClr val="tx1"/>
                          </a:solidFill>
                        </a:rPr>
                        <a:t>December 2024</a:t>
                      </a:r>
                      <a:endParaRPr lang="en-US" dirty="0">
                        <a:solidFill>
                          <a:schemeClr val="tx1"/>
                        </a:solidFill>
                      </a:endParaRPr>
                    </a:p>
                  </a:txBody>
                  <a:tcPr>
                    <a:solidFill>
                      <a:srgbClr val="FDBA17"/>
                    </a:solidFill>
                  </a:tcPr>
                </a:tc>
                <a:tc>
                  <a:txBody>
                    <a:bodyPr/>
                    <a:lstStyle/>
                    <a:p>
                      <a:pPr algn="ctr"/>
                      <a:r>
                        <a:rPr lang="en-US" sz="2400" dirty="0"/>
                        <a:t>2025-2026</a:t>
                      </a:r>
                    </a:p>
                  </a:txBody>
                  <a:tcPr>
                    <a:solidFill>
                      <a:srgbClr val="751113"/>
                    </a:solidFill>
                  </a:tcPr>
                </a:tc>
                <a:tc>
                  <a:txBody>
                    <a:bodyPr/>
                    <a:lstStyle/>
                    <a:p>
                      <a:pPr algn="ctr"/>
                      <a:r>
                        <a:rPr lang="en-US" sz="2400" dirty="0">
                          <a:solidFill>
                            <a:schemeClr val="tx1"/>
                          </a:solidFill>
                        </a:rPr>
                        <a:t>2028/2029</a:t>
                      </a:r>
                      <a:endParaRPr lang="en-US" dirty="0">
                        <a:solidFill>
                          <a:schemeClr val="tx1"/>
                        </a:solidFill>
                      </a:endParaRPr>
                    </a:p>
                  </a:txBody>
                  <a:tcPr>
                    <a:solidFill>
                      <a:srgbClr val="FDBA17"/>
                    </a:solidFill>
                  </a:tcPr>
                </a:tc>
                <a:extLst>
                  <a:ext uri="{0D108BD9-81ED-4DB2-BD59-A6C34878D82A}">
                    <a16:rowId xmlns:a16="http://schemas.microsoft.com/office/drawing/2014/main" val="3153064206"/>
                  </a:ext>
                </a:extLst>
              </a:tr>
            </a:tbl>
          </a:graphicData>
        </a:graphic>
      </p:graphicFrame>
      <p:sp>
        <p:nvSpPr>
          <p:cNvPr id="18" name="TextBox 17">
            <a:extLst>
              <a:ext uri="{FF2B5EF4-FFF2-40B4-BE49-F238E27FC236}">
                <a16:creationId xmlns:a16="http://schemas.microsoft.com/office/drawing/2014/main" id="{73CFB918-1A6C-D3E9-162D-0EE6AE87499B}"/>
              </a:ext>
            </a:extLst>
          </p:cNvPr>
          <p:cNvSpPr txBox="1"/>
          <p:nvPr/>
        </p:nvSpPr>
        <p:spPr>
          <a:xfrm>
            <a:off x="912586" y="2309549"/>
            <a:ext cx="2401822" cy="830997"/>
          </a:xfrm>
          <a:prstGeom prst="rect">
            <a:avLst/>
          </a:prstGeom>
          <a:noFill/>
        </p:spPr>
        <p:txBody>
          <a:bodyPr wrap="square" rtlCol="0">
            <a:spAutoFit/>
          </a:bodyPr>
          <a:lstStyle/>
          <a:p>
            <a:pPr algn="ctr"/>
            <a:r>
              <a:rPr lang="en-US" sz="2400" b="1" dirty="0"/>
              <a:t>Landowner</a:t>
            </a:r>
          </a:p>
          <a:p>
            <a:pPr algn="ctr"/>
            <a:r>
              <a:rPr lang="en-US" sz="2400" b="1" dirty="0"/>
              <a:t>meetings</a:t>
            </a:r>
          </a:p>
        </p:txBody>
      </p:sp>
      <p:sp>
        <p:nvSpPr>
          <p:cNvPr id="19" name="TextBox 18">
            <a:extLst>
              <a:ext uri="{FF2B5EF4-FFF2-40B4-BE49-F238E27FC236}">
                <a16:creationId xmlns:a16="http://schemas.microsoft.com/office/drawing/2014/main" id="{64ABB5DF-ED47-CD4B-3424-C4173B2F665F}"/>
              </a:ext>
            </a:extLst>
          </p:cNvPr>
          <p:cNvSpPr txBox="1"/>
          <p:nvPr/>
        </p:nvSpPr>
        <p:spPr>
          <a:xfrm>
            <a:off x="3479002" y="5056471"/>
            <a:ext cx="2401822" cy="830997"/>
          </a:xfrm>
          <a:prstGeom prst="rect">
            <a:avLst/>
          </a:prstGeom>
          <a:noFill/>
        </p:spPr>
        <p:txBody>
          <a:bodyPr wrap="square" rtlCol="0">
            <a:spAutoFit/>
          </a:bodyPr>
          <a:lstStyle/>
          <a:p>
            <a:pPr algn="ctr"/>
            <a:r>
              <a:rPr lang="en-US" sz="2400" b="1" dirty="0"/>
              <a:t>Final </a:t>
            </a:r>
          </a:p>
          <a:p>
            <a:pPr algn="ctr"/>
            <a:r>
              <a:rPr lang="en-US" sz="2400" b="1" dirty="0"/>
              <a:t>design</a:t>
            </a:r>
          </a:p>
        </p:txBody>
      </p:sp>
      <p:sp>
        <p:nvSpPr>
          <p:cNvPr id="20" name="TextBox 19">
            <a:extLst>
              <a:ext uri="{FF2B5EF4-FFF2-40B4-BE49-F238E27FC236}">
                <a16:creationId xmlns:a16="http://schemas.microsoft.com/office/drawing/2014/main" id="{EDB5C0D1-5E2A-03CA-4B34-F6C475221284}"/>
              </a:ext>
            </a:extLst>
          </p:cNvPr>
          <p:cNvSpPr txBox="1"/>
          <p:nvPr/>
        </p:nvSpPr>
        <p:spPr>
          <a:xfrm>
            <a:off x="6002746" y="2270635"/>
            <a:ext cx="2401822" cy="830997"/>
          </a:xfrm>
          <a:prstGeom prst="rect">
            <a:avLst/>
          </a:prstGeom>
          <a:noFill/>
        </p:spPr>
        <p:txBody>
          <a:bodyPr wrap="square" rtlCol="0">
            <a:spAutoFit/>
          </a:bodyPr>
          <a:lstStyle/>
          <a:p>
            <a:pPr algn="ctr"/>
            <a:r>
              <a:rPr lang="en-US" sz="2400" b="1" dirty="0"/>
              <a:t>ROW</a:t>
            </a:r>
          </a:p>
          <a:p>
            <a:pPr algn="ctr"/>
            <a:r>
              <a:rPr lang="en-US" sz="2400" b="1" dirty="0"/>
              <a:t>acquisition</a:t>
            </a:r>
          </a:p>
        </p:txBody>
      </p:sp>
      <p:sp>
        <p:nvSpPr>
          <p:cNvPr id="21" name="TextBox 20">
            <a:extLst>
              <a:ext uri="{FF2B5EF4-FFF2-40B4-BE49-F238E27FC236}">
                <a16:creationId xmlns:a16="http://schemas.microsoft.com/office/drawing/2014/main" id="{7057CF48-D867-485C-C709-3C4991D4820C}"/>
              </a:ext>
            </a:extLst>
          </p:cNvPr>
          <p:cNvSpPr txBox="1"/>
          <p:nvPr/>
        </p:nvSpPr>
        <p:spPr>
          <a:xfrm>
            <a:off x="8538682" y="5012018"/>
            <a:ext cx="2401822" cy="461665"/>
          </a:xfrm>
          <a:prstGeom prst="rect">
            <a:avLst/>
          </a:prstGeom>
          <a:noFill/>
        </p:spPr>
        <p:txBody>
          <a:bodyPr wrap="square" rtlCol="0">
            <a:spAutoFit/>
          </a:bodyPr>
          <a:lstStyle/>
          <a:p>
            <a:pPr algn="ctr"/>
            <a:r>
              <a:rPr lang="en-US" sz="2400" b="1" dirty="0"/>
              <a:t>Construction</a:t>
            </a:r>
          </a:p>
        </p:txBody>
      </p:sp>
      <p:pic>
        <p:nvPicPr>
          <p:cNvPr id="22" name="Picture 21" descr="A picture containing text, clipart&#10;&#10;Description automatically generated">
            <a:extLst>
              <a:ext uri="{FF2B5EF4-FFF2-40B4-BE49-F238E27FC236}">
                <a16:creationId xmlns:a16="http://schemas.microsoft.com/office/drawing/2014/main" id="{BDCB242D-3229-22AC-C76B-23D1A61290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24" name="TextBox 23">
            <a:extLst>
              <a:ext uri="{FF2B5EF4-FFF2-40B4-BE49-F238E27FC236}">
                <a16:creationId xmlns:a16="http://schemas.microsoft.com/office/drawing/2014/main" id="{3240CED6-A3A4-D3A5-D8DC-2916AE4A2FA6}"/>
              </a:ext>
            </a:extLst>
          </p:cNvPr>
          <p:cNvSpPr txBox="1"/>
          <p:nvPr/>
        </p:nvSpPr>
        <p:spPr>
          <a:xfrm>
            <a:off x="838200" y="1249874"/>
            <a:ext cx="6096000" cy="1077218"/>
          </a:xfrm>
          <a:prstGeom prst="rect">
            <a:avLst/>
          </a:prstGeom>
          <a:noFill/>
        </p:spPr>
        <p:txBody>
          <a:bodyPr wrap="square">
            <a:spAutoFit/>
          </a:bodyPr>
          <a:lstStyle/>
          <a:p>
            <a:pPr eaLnBrk="1" hangingPunct="1">
              <a:defRPr/>
            </a:pPr>
            <a:r>
              <a:rPr lang="en-US" sz="3200" dirty="0">
                <a:solidFill>
                  <a:srgbClr val="2E6A8C"/>
                </a:solidFill>
              </a:rPr>
              <a:t>Dependent on federal funding</a:t>
            </a:r>
          </a:p>
          <a:p>
            <a:pPr eaLnBrk="1" hangingPunct="1">
              <a:defRPr/>
            </a:pPr>
            <a:r>
              <a:rPr lang="en-US" altLang="en-US" sz="3200" kern="0" dirty="0">
                <a:solidFill>
                  <a:srgbClr val="751113"/>
                </a:solidFill>
              </a:rPr>
              <a:t>Estimated cost: </a:t>
            </a:r>
            <a:r>
              <a:rPr lang="en-US" altLang="en-US" sz="3200" kern="0">
                <a:solidFill>
                  <a:srgbClr val="751113"/>
                </a:solidFill>
              </a:rPr>
              <a:t>$44.7 </a:t>
            </a:r>
            <a:r>
              <a:rPr lang="en-US" altLang="en-US" sz="3200" kern="0" dirty="0">
                <a:solidFill>
                  <a:srgbClr val="751113"/>
                </a:solidFill>
              </a:rPr>
              <a:t>million</a:t>
            </a:r>
          </a:p>
        </p:txBody>
      </p:sp>
    </p:spTree>
    <p:extLst>
      <p:ext uri="{BB962C8B-B14F-4D97-AF65-F5344CB8AC3E}">
        <p14:creationId xmlns:p14="http://schemas.microsoft.com/office/powerpoint/2010/main" val="3505012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111402"/>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QUESTIONS OR COMMENTS</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sp>
        <p:nvSpPr>
          <p:cNvPr id="7" name="Rectangle 6">
            <a:extLst>
              <a:ext uri="{FF2B5EF4-FFF2-40B4-BE49-F238E27FC236}">
                <a16:creationId xmlns:a16="http://schemas.microsoft.com/office/drawing/2014/main" id="{A42B4C03-7EED-0F30-40CC-BBB6489C44E7}"/>
              </a:ext>
            </a:extLst>
          </p:cNvPr>
          <p:cNvSpPr>
            <a:spLocks noChangeArrowheads="1"/>
          </p:cNvSpPr>
          <p:nvPr/>
        </p:nvSpPr>
        <p:spPr bwMode="auto">
          <a:xfrm>
            <a:off x="838199" y="1180413"/>
            <a:ext cx="8229600" cy="491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Aft>
                <a:spcPts val="1200"/>
              </a:spcAft>
              <a:buClrTx/>
              <a:buSzTx/>
              <a:buFontTx/>
              <a:buNone/>
              <a:defRPr/>
            </a:pPr>
            <a:r>
              <a:rPr lang="en-US" sz="2400" b="1" dirty="0">
                <a:solidFill>
                  <a:srgbClr val="741112"/>
                </a:solidFill>
              </a:rPr>
              <a:t>DEADLINE: </a:t>
            </a:r>
          </a:p>
          <a:p>
            <a:pPr eaLnBrk="0" hangingPunct="0">
              <a:spcAft>
                <a:spcPts val="1200"/>
              </a:spcAft>
              <a:buClrTx/>
              <a:buSzTx/>
              <a:buFontTx/>
              <a:buNone/>
              <a:defRPr/>
            </a:pPr>
            <a:r>
              <a:rPr lang="en-US" sz="2400" dirty="0">
                <a:solidFill>
                  <a:srgbClr val="2E6B8D"/>
                </a:solidFill>
              </a:rPr>
              <a:t>Thursday, April 18, 2024</a:t>
            </a:r>
          </a:p>
          <a:p>
            <a:pPr eaLnBrk="0" hangingPunct="0">
              <a:buClrTx/>
              <a:buSzTx/>
              <a:buFontTx/>
              <a:buNone/>
              <a:tabLst>
                <a:tab pos="4114800" algn="ctr"/>
              </a:tabLst>
              <a:defRPr/>
            </a:pPr>
            <a:r>
              <a:rPr lang="en-US" sz="2400" b="1" dirty="0">
                <a:solidFill>
                  <a:srgbClr val="741112"/>
                </a:solidFill>
              </a:rPr>
              <a:t>SUBMIT TO:</a:t>
            </a:r>
            <a:r>
              <a:rPr lang="en-US" sz="2400" dirty="0">
                <a:solidFill>
                  <a:srgbClr val="741112"/>
                </a:solidFill>
              </a:rPr>
              <a:t>	</a:t>
            </a:r>
          </a:p>
          <a:p>
            <a:pPr eaLnBrk="0" hangingPunct="0">
              <a:buClrTx/>
              <a:buSzTx/>
              <a:buFontTx/>
              <a:buNone/>
              <a:tabLst>
                <a:tab pos="4114800" algn="ctr"/>
              </a:tabLst>
              <a:defRPr/>
            </a:pPr>
            <a:r>
              <a:rPr lang="en-US" sz="2400" dirty="0">
                <a:solidFill>
                  <a:srgbClr val="2E6A8C"/>
                </a:solidFill>
              </a:rPr>
              <a:t>Stacia Slowey</a:t>
            </a:r>
          </a:p>
          <a:p>
            <a:pPr eaLnBrk="0" hangingPunct="0">
              <a:buClrTx/>
              <a:buSzTx/>
              <a:buFontTx/>
              <a:buNone/>
              <a:defRPr/>
            </a:pPr>
            <a:r>
              <a:rPr lang="en-US" sz="2400" dirty="0">
                <a:solidFill>
                  <a:srgbClr val="2E6A8C"/>
                </a:solidFill>
              </a:rPr>
              <a:t>HDR Engineering</a:t>
            </a:r>
          </a:p>
          <a:p>
            <a:pPr eaLnBrk="0" hangingPunct="0">
              <a:buClrTx/>
              <a:buSzTx/>
              <a:buFontTx/>
              <a:buNone/>
              <a:defRPr/>
            </a:pPr>
            <a:r>
              <a:rPr lang="en-US" sz="2400" dirty="0">
                <a:solidFill>
                  <a:srgbClr val="2E6A8C"/>
                </a:solidFill>
              </a:rPr>
              <a:t>703 Main St. Ste. 200</a:t>
            </a:r>
          </a:p>
          <a:p>
            <a:pPr eaLnBrk="0" hangingPunct="0">
              <a:buClrTx/>
              <a:buSzTx/>
              <a:buFontTx/>
              <a:buNone/>
              <a:defRPr/>
            </a:pPr>
            <a:r>
              <a:rPr lang="en-US" sz="2400" dirty="0">
                <a:solidFill>
                  <a:srgbClr val="2E6A8C"/>
                </a:solidFill>
              </a:rPr>
              <a:t>Rapid City, SD 57701</a:t>
            </a:r>
          </a:p>
          <a:p>
            <a:r>
              <a:rPr lang="en-US" sz="2400" dirty="0">
                <a:solidFill>
                  <a:srgbClr val="2E6B8D"/>
                </a:solidFill>
              </a:rPr>
              <a:t>stacia.slowey@hdrinc.com</a:t>
            </a:r>
          </a:p>
          <a:p>
            <a:endParaRPr lang="en-US" sz="2400" dirty="0">
              <a:solidFill>
                <a:srgbClr val="2E6B8D"/>
              </a:solidFill>
            </a:endParaRPr>
          </a:p>
          <a:p>
            <a:pPr eaLnBrk="0" hangingPunct="0">
              <a:buClrTx/>
              <a:buSzTx/>
              <a:buFontTx/>
              <a:buNone/>
              <a:defRPr/>
            </a:pPr>
            <a:r>
              <a:rPr lang="en-US" sz="2400" b="1" dirty="0">
                <a:solidFill>
                  <a:srgbClr val="741112"/>
                </a:solidFill>
                <a:cs typeface="Calibri" panose="020F0502020204030204" pitchFamily="34" charset="0"/>
              </a:rPr>
              <a:t>WEBSITE:</a:t>
            </a:r>
            <a:endParaRPr lang="en-US" sz="2400" b="1" dirty="0">
              <a:solidFill>
                <a:srgbClr val="741112"/>
              </a:solidFill>
              <a:cs typeface="Calibri" panose="020F0502020204030204" pitchFamily="34" charset="0"/>
              <a:hlinkClick r:id="rId4">
                <a:extLst>
                  <a:ext uri="{A12FA001-AC4F-418D-AE19-62706E023703}">
                    <ahyp:hlinkClr xmlns:ahyp="http://schemas.microsoft.com/office/drawing/2018/hyperlinkcolor" val="tx"/>
                  </a:ext>
                </a:extLst>
              </a:hlinkClick>
            </a:endParaRPr>
          </a:p>
          <a:p>
            <a:r>
              <a:rPr lang="en-US" sz="1800" u="sng" dirty="0">
                <a:solidFill>
                  <a:srgbClr val="0000FF"/>
                </a:solidFill>
                <a:effectLst/>
                <a:latin typeface="Calibri" panose="020F0502020204030204" pitchFamily="34" charset="0"/>
                <a:ea typeface="Times" panose="02020603050405020304" pitchFamily="18" charset="0"/>
                <a:cs typeface="Times New Roman" panose="02020603050405020304" pitchFamily="18" charset="0"/>
                <a:hlinkClick r:id="rId5"/>
              </a:rPr>
              <a:t>https://dot.sd.gov/projects-studies/projects/public-meetings#listItemLink_1975</a:t>
            </a:r>
            <a:r>
              <a:rPr lang="en-US" sz="1800" dirty="0">
                <a:effectLst/>
                <a:latin typeface="Times" panose="02020603050405020304" pitchFamily="18" charset="0"/>
                <a:ea typeface="Times" panose="02020603050405020304" pitchFamily="18" charset="0"/>
                <a:cs typeface="Times New Roman" panose="02020603050405020304" pitchFamily="18" charset="0"/>
              </a:rPr>
              <a:t> </a:t>
            </a:r>
            <a:endParaRPr lang="en-US" sz="2400" dirty="0">
              <a:solidFill>
                <a:srgbClr val="FF0000"/>
              </a:solidFill>
              <a:highlight>
                <a:srgbClr val="FFFF00"/>
              </a:highlight>
            </a:endParaRPr>
          </a:p>
        </p:txBody>
      </p:sp>
      <p:pic>
        <p:nvPicPr>
          <p:cNvPr id="9" name="Picture 8" descr="A picture containing text, clipart&#10;&#10;Description automatically generated">
            <a:extLst>
              <a:ext uri="{FF2B5EF4-FFF2-40B4-BE49-F238E27FC236}">
                <a16:creationId xmlns:a16="http://schemas.microsoft.com/office/drawing/2014/main" id="{69226C16-D4EB-C2CF-0043-3DCF6D2450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10" name="TextBox 9">
            <a:extLst>
              <a:ext uri="{FF2B5EF4-FFF2-40B4-BE49-F238E27FC236}">
                <a16:creationId xmlns:a16="http://schemas.microsoft.com/office/drawing/2014/main" id="{33C27668-909D-AB51-5D3E-6631C25DC586}"/>
              </a:ext>
            </a:extLst>
          </p:cNvPr>
          <p:cNvSpPr txBox="1"/>
          <p:nvPr/>
        </p:nvSpPr>
        <p:spPr>
          <a:xfrm>
            <a:off x="8733000" y="4463983"/>
            <a:ext cx="2191155" cy="584775"/>
          </a:xfrm>
          <a:prstGeom prst="rect">
            <a:avLst/>
          </a:prstGeom>
          <a:noFill/>
        </p:spPr>
        <p:txBody>
          <a:bodyPr wrap="square" rtlCol="0">
            <a:spAutoFit/>
          </a:bodyPr>
          <a:lstStyle/>
          <a:p>
            <a:pPr algn="ctr"/>
            <a:r>
              <a:rPr lang="en-US" sz="3200" dirty="0"/>
              <a:t>SCAN ME</a:t>
            </a:r>
          </a:p>
        </p:txBody>
      </p:sp>
      <p:sp>
        <p:nvSpPr>
          <p:cNvPr id="5" name="Title 1">
            <a:extLst>
              <a:ext uri="{FF2B5EF4-FFF2-40B4-BE49-F238E27FC236}">
                <a16:creationId xmlns:a16="http://schemas.microsoft.com/office/drawing/2014/main" id="{A10B1DCE-C79D-2E0B-61E6-95C0220ECA94}"/>
              </a:ext>
            </a:extLst>
          </p:cNvPr>
          <p:cNvSpPr txBox="1">
            <a:spLocks/>
          </p:cNvSpPr>
          <p:nvPr/>
        </p:nvSpPr>
        <p:spPr>
          <a:xfrm>
            <a:off x="7565105" y="1389166"/>
            <a:ext cx="4526942" cy="9244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751113"/>
                </a:solidFill>
                <a:latin typeface="Open Sans Condensed"/>
                <a:ea typeface="Open Sans Condensed" panose="020B0806030504020204" pitchFamily="34" charset="0"/>
                <a:cs typeface="Open Sans Condensed" panose="020B0806030504020204" pitchFamily="34" charset="0"/>
              </a:rPr>
              <a:t>THANK YOU</a:t>
            </a:r>
          </a:p>
        </p:txBody>
      </p:sp>
      <p:pic>
        <p:nvPicPr>
          <p:cNvPr id="6" name="Picture 5">
            <a:extLst>
              <a:ext uri="{FF2B5EF4-FFF2-40B4-BE49-F238E27FC236}">
                <a16:creationId xmlns:a16="http://schemas.microsoft.com/office/drawing/2014/main" id="{2605DF2F-77DD-FAF2-0509-75AFFE5F52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32" t="8361" r="8184" b="8358"/>
          <a:stretch/>
        </p:blipFill>
        <p:spPr bwMode="auto">
          <a:xfrm>
            <a:off x="8733000" y="2272828"/>
            <a:ext cx="2191155" cy="21911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8961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erial view of a landscape&#10;&#10;Description automatically generated">
            <a:extLst>
              <a:ext uri="{FF2B5EF4-FFF2-40B4-BE49-F238E27FC236}">
                <a16:creationId xmlns:a16="http://schemas.microsoft.com/office/drawing/2014/main" id="{453E88DB-083A-EEF8-044B-0F7FA55EC07E}"/>
              </a:ext>
            </a:extLst>
          </p:cNvPr>
          <p:cNvPicPr>
            <a:picLocks noChangeAspect="1"/>
          </p:cNvPicPr>
          <p:nvPr/>
        </p:nvPicPr>
        <p:blipFill rotWithShape="1">
          <a:blip r:embed="rId3">
            <a:extLst>
              <a:ext uri="{28A0092B-C50C-407E-A947-70E740481C1C}">
                <a14:useLocalDpi xmlns:a14="http://schemas.microsoft.com/office/drawing/2010/main" val="0"/>
              </a:ext>
            </a:extLst>
          </a:blip>
          <a:srcRect l="11235" r="19225"/>
          <a:stretch/>
        </p:blipFill>
        <p:spPr>
          <a:xfrm rot="5400000">
            <a:off x="3909308" y="556509"/>
            <a:ext cx="3963453" cy="8639530"/>
          </a:xfrm>
          <a:prstGeom prst="rect">
            <a:avLst/>
          </a:prstGeom>
        </p:spPr>
      </p:pic>
      <p:pic>
        <p:nvPicPr>
          <p:cNvPr id="4" name="Picture 4" descr="Untitled design (33).png">
            <a:extLst>
              <a:ext uri="{FF2B5EF4-FFF2-40B4-BE49-F238E27FC236}">
                <a16:creationId xmlns:a16="http://schemas.microsoft.com/office/drawing/2014/main" id="{9B557A0E-5054-60B6-EAFD-63A3C7AAC8E1}"/>
              </a:ext>
            </a:extLst>
          </p:cNvPr>
          <p:cNvPicPr>
            <a:picLocks noChangeAspect="1"/>
          </p:cNvPicPr>
          <p:nvPr/>
        </p:nvPicPr>
        <p:blipFill>
          <a:blip r:embed="rId4"/>
          <a:stretch>
            <a:fillRect/>
          </a:stretch>
        </p:blipFill>
        <p:spPr>
          <a:xfrm flipV="1">
            <a:off x="1055586" y="2675965"/>
            <a:ext cx="10071053" cy="218582"/>
          </a:xfrm>
          <a:prstGeom prst="rect">
            <a:avLst/>
          </a:prstGeom>
        </p:spPr>
      </p:pic>
      <p:sp>
        <p:nvSpPr>
          <p:cNvPr id="9" name="Rectangle 8">
            <a:extLst>
              <a:ext uri="{FF2B5EF4-FFF2-40B4-BE49-F238E27FC236}">
                <a16:creationId xmlns:a16="http://schemas.microsoft.com/office/drawing/2014/main" id="{A4EB59F9-DB65-406E-960C-319D9243CA9A}"/>
              </a:ext>
            </a:extLst>
          </p:cNvPr>
          <p:cNvSpPr/>
          <p:nvPr/>
        </p:nvSpPr>
        <p:spPr>
          <a:xfrm rot="16200000">
            <a:off x="4940579" y="-4249636"/>
            <a:ext cx="2310840" cy="11540360"/>
          </a:xfrm>
          <a:prstGeom prst="rect">
            <a:avLst/>
          </a:prstGeom>
          <a:solidFill>
            <a:srgbClr val="2E6B8D">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3312" y="796912"/>
            <a:ext cx="10515600" cy="1325563"/>
          </a:xfrm>
        </p:spPr>
        <p:txBody>
          <a:bodyPr>
            <a:normAutofit/>
          </a:bodyPr>
          <a:lstStyle/>
          <a:p>
            <a:pPr algn="ctr"/>
            <a:r>
              <a:rPr lang="en-US" sz="6000" b="1" dirty="0">
                <a:solidFill>
                  <a:srgbClr val="751113"/>
                </a:solidFill>
                <a:latin typeface="Open Sans Condensed"/>
                <a:ea typeface="Open Sans Condensed" panose="020B0806030504020204" pitchFamily="34" charset="0"/>
                <a:cs typeface="Open Sans Condensed" panose="020B0806030504020204" pitchFamily="34" charset="0"/>
              </a:rPr>
              <a:t>PROJECT LIMITS</a:t>
            </a:r>
          </a:p>
        </p:txBody>
      </p:sp>
      <p:pic>
        <p:nvPicPr>
          <p:cNvPr id="19" name="Picture 18" descr="A picture containing text, clipart&#10;&#10;Description automatically generated">
            <a:extLst>
              <a:ext uri="{FF2B5EF4-FFF2-40B4-BE49-F238E27FC236}">
                <a16:creationId xmlns:a16="http://schemas.microsoft.com/office/drawing/2014/main" id="{5914DC57-2BF5-FBBE-DFCA-AF0E97B3EC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6" name="Text Box 10">
            <a:extLst>
              <a:ext uri="{FF2B5EF4-FFF2-40B4-BE49-F238E27FC236}">
                <a16:creationId xmlns:a16="http://schemas.microsoft.com/office/drawing/2014/main" id="{CBB128E6-D293-B962-AECD-4F484725F3D5}"/>
              </a:ext>
            </a:extLst>
          </p:cNvPr>
          <p:cNvSpPr txBox="1"/>
          <p:nvPr/>
        </p:nvSpPr>
        <p:spPr>
          <a:xfrm>
            <a:off x="1827655" y="4357311"/>
            <a:ext cx="1009650" cy="776392"/>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Begin project</a:t>
            </a:r>
          </a:p>
        </p:txBody>
      </p:sp>
      <p:sp>
        <p:nvSpPr>
          <p:cNvPr id="11" name="Text Box 5">
            <a:extLst>
              <a:ext uri="{FF2B5EF4-FFF2-40B4-BE49-F238E27FC236}">
                <a16:creationId xmlns:a16="http://schemas.microsoft.com/office/drawing/2014/main" id="{0E000CAE-CA00-B053-3D37-B77CCC1E246F}"/>
              </a:ext>
            </a:extLst>
          </p:cNvPr>
          <p:cNvSpPr txBox="1"/>
          <p:nvPr/>
        </p:nvSpPr>
        <p:spPr>
          <a:xfrm rot="5400000">
            <a:off x="9457137" y="2801543"/>
            <a:ext cx="457200" cy="7140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1" forceAA="0" compatLnSpc="1">
            <a:prstTxWarp prst="textNoShape">
              <a:avLst/>
            </a:prstTxWarp>
            <a:noAutofit/>
          </a:bodyPr>
          <a:lstStyle/>
          <a:p>
            <a:pPr marL="0" marR="0">
              <a:spcBef>
                <a:spcPts val="0"/>
              </a:spcBef>
              <a:spcAft>
                <a:spcPts val="0"/>
              </a:spcAft>
            </a:pPr>
            <a:r>
              <a:rPr lang="en-US" sz="2800" dirty="0">
                <a:solidFill>
                  <a:srgbClr val="000000"/>
                </a:solidFill>
                <a:latin typeface="ESRI North" panose="02000508000000020003" pitchFamily="2" charset="0"/>
              </a:rPr>
              <a:t>F</a:t>
            </a:r>
            <a:endParaRPr lang="en-US" sz="1600" dirty="0">
              <a:solidFill>
                <a:srgbClr val="000000"/>
              </a:solidFill>
              <a:latin typeface="ESRI North" panose="02000508000000020003" pitchFamily="2" charset="0"/>
              <a:ea typeface="Palatino Linotype" panose="02040502050505030304" pitchFamily="18" charset="0"/>
              <a:cs typeface="Calibri" panose="020F0502020204030204" pitchFamily="34" charset="0"/>
            </a:endParaRPr>
          </a:p>
        </p:txBody>
      </p:sp>
      <p:sp>
        <p:nvSpPr>
          <p:cNvPr id="12" name="Text Box 15">
            <a:extLst>
              <a:ext uri="{FF2B5EF4-FFF2-40B4-BE49-F238E27FC236}">
                <a16:creationId xmlns:a16="http://schemas.microsoft.com/office/drawing/2014/main" id="{EA6EFE9F-6DC8-C77B-8E53-5086642C9ECB}"/>
              </a:ext>
            </a:extLst>
          </p:cNvPr>
          <p:cNvSpPr txBox="1"/>
          <p:nvPr/>
        </p:nvSpPr>
        <p:spPr>
          <a:xfrm>
            <a:off x="4286303" y="6199928"/>
            <a:ext cx="2518685" cy="47942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400" b="1" dirty="0">
                <a:ln>
                  <a:noFill/>
                </a:ln>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City of Rapid City</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5" name="Text Box 14">
            <a:extLst>
              <a:ext uri="{FF2B5EF4-FFF2-40B4-BE49-F238E27FC236}">
                <a16:creationId xmlns:a16="http://schemas.microsoft.com/office/drawing/2014/main" id="{B52D3031-12D0-7C90-9B94-FF9AEB2C5EDD}"/>
              </a:ext>
            </a:extLst>
          </p:cNvPr>
          <p:cNvSpPr txBox="1"/>
          <p:nvPr/>
        </p:nvSpPr>
        <p:spPr>
          <a:xfrm rot="3192631">
            <a:off x="7041643" y="4897074"/>
            <a:ext cx="1280795"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Tower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7" name="Text Box 13">
            <a:extLst>
              <a:ext uri="{FF2B5EF4-FFF2-40B4-BE49-F238E27FC236}">
                <a16:creationId xmlns:a16="http://schemas.microsoft.com/office/drawing/2014/main" id="{0FC7F5BD-A9D6-E4BA-B0D9-592D7AD7D9FA}"/>
              </a:ext>
            </a:extLst>
          </p:cNvPr>
          <p:cNvSpPr txBox="1"/>
          <p:nvPr/>
        </p:nvSpPr>
        <p:spPr>
          <a:xfrm rot="18820432">
            <a:off x="6798726" y="3603685"/>
            <a:ext cx="1144270" cy="3702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Skyline Dr.</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8" name="Text Box 12">
            <a:extLst>
              <a:ext uri="{FF2B5EF4-FFF2-40B4-BE49-F238E27FC236}">
                <a16:creationId xmlns:a16="http://schemas.microsoft.com/office/drawing/2014/main" id="{E257F34B-C389-FBE5-8AE3-5C2B05CA8483}"/>
              </a:ext>
            </a:extLst>
          </p:cNvPr>
          <p:cNvSpPr txBox="1"/>
          <p:nvPr/>
        </p:nvSpPr>
        <p:spPr>
          <a:xfrm rot="16200000">
            <a:off x="5004691" y="3215259"/>
            <a:ext cx="1112520" cy="38417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Skyline Ranch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0" name="Text Box 17">
            <a:extLst>
              <a:ext uri="{FF2B5EF4-FFF2-40B4-BE49-F238E27FC236}">
                <a16:creationId xmlns:a16="http://schemas.microsoft.com/office/drawing/2014/main" id="{472F38C6-482E-A740-4E79-DD0DA45A8CB1}"/>
              </a:ext>
            </a:extLst>
          </p:cNvPr>
          <p:cNvSpPr txBox="1"/>
          <p:nvPr/>
        </p:nvSpPr>
        <p:spPr>
          <a:xfrm rot="16200000">
            <a:off x="3388691" y="3027290"/>
            <a:ext cx="1112521" cy="526128"/>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Highwood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1" name="Text Box 18">
            <a:extLst>
              <a:ext uri="{FF2B5EF4-FFF2-40B4-BE49-F238E27FC236}">
                <a16:creationId xmlns:a16="http://schemas.microsoft.com/office/drawing/2014/main" id="{8957C532-A54C-9024-87BE-F0D1C6102F8E}"/>
              </a:ext>
            </a:extLst>
          </p:cNvPr>
          <p:cNvSpPr txBox="1"/>
          <p:nvPr/>
        </p:nvSpPr>
        <p:spPr>
          <a:xfrm rot="16200000">
            <a:off x="2429833" y="5057719"/>
            <a:ext cx="1695089" cy="38417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Enchantment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2" name="Text Box 12">
            <a:extLst>
              <a:ext uri="{FF2B5EF4-FFF2-40B4-BE49-F238E27FC236}">
                <a16:creationId xmlns:a16="http://schemas.microsoft.com/office/drawing/2014/main" id="{2E4CB8B4-ECA8-B3A1-9D3C-0AEEC4EBDFCF}"/>
              </a:ext>
            </a:extLst>
          </p:cNvPr>
          <p:cNvSpPr txBox="1"/>
          <p:nvPr/>
        </p:nvSpPr>
        <p:spPr>
          <a:xfrm rot="1269989">
            <a:off x="4705069" y="4355150"/>
            <a:ext cx="1681155" cy="384175"/>
          </a:xfrm>
          <a:prstGeom prst="rect">
            <a:avLst/>
          </a:prstGeom>
          <a:noFill/>
          <a:ln w="6350">
            <a:noFill/>
          </a:ln>
          <a:effectLst>
            <a:outerShdw blurRad="50800" dist="50800" dir="5400000" algn="ctr" rotWithShape="0">
              <a:srgbClr val="000000">
                <a:alpha val="62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rPr>
              <a:t>U.S. Highway 16</a:t>
            </a:r>
            <a:endParaRPr lang="en-US" sz="1100" b="1" dirty="0">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endParaRPr>
          </a:p>
        </p:txBody>
      </p:sp>
      <p:cxnSp>
        <p:nvCxnSpPr>
          <p:cNvPr id="23" name="Straight Arrow Connector 22">
            <a:extLst>
              <a:ext uri="{FF2B5EF4-FFF2-40B4-BE49-F238E27FC236}">
                <a16:creationId xmlns:a16="http://schemas.microsoft.com/office/drawing/2014/main" id="{A4071603-368F-52C9-AA58-B26CEC55502D}"/>
              </a:ext>
            </a:extLst>
          </p:cNvPr>
          <p:cNvCxnSpPr>
            <a:cxnSpLocks/>
          </p:cNvCxnSpPr>
          <p:nvPr/>
        </p:nvCxnSpPr>
        <p:spPr>
          <a:xfrm flipV="1">
            <a:off x="8025327" y="5765809"/>
            <a:ext cx="257930" cy="513606"/>
          </a:xfrm>
          <a:prstGeom prst="straightConnector1">
            <a:avLst/>
          </a:prstGeom>
          <a:ln w="25400">
            <a:solidFill>
              <a:schemeClr val="tx1"/>
            </a:solidFill>
            <a:headEnd type="arrow"/>
            <a:tailEnd type="none"/>
          </a:ln>
          <a:effectLst>
            <a:outerShdw blurRad="50800" dist="50800" dir="5400000" algn="ctr" rotWithShape="0">
              <a:srgbClr val="000000">
                <a:alpha val="99000"/>
              </a:srgb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29BC205-EEBF-C63D-5CFD-401F3A383600}"/>
              </a:ext>
            </a:extLst>
          </p:cNvPr>
          <p:cNvCxnSpPr>
            <a:cxnSpLocks/>
            <a:endCxn id="6" idx="0"/>
          </p:cNvCxnSpPr>
          <p:nvPr/>
        </p:nvCxnSpPr>
        <p:spPr>
          <a:xfrm flipH="1">
            <a:off x="2332480" y="3735958"/>
            <a:ext cx="428646" cy="621353"/>
          </a:xfrm>
          <a:prstGeom prst="straightConnector1">
            <a:avLst/>
          </a:prstGeom>
          <a:ln w="25400">
            <a:solidFill>
              <a:schemeClr val="tx1"/>
            </a:solidFill>
            <a:headEnd type="arrow"/>
            <a:tailEnd type="none"/>
          </a:ln>
          <a:effectLst>
            <a:outerShdw blurRad="50800" dist="25400" dir="5400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6" name="Text Box 18">
            <a:extLst>
              <a:ext uri="{FF2B5EF4-FFF2-40B4-BE49-F238E27FC236}">
                <a16:creationId xmlns:a16="http://schemas.microsoft.com/office/drawing/2014/main" id="{458D9E10-BBC9-7187-D4EA-4BC4DCACBD31}"/>
              </a:ext>
            </a:extLst>
          </p:cNvPr>
          <p:cNvSpPr txBox="1"/>
          <p:nvPr/>
        </p:nvSpPr>
        <p:spPr>
          <a:xfrm rot="16200000">
            <a:off x="2504108" y="2995765"/>
            <a:ext cx="907521" cy="38417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Fox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7" name="Text Box 14">
            <a:extLst>
              <a:ext uri="{FF2B5EF4-FFF2-40B4-BE49-F238E27FC236}">
                <a16:creationId xmlns:a16="http://schemas.microsoft.com/office/drawing/2014/main" id="{62D32A14-B1DC-77C5-3FB4-CD942D8E9390}"/>
              </a:ext>
            </a:extLst>
          </p:cNvPr>
          <p:cNvSpPr txBox="1"/>
          <p:nvPr/>
        </p:nvSpPr>
        <p:spPr>
          <a:xfrm rot="3594834">
            <a:off x="6164591" y="6002838"/>
            <a:ext cx="1280795"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Fox Run Dr.</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5" name="Text Box 18">
            <a:extLst>
              <a:ext uri="{FF2B5EF4-FFF2-40B4-BE49-F238E27FC236}">
                <a16:creationId xmlns:a16="http://schemas.microsoft.com/office/drawing/2014/main" id="{771B5F58-7F15-E6CB-D409-B8ECB95545FA}"/>
              </a:ext>
            </a:extLst>
          </p:cNvPr>
          <p:cNvSpPr txBox="1"/>
          <p:nvPr/>
        </p:nvSpPr>
        <p:spPr>
          <a:xfrm rot="16200000">
            <a:off x="8364802" y="6044173"/>
            <a:ext cx="1107129" cy="550399"/>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latin typeface="Calibri" panose="020F0502020204030204" pitchFamily="34" charset="0"/>
                <a:ea typeface="Palatino Linotype" panose="02040502050505030304" pitchFamily="18" charset="0"/>
                <a:cs typeface="Calibri" panose="020F0502020204030204" pitchFamily="34" charset="0"/>
              </a:rPr>
              <a:t>Cathedral Dr.</a:t>
            </a:r>
            <a:endPar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3" name="Text Box 10">
            <a:extLst>
              <a:ext uri="{FF2B5EF4-FFF2-40B4-BE49-F238E27FC236}">
                <a16:creationId xmlns:a16="http://schemas.microsoft.com/office/drawing/2014/main" id="{FB4260D0-60FF-906D-4B90-986FCDE2D4B2}"/>
              </a:ext>
            </a:extLst>
          </p:cNvPr>
          <p:cNvSpPr txBox="1"/>
          <p:nvPr/>
        </p:nvSpPr>
        <p:spPr>
          <a:xfrm>
            <a:off x="8019650" y="4993736"/>
            <a:ext cx="1009650" cy="743125"/>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b="1" dirty="0">
                <a:solidFill>
                  <a:srgbClr val="000000"/>
                </a:solidFill>
                <a:latin typeface="Calibri" panose="020F0502020204030204" pitchFamily="34" charset="0"/>
                <a:ea typeface="Palatino Linotype" panose="02040502050505030304" pitchFamily="18" charset="0"/>
                <a:cs typeface="Calibri" panose="020F0502020204030204" pitchFamily="34" charset="0"/>
              </a:rPr>
              <a:t>End project</a:t>
            </a:r>
          </a:p>
        </p:txBody>
      </p:sp>
    </p:spTree>
    <p:extLst>
      <p:ext uri="{BB962C8B-B14F-4D97-AF65-F5344CB8AC3E}">
        <p14:creationId xmlns:p14="http://schemas.microsoft.com/office/powerpoint/2010/main" val="838092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a city&#10;&#10;Description automatically generated">
            <a:extLst>
              <a:ext uri="{FF2B5EF4-FFF2-40B4-BE49-F238E27FC236}">
                <a16:creationId xmlns:a16="http://schemas.microsoft.com/office/drawing/2014/main" id="{BE488975-9B31-31B0-7318-C8F4D5F776D6}"/>
              </a:ext>
            </a:extLst>
          </p:cNvPr>
          <p:cNvPicPr>
            <a:picLocks noChangeAspect="1"/>
          </p:cNvPicPr>
          <p:nvPr/>
        </p:nvPicPr>
        <p:blipFill rotWithShape="1">
          <a:blip r:embed="rId3">
            <a:extLst>
              <a:ext uri="{28A0092B-C50C-407E-A947-70E740481C1C}">
                <a14:useLocalDpi xmlns:a14="http://schemas.microsoft.com/office/drawing/2010/main" val="0"/>
              </a:ext>
            </a:extLst>
          </a:blip>
          <a:srcRect l="2443" t="27778" r="6623" b="17916"/>
          <a:stretch/>
        </p:blipFill>
        <p:spPr>
          <a:xfrm>
            <a:off x="325819" y="2172187"/>
            <a:ext cx="11569003" cy="4470652"/>
          </a:xfrm>
          <a:prstGeom prst="rect">
            <a:avLst/>
          </a:prstGeom>
        </p:spPr>
      </p:pic>
      <p:pic>
        <p:nvPicPr>
          <p:cNvPr id="4" name="Picture 4" descr="Untitled design (33).png">
            <a:extLst>
              <a:ext uri="{FF2B5EF4-FFF2-40B4-BE49-F238E27FC236}">
                <a16:creationId xmlns:a16="http://schemas.microsoft.com/office/drawing/2014/main" id="{9B557A0E-5054-60B6-EAFD-63A3C7AAC8E1}"/>
              </a:ext>
            </a:extLst>
          </p:cNvPr>
          <p:cNvPicPr>
            <a:picLocks noChangeAspect="1"/>
          </p:cNvPicPr>
          <p:nvPr/>
        </p:nvPicPr>
        <p:blipFill>
          <a:blip r:embed="rId4"/>
          <a:stretch>
            <a:fillRect/>
          </a:stretch>
        </p:blipFill>
        <p:spPr>
          <a:xfrm flipV="1">
            <a:off x="1065361" y="1939838"/>
            <a:ext cx="10071053" cy="218582"/>
          </a:xfrm>
          <a:prstGeom prst="rect">
            <a:avLst/>
          </a:prstGeom>
        </p:spPr>
      </p:pic>
      <p:sp>
        <p:nvSpPr>
          <p:cNvPr id="9" name="Rectangle 8">
            <a:extLst>
              <a:ext uri="{FF2B5EF4-FFF2-40B4-BE49-F238E27FC236}">
                <a16:creationId xmlns:a16="http://schemas.microsoft.com/office/drawing/2014/main" id="{A4EB59F9-DB65-406E-960C-319D9243CA9A}"/>
              </a:ext>
            </a:extLst>
          </p:cNvPr>
          <p:cNvSpPr/>
          <p:nvPr/>
        </p:nvSpPr>
        <p:spPr>
          <a:xfrm rot="16200000">
            <a:off x="5307011" y="-4616068"/>
            <a:ext cx="1577976" cy="11540360"/>
          </a:xfrm>
          <a:prstGeom prst="rect">
            <a:avLst/>
          </a:prstGeom>
          <a:solidFill>
            <a:srgbClr val="2E6B8D">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3312" y="491330"/>
            <a:ext cx="10515600" cy="1325563"/>
          </a:xfrm>
        </p:spPr>
        <p:txBody>
          <a:bodyPr>
            <a:normAutofit/>
          </a:bodyPr>
          <a:lstStyle/>
          <a:p>
            <a:pPr algn="ctr"/>
            <a:r>
              <a:rPr lang="en-US" sz="6000" b="1" dirty="0">
                <a:solidFill>
                  <a:srgbClr val="751113"/>
                </a:solidFill>
                <a:latin typeface="Open Sans Condensed"/>
                <a:ea typeface="Open Sans Condensed" panose="020B0806030504020204" pitchFamily="34" charset="0"/>
                <a:cs typeface="Open Sans Condensed" panose="020B0806030504020204" pitchFamily="34" charset="0"/>
              </a:rPr>
              <a:t>NEARBY PROJECTS</a:t>
            </a:r>
          </a:p>
        </p:txBody>
      </p:sp>
      <p:pic>
        <p:nvPicPr>
          <p:cNvPr id="19" name="Picture 18" descr="A picture containing text, clipart&#10;&#10;Description automatically generated">
            <a:extLst>
              <a:ext uri="{FF2B5EF4-FFF2-40B4-BE49-F238E27FC236}">
                <a16:creationId xmlns:a16="http://schemas.microsoft.com/office/drawing/2014/main" id="{5914DC57-2BF5-FBBE-DFCA-AF0E97B3EC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11" name="Text Box 5">
            <a:extLst>
              <a:ext uri="{FF2B5EF4-FFF2-40B4-BE49-F238E27FC236}">
                <a16:creationId xmlns:a16="http://schemas.microsoft.com/office/drawing/2014/main" id="{0E000CAE-CA00-B053-3D37-B77CCC1E246F}"/>
              </a:ext>
            </a:extLst>
          </p:cNvPr>
          <p:cNvSpPr txBox="1"/>
          <p:nvPr/>
        </p:nvSpPr>
        <p:spPr>
          <a:xfrm rot="5400000">
            <a:off x="11154399" y="2069177"/>
            <a:ext cx="457200" cy="7140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1" forceAA="0" compatLnSpc="1">
            <a:prstTxWarp prst="textNoShape">
              <a:avLst/>
            </a:prstTxWarp>
            <a:noAutofit/>
          </a:bodyPr>
          <a:lstStyle/>
          <a:p>
            <a:pPr marL="0" marR="0">
              <a:spcBef>
                <a:spcPts val="0"/>
              </a:spcBef>
              <a:spcAft>
                <a:spcPts val="0"/>
              </a:spcAft>
            </a:pPr>
            <a:r>
              <a:rPr lang="en-US" sz="2800" dirty="0">
                <a:solidFill>
                  <a:srgbClr val="FDB917"/>
                </a:solidFill>
                <a:effectLst>
                  <a:outerShdw blurRad="38100" dist="38100" dir="2700000" algn="tl">
                    <a:srgbClr val="000000">
                      <a:alpha val="43137"/>
                    </a:srgbClr>
                  </a:outerShdw>
                </a:effectLst>
                <a:latin typeface="ESRI North" panose="02000508000000020003" pitchFamily="2" charset="0"/>
              </a:rPr>
              <a:t>F</a:t>
            </a:r>
            <a:endParaRPr lang="en-US" sz="1600" dirty="0">
              <a:solidFill>
                <a:srgbClr val="FDB917"/>
              </a:solidFill>
              <a:effectLst>
                <a:outerShdw blurRad="38100" dist="38100" dir="2700000" algn="tl">
                  <a:srgbClr val="000000">
                    <a:alpha val="43137"/>
                  </a:srgbClr>
                </a:outerShdw>
              </a:effectLst>
              <a:latin typeface="ESRI North" panose="02000508000000020003" pitchFamily="2" charset="0"/>
              <a:ea typeface="Palatino Linotype" panose="02040502050505030304" pitchFamily="18" charset="0"/>
              <a:cs typeface="Calibri" panose="020F0502020204030204" pitchFamily="34" charset="0"/>
            </a:endParaRPr>
          </a:p>
        </p:txBody>
      </p:sp>
      <p:sp>
        <p:nvSpPr>
          <p:cNvPr id="15" name="Text Box 14">
            <a:extLst>
              <a:ext uri="{FF2B5EF4-FFF2-40B4-BE49-F238E27FC236}">
                <a16:creationId xmlns:a16="http://schemas.microsoft.com/office/drawing/2014/main" id="{B52D3031-12D0-7C90-9B94-FF9AEB2C5EDD}"/>
              </a:ext>
            </a:extLst>
          </p:cNvPr>
          <p:cNvSpPr txBox="1"/>
          <p:nvPr/>
        </p:nvSpPr>
        <p:spPr>
          <a:xfrm rot="404687">
            <a:off x="8733248" y="3872695"/>
            <a:ext cx="1280795"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Tower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0" name="Text Box 17">
            <a:extLst>
              <a:ext uri="{FF2B5EF4-FFF2-40B4-BE49-F238E27FC236}">
                <a16:creationId xmlns:a16="http://schemas.microsoft.com/office/drawing/2014/main" id="{472F38C6-482E-A740-4E79-DD0DA45A8CB1}"/>
              </a:ext>
            </a:extLst>
          </p:cNvPr>
          <p:cNvSpPr txBox="1"/>
          <p:nvPr/>
        </p:nvSpPr>
        <p:spPr>
          <a:xfrm rot="4853330">
            <a:off x="5986809" y="3388224"/>
            <a:ext cx="1292571" cy="526128"/>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Highwood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1" name="Text Box 18">
            <a:extLst>
              <a:ext uri="{FF2B5EF4-FFF2-40B4-BE49-F238E27FC236}">
                <a16:creationId xmlns:a16="http://schemas.microsoft.com/office/drawing/2014/main" id="{8957C532-A54C-9024-87BE-F0D1C6102F8E}"/>
              </a:ext>
            </a:extLst>
          </p:cNvPr>
          <p:cNvSpPr txBox="1"/>
          <p:nvPr/>
        </p:nvSpPr>
        <p:spPr>
          <a:xfrm rot="5093022">
            <a:off x="5286454" y="5261754"/>
            <a:ext cx="1695089" cy="38417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Enchantment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2" name="Text Box 12">
            <a:extLst>
              <a:ext uri="{FF2B5EF4-FFF2-40B4-BE49-F238E27FC236}">
                <a16:creationId xmlns:a16="http://schemas.microsoft.com/office/drawing/2014/main" id="{2E4CB8B4-ECA8-B3A1-9D3C-0AEEC4EBDFCF}"/>
              </a:ext>
            </a:extLst>
          </p:cNvPr>
          <p:cNvSpPr txBox="1"/>
          <p:nvPr/>
        </p:nvSpPr>
        <p:spPr>
          <a:xfrm rot="891901">
            <a:off x="7429101" y="4328079"/>
            <a:ext cx="1681155" cy="384175"/>
          </a:xfrm>
          <a:prstGeom prst="rect">
            <a:avLst/>
          </a:prstGeom>
          <a:noFill/>
          <a:ln w="6350">
            <a:noFill/>
          </a:ln>
          <a:effectLst>
            <a:outerShdw blurRad="50800" dist="50800" dir="5400000" algn="ctr" rotWithShape="0">
              <a:srgbClr val="000000">
                <a:alpha val="62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rPr>
              <a:t>U.S. Highway 16</a:t>
            </a:r>
            <a:endParaRPr lang="en-US" sz="1100" b="1" dirty="0">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5" name="Text Box 18">
            <a:extLst>
              <a:ext uri="{FF2B5EF4-FFF2-40B4-BE49-F238E27FC236}">
                <a16:creationId xmlns:a16="http://schemas.microsoft.com/office/drawing/2014/main" id="{771B5F58-7F15-E6CB-D409-B8ECB95545FA}"/>
              </a:ext>
            </a:extLst>
          </p:cNvPr>
          <p:cNvSpPr txBox="1"/>
          <p:nvPr/>
        </p:nvSpPr>
        <p:spPr>
          <a:xfrm rot="4961067">
            <a:off x="10479923" y="5609844"/>
            <a:ext cx="1508587" cy="550399"/>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latin typeface="Calibri" panose="020F0502020204030204" pitchFamily="34" charset="0"/>
                <a:ea typeface="Palatino Linotype" panose="02040502050505030304" pitchFamily="18" charset="0"/>
                <a:cs typeface="Calibri" panose="020F0502020204030204" pitchFamily="34" charset="0"/>
              </a:rPr>
              <a:t>Cathedral Dr.</a:t>
            </a:r>
            <a:endPar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3" name="Text Box 17">
            <a:extLst>
              <a:ext uri="{FF2B5EF4-FFF2-40B4-BE49-F238E27FC236}">
                <a16:creationId xmlns:a16="http://schemas.microsoft.com/office/drawing/2014/main" id="{E0314D03-6896-E866-ACE5-E91D0AEC4CD2}"/>
              </a:ext>
            </a:extLst>
          </p:cNvPr>
          <p:cNvSpPr txBox="1"/>
          <p:nvPr/>
        </p:nvSpPr>
        <p:spPr>
          <a:xfrm rot="19933324">
            <a:off x="3461788" y="2353187"/>
            <a:ext cx="1649028" cy="526128"/>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Catron Blvd.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14" name="Text Box 17">
            <a:extLst>
              <a:ext uri="{FF2B5EF4-FFF2-40B4-BE49-F238E27FC236}">
                <a16:creationId xmlns:a16="http://schemas.microsoft.com/office/drawing/2014/main" id="{292D4446-6BEF-E12E-0F09-668EFA44FD50}"/>
              </a:ext>
            </a:extLst>
          </p:cNvPr>
          <p:cNvSpPr txBox="1"/>
          <p:nvPr/>
        </p:nvSpPr>
        <p:spPr>
          <a:xfrm rot="2903513">
            <a:off x="3841146" y="5405286"/>
            <a:ext cx="1783520" cy="526128"/>
          </a:xfrm>
          <a:prstGeom prst="rect">
            <a:avLst/>
          </a:prstGeom>
          <a:noFill/>
          <a:ln w="6350">
            <a:noFill/>
          </a:ln>
          <a:effectLst>
            <a:outerShdw blurRad="50800" dist="50800" dir="5400000" algn="ctr" rotWithShape="0">
              <a:srgbClr val="000000">
                <a:alpha val="62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spcBef>
                <a:spcPts val="0"/>
              </a:spcBef>
              <a:spcAft>
                <a:spcPts val="0"/>
              </a:spcAft>
              <a:defRPr sz="1600" b="1">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defRPr>
            </a:lvl1pPr>
          </a:lstStyle>
          <a:p>
            <a:r>
              <a:rPr lang="en-US" dirty="0"/>
              <a:t>U.S. Highway 16B</a:t>
            </a:r>
          </a:p>
        </p:txBody>
      </p:sp>
      <p:sp>
        <p:nvSpPr>
          <p:cNvPr id="16" name="Text Box 17">
            <a:extLst>
              <a:ext uri="{FF2B5EF4-FFF2-40B4-BE49-F238E27FC236}">
                <a16:creationId xmlns:a16="http://schemas.microsoft.com/office/drawing/2014/main" id="{561034B8-883E-8F0B-21F3-552AC584CA88}"/>
              </a:ext>
            </a:extLst>
          </p:cNvPr>
          <p:cNvSpPr txBox="1"/>
          <p:nvPr/>
        </p:nvSpPr>
        <p:spPr>
          <a:xfrm rot="2746778">
            <a:off x="4031537" y="3309147"/>
            <a:ext cx="1649028" cy="526128"/>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latin typeface="Calibri" panose="020F0502020204030204" pitchFamily="34" charset="0"/>
                <a:ea typeface="Palatino Linotype" panose="02040502050505030304" pitchFamily="18" charset="0"/>
                <a:cs typeface="Calibri" panose="020F0502020204030204" pitchFamily="34" charset="0"/>
              </a:rPr>
              <a:t>Promise </a:t>
            </a: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5" name="Freeform: Shape 24">
            <a:extLst>
              <a:ext uri="{FF2B5EF4-FFF2-40B4-BE49-F238E27FC236}">
                <a16:creationId xmlns:a16="http://schemas.microsoft.com/office/drawing/2014/main" id="{6D4BEF4C-02DF-887D-51D8-EAA7CB99D548}"/>
              </a:ext>
            </a:extLst>
          </p:cNvPr>
          <p:cNvSpPr/>
          <p:nvPr/>
        </p:nvSpPr>
        <p:spPr>
          <a:xfrm>
            <a:off x="3873500" y="3594100"/>
            <a:ext cx="1460500" cy="876300"/>
          </a:xfrm>
          <a:custGeom>
            <a:avLst/>
            <a:gdLst>
              <a:gd name="connsiteX0" fmla="*/ 0 w 1460500"/>
              <a:gd name="connsiteY0" fmla="*/ 609600 h 876300"/>
              <a:gd name="connsiteX1" fmla="*/ 63500 w 1460500"/>
              <a:gd name="connsiteY1" fmla="*/ 876300 h 876300"/>
              <a:gd name="connsiteX2" fmla="*/ 1155700 w 1460500"/>
              <a:gd name="connsiteY2" fmla="*/ 673100 h 876300"/>
              <a:gd name="connsiteX3" fmla="*/ 1168400 w 1460500"/>
              <a:gd name="connsiteY3" fmla="*/ 419100 h 876300"/>
              <a:gd name="connsiteX4" fmla="*/ 1447800 w 1460500"/>
              <a:gd name="connsiteY4" fmla="*/ 419100 h 876300"/>
              <a:gd name="connsiteX5" fmla="*/ 1460500 w 1460500"/>
              <a:gd name="connsiteY5" fmla="*/ 317500 h 876300"/>
              <a:gd name="connsiteX6" fmla="*/ 1244600 w 1460500"/>
              <a:gd name="connsiteY6" fmla="*/ 304800 h 876300"/>
              <a:gd name="connsiteX7" fmla="*/ 965200 w 1460500"/>
              <a:gd name="connsiteY7" fmla="*/ 0 h 876300"/>
              <a:gd name="connsiteX8" fmla="*/ 762000 w 1460500"/>
              <a:gd name="connsiteY8" fmla="*/ 165100 h 876300"/>
              <a:gd name="connsiteX9" fmla="*/ 977900 w 1460500"/>
              <a:gd name="connsiteY9" fmla="*/ 342900 h 876300"/>
              <a:gd name="connsiteX10" fmla="*/ 952500 w 1460500"/>
              <a:gd name="connsiteY10" fmla="*/ 558800 h 876300"/>
              <a:gd name="connsiteX11" fmla="*/ 0 w 1460500"/>
              <a:gd name="connsiteY11" fmla="*/ 60960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0500" h="876300">
                <a:moveTo>
                  <a:pt x="0" y="609600"/>
                </a:moveTo>
                <a:lnTo>
                  <a:pt x="63500" y="876300"/>
                </a:lnTo>
                <a:lnTo>
                  <a:pt x="1155700" y="673100"/>
                </a:lnTo>
                <a:lnTo>
                  <a:pt x="1168400" y="419100"/>
                </a:lnTo>
                <a:lnTo>
                  <a:pt x="1447800" y="419100"/>
                </a:lnTo>
                <a:lnTo>
                  <a:pt x="1460500" y="317500"/>
                </a:lnTo>
                <a:lnTo>
                  <a:pt x="1244600" y="304800"/>
                </a:lnTo>
                <a:lnTo>
                  <a:pt x="965200" y="0"/>
                </a:lnTo>
                <a:lnTo>
                  <a:pt x="762000" y="165100"/>
                </a:lnTo>
                <a:lnTo>
                  <a:pt x="977900" y="342900"/>
                </a:lnTo>
                <a:lnTo>
                  <a:pt x="952500" y="558800"/>
                </a:lnTo>
                <a:lnTo>
                  <a:pt x="0" y="609600"/>
                </a:lnTo>
                <a:close/>
              </a:path>
            </a:pathLst>
          </a:custGeom>
          <a:solidFill>
            <a:schemeClr val="accent6">
              <a:alpha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18">
            <a:extLst>
              <a:ext uri="{FF2B5EF4-FFF2-40B4-BE49-F238E27FC236}">
                <a16:creationId xmlns:a16="http://schemas.microsoft.com/office/drawing/2014/main" id="{C6C8C483-E4E3-9F9F-B1D0-813EEB151917}"/>
              </a:ext>
            </a:extLst>
          </p:cNvPr>
          <p:cNvSpPr txBox="1"/>
          <p:nvPr/>
        </p:nvSpPr>
        <p:spPr>
          <a:xfrm rot="4961067">
            <a:off x="-397324" y="3014185"/>
            <a:ext cx="2015730" cy="328484"/>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latin typeface="Calibri" panose="020F0502020204030204" pitchFamily="34" charset="0"/>
                <a:ea typeface="Palatino Linotype" panose="02040502050505030304" pitchFamily="18" charset="0"/>
                <a:cs typeface="Calibri" panose="020F0502020204030204" pitchFamily="34" charset="0"/>
              </a:rPr>
              <a:t>Moon Meadows Dr.</a:t>
            </a:r>
            <a:endPar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sp>
        <p:nvSpPr>
          <p:cNvPr id="29" name="Text Box 14">
            <a:extLst>
              <a:ext uri="{FF2B5EF4-FFF2-40B4-BE49-F238E27FC236}">
                <a16:creationId xmlns:a16="http://schemas.microsoft.com/office/drawing/2014/main" id="{3681EB90-A021-EC7E-CD19-A8379DAFEE77}"/>
              </a:ext>
            </a:extLst>
          </p:cNvPr>
          <p:cNvSpPr txBox="1"/>
          <p:nvPr/>
        </p:nvSpPr>
        <p:spPr>
          <a:xfrm rot="5034235">
            <a:off x="10017488" y="5075224"/>
            <a:ext cx="1280795" cy="344805"/>
          </a:xfrm>
          <a:prstGeom prst="rect">
            <a:avLst/>
          </a:prstGeom>
          <a:noFill/>
          <a:ln w="6350">
            <a:noFill/>
          </a:ln>
          <a:effectLst>
            <a:outerShdw blurRad="50800" dist="50800" dir="5400000" algn="ctr" rotWithShape="0">
              <a:srgbClr val="000000">
                <a:alpha val="99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rPr>
              <a:t>Tower Rd.</a:t>
            </a:r>
            <a:endParaRPr lang="en-US" sz="1100" b="1" dirty="0">
              <a:solidFill>
                <a:schemeClr val="bg1"/>
              </a:solidFill>
              <a:effectLst/>
              <a:latin typeface="Calibri" panose="020F0502020204030204" pitchFamily="34" charset="0"/>
              <a:ea typeface="Palatino Linotype" panose="02040502050505030304" pitchFamily="18" charset="0"/>
              <a:cs typeface="Calibri" panose="020F0502020204030204" pitchFamily="34" charset="0"/>
            </a:endParaRPr>
          </a:p>
        </p:txBody>
      </p:sp>
      <p:cxnSp>
        <p:nvCxnSpPr>
          <p:cNvPr id="31" name="Straight Arrow Connector 30">
            <a:extLst>
              <a:ext uri="{FF2B5EF4-FFF2-40B4-BE49-F238E27FC236}">
                <a16:creationId xmlns:a16="http://schemas.microsoft.com/office/drawing/2014/main" id="{787C0494-2528-9D3A-DFCA-0F827BFBC67E}"/>
              </a:ext>
            </a:extLst>
          </p:cNvPr>
          <p:cNvCxnSpPr>
            <a:cxnSpLocks/>
            <a:endCxn id="25" idx="6"/>
          </p:cNvCxnSpPr>
          <p:nvPr/>
        </p:nvCxnSpPr>
        <p:spPr>
          <a:xfrm flipH="1">
            <a:off x="5118100" y="2949546"/>
            <a:ext cx="623485" cy="949354"/>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86E633D-FF0D-A830-0A82-85F7688D712C}"/>
              </a:ext>
            </a:extLst>
          </p:cNvPr>
          <p:cNvSpPr/>
          <p:nvPr/>
        </p:nvSpPr>
        <p:spPr>
          <a:xfrm>
            <a:off x="4420529" y="1816893"/>
            <a:ext cx="3084946" cy="1265787"/>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PCN 09NU</a:t>
            </a:r>
          </a:p>
          <a:p>
            <a:pPr algn="ctr"/>
            <a:r>
              <a:rPr lang="en-US" dirty="0"/>
              <a:t>Promise Road Relocation &amp; Highway 16 Service Road</a:t>
            </a:r>
          </a:p>
          <a:p>
            <a:pPr algn="ctr"/>
            <a:r>
              <a:rPr lang="en-US" b="1" dirty="0"/>
              <a:t>2024-2025</a:t>
            </a:r>
          </a:p>
        </p:txBody>
      </p:sp>
      <p:cxnSp>
        <p:nvCxnSpPr>
          <p:cNvPr id="42" name="Straight Arrow Connector 41">
            <a:extLst>
              <a:ext uri="{FF2B5EF4-FFF2-40B4-BE49-F238E27FC236}">
                <a16:creationId xmlns:a16="http://schemas.microsoft.com/office/drawing/2014/main" id="{AFA31CA8-BDBE-A0A6-DA64-1DAB862B78A4}"/>
              </a:ext>
            </a:extLst>
          </p:cNvPr>
          <p:cNvCxnSpPr>
            <a:cxnSpLocks/>
          </p:cNvCxnSpPr>
          <p:nvPr/>
        </p:nvCxnSpPr>
        <p:spPr>
          <a:xfrm flipV="1">
            <a:off x="1968500" y="4199002"/>
            <a:ext cx="1130300" cy="1001366"/>
          </a:xfrm>
          <a:prstGeom prst="straightConnector1">
            <a:avLst/>
          </a:prstGeom>
          <a:ln w="76200">
            <a:solidFill>
              <a:srgbClr val="751113"/>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ABB81BC0-82CC-6D36-995A-1BA716D2FCC6}"/>
              </a:ext>
            </a:extLst>
          </p:cNvPr>
          <p:cNvSpPr/>
          <p:nvPr/>
        </p:nvSpPr>
        <p:spPr>
          <a:xfrm>
            <a:off x="292325" y="4592542"/>
            <a:ext cx="1803175" cy="1310170"/>
          </a:xfrm>
          <a:prstGeom prst="rect">
            <a:avLst/>
          </a:prstGeom>
          <a:solidFill>
            <a:srgbClr val="75111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PCN 6874</a:t>
            </a:r>
          </a:p>
          <a:p>
            <a:pPr algn="ctr"/>
            <a:r>
              <a:rPr lang="en-US" dirty="0"/>
              <a:t>Catron Boulevard Interchange</a:t>
            </a:r>
          </a:p>
          <a:p>
            <a:pPr algn="ctr"/>
            <a:r>
              <a:rPr lang="en-US" b="1" dirty="0"/>
              <a:t>2026-2027</a:t>
            </a:r>
          </a:p>
        </p:txBody>
      </p:sp>
      <p:sp>
        <p:nvSpPr>
          <p:cNvPr id="48" name="Freeform: Shape 47">
            <a:extLst>
              <a:ext uri="{FF2B5EF4-FFF2-40B4-BE49-F238E27FC236}">
                <a16:creationId xmlns:a16="http://schemas.microsoft.com/office/drawing/2014/main" id="{F748BD01-9F09-DE86-DCB6-C59561A69A82}"/>
              </a:ext>
            </a:extLst>
          </p:cNvPr>
          <p:cNvSpPr/>
          <p:nvPr/>
        </p:nvSpPr>
        <p:spPr>
          <a:xfrm>
            <a:off x="1358900" y="2870200"/>
            <a:ext cx="4470400" cy="2387600"/>
          </a:xfrm>
          <a:custGeom>
            <a:avLst/>
            <a:gdLst>
              <a:gd name="connsiteX0" fmla="*/ 12700 w 4470400"/>
              <a:gd name="connsiteY0" fmla="*/ 939800 h 2387600"/>
              <a:gd name="connsiteX1" fmla="*/ 0 w 4470400"/>
              <a:gd name="connsiteY1" fmla="*/ 1231900 h 2387600"/>
              <a:gd name="connsiteX2" fmla="*/ 1752600 w 4470400"/>
              <a:gd name="connsiteY2" fmla="*/ 1295400 h 2387600"/>
              <a:gd name="connsiteX3" fmla="*/ 1765300 w 4470400"/>
              <a:gd name="connsiteY3" fmla="*/ 1689100 h 2387600"/>
              <a:gd name="connsiteX4" fmla="*/ 1930400 w 4470400"/>
              <a:gd name="connsiteY4" fmla="*/ 2032000 h 2387600"/>
              <a:gd name="connsiteX5" fmla="*/ 2679700 w 4470400"/>
              <a:gd name="connsiteY5" fmla="*/ 2387600 h 2387600"/>
              <a:gd name="connsiteX6" fmla="*/ 2832100 w 4470400"/>
              <a:gd name="connsiteY6" fmla="*/ 2146300 h 2387600"/>
              <a:gd name="connsiteX7" fmla="*/ 2273300 w 4470400"/>
              <a:gd name="connsiteY7" fmla="*/ 1917700 h 2387600"/>
              <a:gd name="connsiteX8" fmla="*/ 1981200 w 4470400"/>
              <a:gd name="connsiteY8" fmla="*/ 1574800 h 2387600"/>
              <a:gd name="connsiteX9" fmla="*/ 1981200 w 4470400"/>
              <a:gd name="connsiteY9" fmla="*/ 1295400 h 2387600"/>
              <a:gd name="connsiteX10" fmla="*/ 4470400 w 4470400"/>
              <a:gd name="connsiteY10" fmla="*/ 1333500 h 2387600"/>
              <a:gd name="connsiteX11" fmla="*/ 4470400 w 4470400"/>
              <a:gd name="connsiteY11" fmla="*/ 1054100 h 2387600"/>
              <a:gd name="connsiteX12" fmla="*/ 3962400 w 4470400"/>
              <a:gd name="connsiteY12" fmla="*/ 1066800 h 2387600"/>
              <a:gd name="connsiteX13" fmla="*/ 3949700 w 4470400"/>
              <a:gd name="connsiteY13" fmla="*/ 1143000 h 2387600"/>
              <a:gd name="connsiteX14" fmla="*/ 3568700 w 4470400"/>
              <a:gd name="connsiteY14" fmla="*/ 1130300 h 2387600"/>
              <a:gd name="connsiteX15" fmla="*/ 3530600 w 4470400"/>
              <a:gd name="connsiteY15" fmla="*/ 1066800 h 2387600"/>
              <a:gd name="connsiteX16" fmla="*/ 2946400 w 4470400"/>
              <a:gd name="connsiteY16" fmla="*/ 1054100 h 2387600"/>
              <a:gd name="connsiteX17" fmla="*/ 2857500 w 4470400"/>
              <a:gd name="connsiteY17" fmla="*/ 1028700 h 2387600"/>
              <a:gd name="connsiteX18" fmla="*/ 2730500 w 4470400"/>
              <a:gd name="connsiteY18" fmla="*/ 1104900 h 2387600"/>
              <a:gd name="connsiteX19" fmla="*/ 1955800 w 4470400"/>
              <a:gd name="connsiteY19" fmla="*/ 1028700 h 2387600"/>
              <a:gd name="connsiteX20" fmla="*/ 1993900 w 4470400"/>
              <a:gd name="connsiteY20" fmla="*/ 660400 h 2387600"/>
              <a:gd name="connsiteX21" fmla="*/ 2120900 w 4470400"/>
              <a:gd name="connsiteY21" fmla="*/ 368300 h 2387600"/>
              <a:gd name="connsiteX22" fmla="*/ 2565400 w 4470400"/>
              <a:gd name="connsiteY22" fmla="*/ 139700 h 2387600"/>
              <a:gd name="connsiteX23" fmla="*/ 2489200 w 4470400"/>
              <a:gd name="connsiteY23" fmla="*/ 0 h 2387600"/>
              <a:gd name="connsiteX24" fmla="*/ 2019300 w 4470400"/>
              <a:gd name="connsiteY24" fmla="*/ 203200 h 2387600"/>
              <a:gd name="connsiteX25" fmla="*/ 1816100 w 4470400"/>
              <a:gd name="connsiteY25" fmla="*/ 444500 h 2387600"/>
              <a:gd name="connsiteX26" fmla="*/ 1765300 w 4470400"/>
              <a:gd name="connsiteY26" fmla="*/ 787400 h 2387600"/>
              <a:gd name="connsiteX27" fmla="*/ 1739900 w 4470400"/>
              <a:gd name="connsiteY27" fmla="*/ 1041400 h 2387600"/>
              <a:gd name="connsiteX28" fmla="*/ 508000 w 4470400"/>
              <a:gd name="connsiteY28" fmla="*/ 1016000 h 2387600"/>
              <a:gd name="connsiteX29" fmla="*/ 12700 w 4470400"/>
              <a:gd name="connsiteY29" fmla="*/ 939800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70400" h="2387600">
                <a:moveTo>
                  <a:pt x="12700" y="939800"/>
                </a:moveTo>
                <a:lnTo>
                  <a:pt x="0" y="1231900"/>
                </a:lnTo>
                <a:lnTo>
                  <a:pt x="1752600" y="1295400"/>
                </a:lnTo>
                <a:lnTo>
                  <a:pt x="1765300" y="1689100"/>
                </a:lnTo>
                <a:lnTo>
                  <a:pt x="1930400" y="2032000"/>
                </a:lnTo>
                <a:lnTo>
                  <a:pt x="2679700" y="2387600"/>
                </a:lnTo>
                <a:lnTo>
                  <a:pt x="2832100" y="2146300"/>
                </a:lnTo>
                <a:lnTo>
                  <a:pt x="2273300" y="1917700"/>
                </a:lnTo>
                <a:lnTo>
                  <a:pt x="1981200" y="1574800"/>
                </a:lnTo>
                <a:lnTo>
                  <a:pt x="1981200" y="1295400"/>
                </a:lnTo>
                <a:lnTo>
                  <a:pt x="4470400" y="1333500"/>
                </a:lnTo>
                <a:lnTo>
                  <a:pt x="4470400" y="1054100"/>
                </a:lnTo>
                <a:lnTo>
                  <a:pt x="3962400" y="1066800"/>
                </a:lnTo>
                <a:lnTo>
                  <a:pt x="3949700" y="1143000"/>
                </a:lnTo>
                <a:lnTo>
                  <a:pt x="3568700" y="1130300"/>
                </a:lnTo>
                <a:lnTo>
                  <a:pt x="3530600" y="1066800"/>
                </a:lnTo>
                <a:lnTo>
                  <a:pt x="2946400" y="1054100"/>
                </a:lnTo>
                <a:lnTo>
                  <a:pt x="2857500" y="1028700"/>
                </a:lnTo>
                <a:lnTo>
                  <a:pt x="2730500" y="1104900"/>
                </a:lnTo>
                <a:lnTo>
                  <a:pt x="1955800" y="1028700"/>
                </a:lnTo>
                <a:lnTo>
                  <a:pt x="1993900" y="660400"/>
                </a:lnTo>
                <a:lnTo>
                  <a:pt x="2120900" y="368300"/>
                </a:lnTo>
                <a:lnTo>
                  <a:pt x="2565400" y="139700"/>
                </a:lnTo>
                <a:lnTo>
                  <a:pt x="2489200" y="0"/>
                </a:lnTo>
                <a:lnTo>
                  <a:pt x="2019300" y="203200"/>
                </a:lnTo>
                <a:lnTo>
                  <a:pt x="1816100" y="444500"/>
                </a:lnTo>
                <a:lnTo>
                  <a:pt x="1765300" y="787400"/>
                </a:lnTo>
                <a:lnTo>
                  <a:pt x="1739900" y="1041400"/>
                </a:lnTo>
                <a:lnTo>
                  <a:pt x="508000" y="1016000"/>
                </a:lnTo>
                <a:lnTo>
                  <a:pt x="12700" y="939800"/>
                </a:lnTo>
                <a:close/>
              </a:path>
            </a:pathLst>
          </a:custGeom>
          <a:solidFill>
            <a:srgbClr val="751113">
              <a:alpha val="8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35BCB18B-43BC-13E5-C73C-05341C7653B9}"/>
              </a:ext>
            </a:extLst>
          </p:cNvPr>
          <p:cNvSpPr/>
          <p:nvPr/>
        </p:nvSpPr>
        <p:spPr>
          <a:xfrm>
            <a:off x="5829300" y="3886200"/>
            <a:ext cx="5016500" cy="1930400"/>
          </a:xfrm>
          <a:custGeom>
            <a:avLst/>
            <a:gdLst>
              <a:gd name="connsiteX0" fmla="*/ 0 w 5016500"/>
              <a:gd name="connsiteY0" fmla="*/ 25400 h 1930400"/>
              <a:gd name="connsiteX1" fmla="*/ 0 w 5016500"/>
              <a:gd name="connsiteY1" fmla="*/ 279400 h 1930400"/>
              <a:gd name="connsiteX2" fmla="*/ 609600 w 5016500"/>
              <a:gd name="connsiteY2" fmla="*/ 317500 h 1930400"/>
              <a:gd name="connsiteX3" fmla="*/ 368300 w 5016500"/>
              <a:gd name="connsiteY3" fmla="*/ 381000 h 1930400"/>
              <a:gd name="connsiteX4" fmla="*/ 304800 w 5016500"/>
              <a:gd name="connsiteY4" fmla="*/ 482600 h 1930400"/>
              <a:gd name="connsiteX5" fmla="*/ 304800 w 5016500"/>
              <a:gd name="connsiteY5" fmla="*/ 698500 h 1930400"/>
              <a:gd name="connsiteX6" fmla="*/ 292100 w 5016500"/>
              <a:gd name="connsiteY6" fmla="*/ 838200 h 1930400"/>
              <a:gd name="connsiteX7" fmla="*/ 482600 w 5016500"/>
              <a:gd name="connsiteY7" fmla="*/ 825500 h 1930400"/>
              <a:gd name="connsiteX8" fmla="*/ 457200 w 5016500"/>
              <a:gd name="connsiteY8" fmla="*/ 584200 h 1930400"/>
              <a:gd name="connsiteX9" fmla="*/ 571500 w 5016500"/>
              <a:gd name="connsiteY9" fmla="*/ 482600 h 1930400"/>
              <a:gd name="connsiteX10" fmla="*/ 736600 w 5016500"/>
              <a:gd name="connsiteY10" fmla="*/ 444500 h 1930400"/>
              <a:gd name="connsiteX11" fmla="*/ 889000 w 5016500"/>
              <a:gd name="connsiteY11" fmla="*/ 520700 h 1930400"/>
              <a:gd name="connsiteX12" fmla="*/ 1028700 w 5016500"/>
              <a:gd name="connsiteY12" fmla="*/ 393700 h 1930400"/>
              <a:gd name="connsiteX13" fmla="*/ 1168400 w 5016500"/>
              <a:gd name="connsiteY13" fmla="*/ 393700 h 1930400"/>
              <a:gd name="connsiteX14" fmla="*/ 1270000 w 5016500"/>
              <a:gd name="connsiteY14" fmla="*/ 482600 h 1930400"/>
              <a:gd name="connsiteX15" fmla="*/ 1333500 w 5016500"/>
              <a:gd name="connsiteY15" fmla="*/ 419100 h 1930400"/>
              <a:gd name="connsiteX16" fmla="*/ 1308100 w 5016500"/>
              <a:gd name="connsiteY16" fmla="*/ 330200 h 1930400"/>
              <a:gd name="connsiteX17" fmla="*/ 1574800 w 5016500"/>
              <a:gd name="connsiteY17" fmla="*/ 317500 h 1930400"/>
              <a:gd name="connsiteX18" fmla="*/ 3086100 w 5016500"/>
              <a:gd name="connsiteY18" fmla="*/ 647700 h 1930400"/>
              <a:gd name="connsiteX19" fmla="*/ 3302000 w 5016500"/>
              <a:gd name="connsiteY19" fmla="*/ 850900 h 1930400"/>
              <a:gd name="connsiteX20" fmla="*/ 3441700 w 5016500"/>
              <a:gd name="connsiteY20" fmla="*/ 1193800 h 1930400"/>
              <a:gd name="connsiteX21" fmla="*/ 3556000 w 5016500"/>
              <a:gd name="connsiteY21" fmla="*/ 1524000 h 1930400"/>
              <a:gd name="connsiteX22" fmla="*/ 3822700 w 5016500"/>
              <a:gd name="connsiteY22" fmla="*/ 1816100 h 1930400"/>
              <a:gd name="connsiteX23" fmla="*/ 4178300 w 5016500"/>
              <a:gd name="connsiteY23" fmla="*/ 1930400 h 1930400"/>
              <a:gd name="connsiteX24" fmla="*/ 4660900 w 5016500"/>
              <a:gd name="connsiteY24" fmla="*/ 1917700 h 1930400"/>
              <a:gd name="connsiteX25" fmla="*/ 4940300 w 5016500"/>
              <a:gd name="connsiteY25" fmla="*/ 1879600 h 1930400"/>
              <a:gd name="connsiteX26" fmla="*/ 5016500 w 5016500"/>
              <a:gd name="connsiteY26" fmla="*/ 1727200 h 1930400"/>
              <a:gd name="connsiteX27" fmla="*/ 4953000 w 5016500"/>
              <a:gd name="connsiteY27" fmla="*/ 1651000 h 1930400"/>
              <a:gd name="connsiteX28" fmla="*/ 4775200 w 5016500"/>
              <a:gd name="connsiteY28" fmla="*/ 1638300 h 1930400"/>
              <a:gd name="connsiteX29" fmla="*/ 4724400 w 5016500"/>
              <a:gd name="connsiteY29" fmla="*/ 1587500 h 1930400"/>
              <a:gd name="connsiteX30" fmla="*/ 4635500 w 5016500"/>
              <a:gd name="connsiteY30" fmla="*/ 1625600 h 1930400"/>
              <a:gd name="connsiteX31" fmla="*/ 4470400 w 5016500"/>
              <a:gd name="connsiteY31" fmla="*/ 1689100 h 1930400"/>
              <a:gd name="connsiteX32" fmla="*/ 3937000 w 5016500"/>
              <a:gd name="connsiteY32" fmla="*/ 1625600 h 1930400"/>
              <a:gd name="connsiteX33" fmla="*/ 3733800 w 5016500"/>
              <a:gd name="connsiteY33" fmla="*/ 1346200 h 1930400"/>
              <a:gd name="connsiteX34" fmla="*/ 3581400 w 5016500"/>
              <a:gd name="connsiteY34" fmla="*/ 787400 h 1930400"/>
              <a:gd name="connsiteX35" fmla="*/ 3289300 w 5016500"/>
              <a:gd name="connsiteY35" fmla="*/ 508000 h 1930400"/>
              <a:gd name="connsiteX36" fmla="*/ 2692400 w 5016500"/>
              <a:gd name="connsiteY36" fmla="*/ 317500 h 1930400"/>
              <a:gd name="connsiteX37" fmla="*/ 2286000 w 5016500"/>
              <a:gd name="connsiteY37" fmla="*/ 279400 h 1930400"/>
              <a:gd name="connsiteX38" fmla="*/ 1816100 w 5016500"/>
              <a:gd name="connsiteY38" fmla="*/ 165100 h 1930400"/>
              <a:gd name="connsiteX39" fmla="*/ 2705100 w 5016500"/>
              <a:gd name="connsiteY39" fmla="*/ 215900 h 1930400"/>
              <a:gd name="connsiteX40" fmla="*/ 3035300 w 5016500"/>
              <a:gd name="connsiteY40" fmla="*/ 330200 h 1930400"/>
              <a:gd name="connsiteX41" fmla="*/ 3340100 w 5016500"/>
              <a:gd name="connsiteY41" fmla="*/ 444500 h 1930400"/>
              <a:gd name="connsiteX42" fmla="*/ 3797300 w 5016500"/>
              <a:gd name="connsiteY42" fmla="*/ 444500 h 1930400"/>
              <a:gd name="connsiteX43" fmla="*/ 3975100 w 5016500"/>
              <a:gd name="connsiteY43" fmla="*/ 342900 h 1930400"/>
              <a:gd name="connsiteX44" fmla="*/ 4114800 w 5016500"/>
              <a:gd name="connsiteY44" fmla="*/ 393700 h 1930400"/>
              <a:gd name="connsiteX45" fmla="*/ 4165600 w 5016500"/>
              <a:gd name="connsiteY45" fmla="*/ 330200 h 1930400"/>
              <a:gd name="connsiteX46" fmla="*/ 4025900 w 5016500"/>
              <a:gd name="connsiteY46" fmla="*/ 266700 h 1930400"/>
              <a:gd name="connsiteX47" fmla="*/ 3937000 w 5016500"/>
              <a:gd name="connsiteY47" fmla="*/ 228600 h 1930400"/>
              <a:gd name="connsiteX48" fmla="*/ 3657600 w 5016500"/>
              <a:gd name="connsiteY48" fmla="*/ 330200 h 1930400"/>
              <a:gd name="connsiteX49" fmla="*/ 3378200 w 5016500"/>
              <a:gd name="connsiteY49" fmla="*/ 330200 h 1930400"/>
              <a:gd name="connsiteX50" fmla="*/ 2692400 w 5016500"/>
              <a:gd name="connsiteY50" fmla="*/ 88900 h 1930400"/>
              <a:gd name="connsiteX51" fmla="*/ 2413000 w 5016500"/>
              <a:gd name="connsiteY51" fmla="*/ 76200 h 1930400"/>
              <a:gd name="connsiteX52" fmla="*/ 1028700 w 5016500"/>
              <a:gd name="connsiteY52" fmla="*/ 50800 h 1930400"/>
              <a:gd name="connsiteX53" fmla="*/ 787400 w 5016500"/>
              <a:gd name="connsiteY53" fmla="*/ 0 h 1930400"/>
              <a:gd name="connsiteX54" fmla="*/ 571500 w 5016500"/>
              <a:gd name="connsiteY54" fmla="*/ 63500 h 1930400"/>
              <a:gd name="connsiteX55" fmla="*/ 165100 w 5016500"/>
              <a:gd name="connsiteY55" fmla="*/ 50800 h 1930400"/>
              <a:gd name="connsiteX56" fmla="*/ 0 w 5016500"/>
              <a:gd name="connsiteY56" fmla="*/ 2540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016500" h="1930400">
                <a:moveTo>
                  <a:pt x="0" y="25400"/>
                </a:moveTo>
                <a:lnTo>
                  <a:pt x="0" y="279400"/>
                </a:lnTo>
                <a:lnTo>
                  <a:pt x="609600" y="317500"/>
                </a:lnTo>
                <a:lnTo>
                  <a:pt x="368300" y="381000"/>
                </a:lnTo>
                <a:lnTo>
                  <a:pt x="304800" y="482600"/>
                </a:lnTo>
                <a:lnTo>
                  <a:pt x="304800" y="698500"/>
                </a:lnTo>
                <a:lnTo>
                  <a:pt x="292100" y="838200"/>
                </a:lnTo>
                <a:lnTo>
                  <a:pt x="482600" y="825500"/>
                </a:lnTo>
                <a:lnTo>
                  <a:pt x="457200" y="584200"/>
                </a:lnTo>
                <a:lnTo>
                  <a:pt x="571500" y="482600"/>
                </a:lnTo>
                <a:lnTo>
                  <a:pt x="736600" y="444500"/>
                </a:lnTo>
                <a:lnTo>
                  <a:pt x="889000" y="520700"/>
                </a:lnTo>
                <a:lnTo>
                  <a:pt x="1028700" y="393700"/>
                </a:lnTo>
                <a:lnTo>
                  <a:pt x="1168400" y="393700"/>
                </a:lnTo>
                <a:lnTo>
                  <a:pt x="1270000" y="482600"/>
                </a:lnTo>
                <a:lnTo>
                  <a:pt x="1333500" y="419100"/>
                </a:lnTo>
                <a:lnTo>
                  <a:pt x="1308100" y="330200"/>
                </a:lnTo>
                <a:lnTo>
                  <a:pt x="1574800" y="317500"/>
                </a:lnTo>
                <a:lnTo>
                  <a:pt x="3086100" y="647700"/>
                </a:lnTo>
                <a:lnTo>
                  <a:pt x="3302000" y="850900"/>
                </a:lnTo>
                <a:lnTo>
                  <a:pt x="3441700" y="1193800"/>
                </a:lnTo>
                <a:lnTo>
                  <a:pt x="3556000" y="1524000"/>
                </a:lnTo>
                <a:lnTo>
                  <a:pt x="3822700" y="1816100"/>
                </a:lnTo>
                <a:lnTo>
                  <a:pt x="4178300" y="1930400"/>
                </a:lnTo>
                <a:lnTo>
                  <a:pt x="4660900" y="1917700"/>
                </a:lnTo>
                <a:lnTo>
                  <a:pt x="4940300" y="1879600"/>
                </a:lnTo>
                <a:lnTo>
                  <a:pt x="5016500" y="1727200"/>
                </a:lnTo>
                <a:lnTo>
                  <a:pt x="4953000" y="1651000"/>
                </a:lnTo>
                <a:lnTo>
                  <a:pt x="4775200" y="1638300"/>
                </a:lnTo>
                <a:lnTo>
                  <a:pt x="4724400" y="1587500"/>
                </a:lnTo>
                <a:lnTo>
                  <a:pt x="4635500" y="1625600"/>
                </a:lnTo>
                <a:lnTo>
                  <a:pt x="4470400" y="1689100"/>
                </a:lnTo>
                <a:lnTo>
                  <a:pt x="3937000" y="1625600"/>
                </a:lnTo>
                <a:lnTo>
                  <a:pt x="3733800" y="1346200"/>
                </a:lnTo>
                <a:lnTo>
                  <a:pt x="3581400" y="787400"/>
                </a:lnTo>
                <a:lnTo>
                  <a:pt x="3289300" y="508000"/>
                </a:lnTo>
                <a:lnTo>
                  <a:pt x="2692400" y="317500"/>
                </a:lnTo>
                <a:lnTo>
                  <a:pt x="2286000" y="279400"/>
                </a:lnTo>
                <a:lnTo>
                  <a:pt x="1816100" y="165100"/>
                </a:lnTo>
                <a:lnTo>
                  <a:pt x="2705100" y="215900"/>
                </a:lnTo>
                <a:lnTo>
                  <a:pt x="3035300" y="330200"/>
                </a:lnTo>
                <a:lnTo>
                  <a:pt x="3340100" y="444500"/>
                </a:lnTo>
                <a:lnTo>
                  <a:pt x="3797300" y="444500"/>
                </a:lnTo>
                <a:lnTo>
                  <a:pt x="3975100" y="342900"/>
                </a:lnTo>
                <a:lnTo>
                  <a:pt x="4114800" y="393700"/>
                </a:lnTo>
                <a:lnTo>
                  <a:pt x="4165600" y="330200"/>
                </a:lnTo>
                <a:lnTo>
                  <a:pt x="4025900" y="266700"/>
                </a:lnTo>
                <a:lnTo>
                  <a:pt x="3937000" y="228600"/>
                </a:lnTo>
                <a:lnTo>
                  <a:pt x="3657600" y="330200"/>
                </a:lnTo>
                <a:lnTo>
                  <a:pt x="3378200" y="330200"/>
                </a:lnTo>
                <a:lnTo>
                  <a:pt x="2692400" y="88900"/>
                </a:lnTo>
                <a:lnTo>
                  <a:pt x="2413000" y="76200"/>
                </a:lnTo>
                <a:lnTo>
                  <a:pt x="1028700" y="50800"/>
                </a:lnTo>
                <a:lnTo>
                  <a:pt x="787400" y="0"/>
                </a:lnTo>
                <a:lnTo>
                  <a:pt x="571500" y="63500"/>
                </a:lnTo>
                <a:lnTo>
                  <a:pt x="165100" y="50800"/>
                </a:lnTo>
                <a:lnTo>
                  <a:pt x="0" y="25400"/>
                </a:lnTo>
                <a:close/>
              </a:path>
            </a:pathLst>
          </a:custGeom>
          <a:solidFill>
            <a:srgbClr val="2E6B8D">
              <a:alpha val="8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57A1F755-DB6E-2BF8-D28D-C3DF0385B6BF}"/>
              </a:ext>
            </a:extLst>
          </p:cNvPr>
          <p:cNvCxnSpPr>
            <a:cxnSpLocks/>
          </p:cNvCxnSpPr>
          <p:nvPr/>
        </p:nvCxnSpPr>
        <p:spPr>
          <a:xfrm flipH="1">
            <a:off x="8421913" y="3323998"/>
            <a:ext cx="623485" cy="949354"/>
          </a:xfrm>
          <a:prstGeom prst="straightConnector1">
            <a:avLst/>
          </a:prstGeom>
          <a:ln w="76200">
            <a:solidFill>
              <a:srgbClr val="2E6B8D"/>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C776B69-99F2-1793-78EA-C4B49DAB9C7D}"/>
              </a:ext>
            </a:extLst>
          </p:cNvPr>
          <p:cNvSpPr/>
          <p:nvPr/>
        </p:nvSpPr>
        <p:spPr>
          <a:xfrm>
            <a:off x="8082643" y="2343203"/>
            <a:ext cx="2728413" cy="980795"/>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PCN 078D</a:t>
            </a:r>
          </a:p>
          <a:p>
            <a:pPr algn="ctr"/>
            <a:r>
              <a:rPr lang="en-US" dirty="0"/>
              <a:t>Highway 16 Reconstruction</a:t>
            </a:r>
          </a:p>
          <a:p>
            <a:pPr algn="ctr"/>
            <a:r>
              <a:rPr lang="en-US" b="1" dirty="0"/>
              <a:t>2028-2029</a:t>
            </a:r>
          </a:p>
        </p:txBody>
      </p:sp>
      <p:sp>
        <p:nvSpPr>
          <p:cNvPr id="52" name="Text Box 12">
            <a:extLst>
              <a:ext uri="{FF2B5EF4-FFF2-40B4-BE49-F238E27FC236}">
                <a16:creationId xmlns:a16="http://schemas.microsoft.com/office/drawing/2014/main" id="{7F4AB83A-57B5-C45E-AF43-B8B6EA1B4598}"/>
              </a:ext>
            </a:extLst>
          </p:cNvPr>
          <p:cNvSpPr txBox="1"/>
          <p:nvPr/>
        </p:nvSpPr>
        <p:spPr>
          <a:xfrm>
            <a:off x="1152560" y="4045097"/>
            <a:ext cx="1681155" cy="384175"/>
          </a:xfrm>
          <a:prstGeom prst="rect">
            <a:avLst/>
          </a:prstGeom>
          <a:noFill/>
          <a:ln w="6350">
            <a:noFill/>
          </a:ln>
          <a:effectLst>
            <a:outerShdw blurRad="50800" dist="50800" dir="5400000" algn="ctr" rotWithShape="0">
              <a:srgbClr val="000000">
                <a:alpha val="62000"/>
              </a:srgb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b="1" dirty="0">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rPr>
              <a:t>U.S. Highway 16</a:t>
            </a:r>
            <a:endParaRPr lang="en-US" sz="1100" b="1" dirty="0">
              <a:solidFill>
                <a:schemeClr val="bg1"/>
              </a:solidFill>
              <a:effectLst>
                <a:outerShdw blurRad="50800" dist="50800" dir="5400000" algn="ctr" rotWithShape="0">
                  <a:srgbClr val="000000">
                    <a:alpha val="99000"/>
                  </a:srgbClr>
                </a:outerShdw>
              </a:effectLst>
              <a:latin typeface="Calibri" panose="020F0502020204030204" pitchFamily="34" charset="0"/>
              <a:ea typeface="Palatino Linotype" panose="02040502050505030304" pitchFamily="18" charset="0"/>
              <a:cs typeface="Calibri" panose="020F0502020204030204" pitchFamily="34" charset="0"/>
            </a:endParaRPr>
          </a:p>
        </p:txBody>
      </p:sp>
    </p:spTree>
    <p:extLst>
      <p:ext uri="{BB962C8B-B14F-4D97-AF65-F5344CB8AC3E}">
        <p14:creationId xmlns:p14="http://schemas.microsoft.com/office/powerpoint/2010/main" val="136691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P spid="43" grpId="0" animBg="1"/>
      <p:bldP spid="48" grpId="0" animBg="1"/>
      <p:bldP spid="51"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BACKGROUND INFORMATION</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67E1B2F9-2282-9C46-5C4C-958F7BF378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graphicFrame>
        <p:nvGraphicFramePr>
          <p:cNvPr id="13" name="Content Placeholder 1">
            <a:extLst>
              <a:ext uri="{FF2B5EF4-FFF2-40B4-BE49-F238E27FC236}">
                <a16:creationId xmlns:a16="http://schemas.microsoft.com/office/drawing/2014/main" id="{07CC0019-9993-2986-AE7F-35DBC4119FED}"/>
              </a:ext>
            </a:extLst>
          </p:cNvPr>
          <p:cNvGraphicFramePr>
            <a:graphicFrameLocks/>
          </p:cNvGraphicFramePr>
          <p:nvPr>
            <p:extLst>
              <p:ext uri="{D42A27DB-BD31-4B8C-83A1-F6EECF244321}">
                <p14:modId xmlns:p14="http://schemas.microsoft.com/office/powerpoint/2010/main" val="3705196469"/>
              </p:ext>
            </p:extLst>
          </p:nvPr>
        </p:nvGraphicFramePr>
        <p:xfrm>
          <a:off x="1009650" y="1381071"/>
          <a:ext cx="9994900" cy="42545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96869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1009650" y="474551"/>
            <a:ext cx="8985250" cy="1118394"/>
          </a:xfrm>
        </p:spPr>
        <p:txBody>
          <a:bodyPr anchor="t">
            <a:normAutofit/>
          </a:bodyPr>
          <a:lstStyle/>
          <a:p>
            <a:r>
              <a:rPr lang="en-US" b="1" dirty="0">
                <a:solidFill>
                  <a:srgbClr val="2E6B8D"/>
                </a:solidFill>
                <a:latin typeface="Open Sans Condensed" panose="020B0806030504020204"/>
                <a:ea typeface="Open Sans Condensed" panose="020B0806030504020204" pitchFamily="34" charset="0"/>
                <a:cs typeface="Open Sans Condensed" panose="020B0806030504020204" pitchFamily="34" charset="0"/>
              </a:rPr>
              <a:t>TRAFFIC</a:t>
            </a:r>
          </a:p>
        </p:txBody>
      </p:sp>
      <p:pic>
        <p:nvPicPr>
          <p:cNvPr id="5" name="Picture 4" descr="A picture containing text, clipart&#10;&#10;Description automatically generated">
            <a:extLst>
              <a:ext uri="{FF2B5EF4-FFF2-40B4-BE49-F238E27FC236}">
                <a16:creationId xmlns:a16="http://schemas.microsoft.com/office/drawing/2014/main" id="{5528A7B6-6A8C-3CB3-CF47-05B584C00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graphicFrame>
        <p:nvGraphicFramePr>
          <p:cNvPr id="7" name="Content Placeholder 1">
            <a:extLst>
              <a:ext uri="{FF2B5EF4-FFF2-40B4-BE49-F238E27FC236}">
                <a16:creationId xmlns:a16="http://schemas.microsoft.com/office/drawing/2014/main" id="{4FE8B448-5B14-93E5-56CE-8C50EE5E6469}"/>
              </a:ext>
            </a:extLst>
          </p:cNvPr>
          <p:cNvGraphicFramePr>
            <a:graphicFrameLocks/>
          </p:cNvGraphicFramePr>
          <p:nvPr>
            <p:extLst>
              <p:ext uri="{D42A27DB-BD31-4B8C-83A1-F6EECF244321}">
                <p14:modId xmlns:p14="http://schemas.microsoft.com/office/powerpoint/2010/main" val="2836480183"/>
              </p:ext>
            </p:extLst>
          </p:nvPr>
        </p:nvGraphicFramePr>
        <p:xfrm>
          <a:off x="1009650" y="1381071"/>
          <a:ext cx="9994900" cy="4254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4" descr="Untitled design (33).png">
            <a:extLst>
              <a:ext uri="{FF2B5EF4-FFF2-40B4-BE49-F238E27FC236}">
                <a16:creationId xmlns:a16="http://schemas.microsoft.com/office/drawing/2014/main" id="{618D90AE-A7DE-0498-D57A-8788372235A6}"/>
              </a:ext>
            </a:extLst>
          </p:cNvPr>
          <p:cNvPicPr>
            <a:picLocks noChangeAspect="1"/>
          </p:cNvPicPr>
          <p:nvPr/>
        </p:nvPicPr>
        <p:blipFill>
          <a:blip r:embed="rId9"/>
          <a:stretch>
            <a:fillRect/>
          </a:stretch>
        </p:blipFill>
        <p:spPr>
          <a:xfrm>
            <a:off x="450466" y="5979555"/>
            <a:ext cx="11288020" cy="246153"/>
          </a:xfrm>
          <a:prstGeom prst="rect">
            <a:avLst/>
          </a:prstGeom>
        </p:spPr>
      </p:pic>
    </p:spTree>
    <p:extLst>
      <p:ext uri="{BB962C8B-B14F-4D97-AF65-F5344CB8AC3E}">
        <p14:creationId xmlns:p14="http://schemas.microsoft.com/office/powerpoint/2010/main" val="2817089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CRASH HISTORY</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3"/>
          <a:stretch>
            <a:fillRect/>
          </a:stretch>
        </p:blipFill>
        <p:spPr>
          <a:xfrm>
            <a:off x="451989" y="5969666"/>
            <a:ext cx="11288020" cy="246153"/>
          </a:xfrm>
          <a:prstGeom prst="rect">
            <a:avLst/>
          </a:prstGeom>
        </p:spPr>
      </p:pic>
      <p:sp>
        <p:nvSpPr>
          <p:cNvPr id="3" name="Rectangle: Diagonal Corners Rounded 2">
            <a:extLst>
              <a:ext uri="{FF2B5EF4-FFF2-40B4-BE49-F238E27FC236}">
                <a16:creationId xmlns:a16="http://schemas.microsoft.com/office/drawing/2014/main" id="{91F41756-9A8D-DB53-9571-8A7E66CE57B7}"/>
              </a:ext>
            </a:extLst>
          </p:cNvPr>
          <p:cNvSpPr/>
          <p:nvPr/>
        </p:nvSpPr>
        <p:spPr>
          <a:xfrm>
            <a:off x="451988" y="1296064"/>
            <a:ext cx="5193437" cy="4170882"/>
          </a:xfrm>
          <a:prstGeom prst="round2DiagRect">
            <a:avLst/>
          </a:prstGeom>
          <a:solidFill>
            <a:srgbClr val="2E6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300"/>
              </a:spcAft>
              <a:buNone/>
            </a:pPr>
            <a:endParaRPr lang="en-US" sz="2400" b="1" dirty="0">
              <a:solidFill>
                <a:schemeClr val="bg1"/>
              </a:solidFill>
              <a:latin typeface="Calibri" panose="020F0502020204030204" pitchFamily="34" charset="0"/>
              <a:cs typeface="Calibri" panose="020F0502020204030204" pitchFamily="34" charset="0"/>
            </a:endParaRPr>
          </a:p>
          <a:p>
            <a:pPr lvl="0">
              <a:spcAft>
                <a:spcPts val="300"/>
              </a:spcAft>
              <a:buNone/>
            </a:pPr>
            <a:r>
              <a:rPr lang="en-US" sz="3200" b="1" dirty="0">
                <a:solidFill>
                  <a:schemeClr val="bg1"/>
                </a:solidFill>
                <a:latin typeface="Calibri" panose="020F0502020204030204" pitchFamily="34" charset="0"/>
                <a:cs typeface="Calibri" panose="020F0502020204030204" pitchFamily="34" charset="0"/>
              </a:rPr>
              <a:t>53 Reported crashes</a:t>
            </a:r>
          </a:p>
          <a:p>
            <a:pPr lvl="0">
              <a:spcAft>
                <a:spcPts val="300"/>
              </a:spcAft>
              <a:buNone/>
            </a:pPr>
            <a:r>
              <a:rPr lang="en-US" sz="2400" dirty="0">
                <a:solidFill>
                  <a:schemeClr val="bg1"/>
                </a:solidFill>
                <a:latin typeface="Calibri" panose="020F0502020204030204" pitchFamily="34" charset="0"/>
                <a:cs typeface="Calibri" panose="020F0502020204030204" pitchFamily="34" charset="0"/>
              </a:rPr>
              <a:t>(Five-year period from 2018-2022)</a:t>
            </a:r>
          </a:p>
          <a:p>
            <a:pPr marL="285750" lvl="0" indent="-285750">
              <a:spcAft>
                <a:spcPts val="300"/>
              </a:spcAft>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Twelve (12) run off road crashes</a:t>
            </a:r>
          </a:p>
          <a:p>
            <a:pPr marL="285750" lvl="0" indent="-285750">
              <a:spcAft>
                <a:spcPts val="300"/>
              </a:spcAft>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Ten (10) angle intersection crashes</a:t>
            </a:r>
          </a:p>
          <a:p>
            <a:pPr marL="285750" lvl="0" indent="-285750">
              <a:spcAft>
                <a:spcPts val="300"/>
              </a:spcAft>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Two (2) side-swipe crashes</a:t>
            </a:r>
          </a:p>
          <a:p>
            <a:pPr marL="285750" lvl="0" indent="-285750">
              <a:spcAft>
                <a:spcPts val="300"/>
              </a:spcAft>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One (1) rear end crashes</a:t>
            </a:r>
          </a:p>
          <a:p>
            <a:pPr marL="285750" lvl="0" indent="-285750">
              <a:spcAft>
                <a:spcPts val="300"/>
              </a:spcAft>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Fourteen (14) injury</a:t>
            </a:r>
          </a:p>
          <a:p>
            <a:pPr marL="285750" lvl="0" indent="-285750">
              <a:spcAft>
                <a:spcPts val="300"/>
              </a:spcAft>
              <a:buFont typeface="Arial" panose="020B0604020202020204" pitchFamily="34" charset="0"/>
              <a:buChar char="•"/>
            </a:pPr>
            <a:r>
              <a:rPr lang="en-US" sz="2400" dirty="0">
                <a:solidFill>
                  <a:schemeClr val="bg1"/>
                </a:solidFill>
                <a:latin typeface="Calibri" panose="020F0502020204030204" pitchFamily="34" charset="0"/>
                <a:cs typeface="Calibri" panose="020F0502020204030204" pitchFamily="34" charset="0"/>
              </a:rPr>
              <a:t>Zero (0) fatalities </a:t>
            </a:r>
          </a:p>
          <a:p>
            <a:pPr lvl="0">
              <a:spcAft>
                <a:spcPts val="300"/>
              </a:spcAft>
              <a:buNone/>
            </a:pPr>
            <a:r>
              <a:rPr lang="en-US" sz="1800" dirty="0">
                <a:solidFill>
                  <a:srgbClr val="741112"/>
                </a:solidFill>
                <a:latin typeface="Calibri" panose="020F0502020204030204" pitchFamily="34" charset="0"/>
                <a:cs typeface="Calibri" panose="020F0502020204030204" pitchFamily="34" charset="0"/>
              </a:rPr>
              <a:t> </a:t>
            </a:r>
          </a:p>
        </p:txBody>
      </p:sp>
      <p:sp>
        <p:nvSpPr>
          <p:cNvPr id="5" name="Rectangle: Diagonal Corners Rounded 4">
            <a:extLst>
              <a:ext uri="{FF2B5EF4-FFF2-40B4-BE49-F238E27FC236}">
                <a16:creationId xmlns:a16="http://schemas.microsoft.com/office/drawing/2014/main" id="{62E22710-3460-411C-F52F-62965117A488}"/>
              </a:ext>
            </a:extLst>
          </p:cNvPr>
          <p:cNvSpPr/>
          <p:nvPr/>
        </p:nvSpPr>
        <p:spPr>
          <a:xfrm>
            <a:off x="7289182" y="2029230"/>
            <a:ext cx="4371279" cy="2999970"/>
          </a:xfrm>
          <a:prstGeom prst="round2DiagRect">
            <a:avLst/>
          </a:prstGeom>
          <a:solidFill>
            <a:srgbClr val="FDB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l" defTabSz="1244600">
              <a:lnSpc>
                <a:spcPct val="90000"/>
              </a:lnSpc>
              <a:spcBef>
                <a:spcPct val="0"/>
              </a:spcBef>
              <a:spcAft>
                <a:spcPct val="35000"/>
              </a:spcAft>
              <a:buNone/>
            </a:pPr>
            <a:endParaRPr lang="en-US" sz="2400" b="1" kern="1200" dirty="0">
              <a:solidFill>
                <a:srgbClr val="FFFFFF"/>
              </a:solidFill>
              <a:latin typeface="Calibri" panose="020F0502020204030204" pitchFamily="34" charset="0"/>
              <a:ea typeface="+mn-ea"/>
              <a:cs typeface="Calibri" panose="020F0502020204030204" pitchFamily="34" charset="0"/>
            </a:endParaRPr>
          </a:p>
          <a:p>
            <a:pPr marL="0" lvl="0" indent="0" algn="l" defTabSz="1244600">
              <a:lnSpc>
                <a:spcPct val="90000"/>
              </a:lnSpc>
              <a:spcBef>
                <a:spcPct val="0"/>
              </a:spcBef>
              <a:spcAft>
                <a:spcPct val="35000"/>
              </a:spcAft>
              <a:buNone/>
            </a:pPr>
            <a:r>
              <a:rPr lang="en-US" sz="2800" b="1" kern="1200" dirty="0">
                <a:solidFill>
                  <a:srgbClr val="751113"/>
                </a:solidFill>
                <a:latin typeface="Calibri" panose="020F0502020204030204" pitchFamily="34" charset="0"/>
                <a:ea typeface="+mn-ea"/>
                <a:cs typeface="Calibri" panose="020F0502020204030204" pitchFamily="34" charset="0"/>
              </a:rPr>
              <a:t>Urban principal arterial</a:t>
            </a:r>
          </a:p>
          <a:p>
            <a:pPr marL="228600" lvl="0" indent="-228600" algn="l" defTabSz="977900">
              <a:lnSpc>
                <a:spcPct val="90000"/>
              </a:lnSpc>
              <a:spcBef>
                <a:spcPct val="0"/>
              </a:spcBef>
              <a:spcAft>
                <a:spcPct val="15000"/>
              </a:spcAft>
              <a:buChar char="•"/>
            </a:pPr>
            <a:r>
              <a:rPr lang="en-US" sz="2400" kern="1200" dirty="0">
                <a:solidFill>
                  <a:srgbClr val="751113"/>
                </a:solidFill>
                <a:latin typeface="Calibri" panose="020F0502020204030204" pitchFamily="34" charset="0"/>
                <a:ea typeface="+mn-ea"/>
                <a:cs typeface="Calibri" panose="020F0502020204030204" pitchFamily="34" charset="0"/>
              </a:rPr>
              <a:t>Reported </a:t>
            </a:r>
            <a:r>
              <a:rPr lang="en-US" sz="2400" dirty="0">
                <a:solidFill>
                  <a:srgbClr val="751113"/>
                </a:solidFill>
                <a:latin typeface="Calibri" panose="020F0502020204030204" pitchFamily="34" charset="0"/>
                <a:cs typeface="Calibri" panose="020F0502020204030204" pitchFamily="34" charset="0"/>
              </a:rPr>
              <a:t>c</a:t>
            </a:r>
            <a:r>
              <a:rPr lang="en-US" sz="2400" kern="1200" dirty="0">
                <a:solidFill>
                  <a:srgbClr val="751113"/>
                </a:solidFill>
                <a:latin typeface="Calibri" panose="020F0502020204030204" pitchFamily="34" charset="0"/>
                <a:ea typeface="+mn-ea"/>
                <a:cs typeface="Calibri" panose="020F0502020204030204" pitchFamily="34" charset="0"/>
              </a:rPr>
              <a:t>rash rate = 1.78</a:t>
            </a:r>
          </a:p>
          <a:p>
            <a:pPr marL="228600" lvl="0" indent="-228600" algn="l" defTabSz="977900">
              <a:lnSpc>
                <a:spcPct val="90000"/>
              </a:lnSpc>
              <a:spcBef>
                <a:spcPct val="0"/>
              </a:spcBef>
              <a:spcAft>
                <a:spcPct val="15000"/>
              </a:spcAft>
              <a:buChar char="•"/>
            </a:pPr>
            <a:r>
              <a:rPr lang="en-US" sz="2400" kern="1200" dirty="0">
                <a:solidFill>
                  <a:srgbClr val="751113"/>
                </a:solidFill>
                <a:latin typeface="Calibri" panose="020F0502020204030204" pitchFamily="34" charset="0"/>
                <a:ea typeface="+mn-ea"/>
                <a:cs typeface="Calibri" panose="020F0502020204030204" pitchFamily="34" charset="0"/>
              </a:rPr>
              <a:t>Statewide weighted crash rate = 1.99 (crashes per million vehicle miles of travel)</a:t>
            </a:r>
          </a:p>
          <a:p>
            <a:pPr marL="0" lvl="0" indent="0" algn="l" defTabSz="1244600">
              <a:lnSpc>
                <a:spcPct val="90000"/>
              </a:lnSpc>
              <a:spcBef>
                <a:spcPct val="0"/>
              </a:spcBef>
              <a:spcAft>
                <a:spcPct val="35000"/>
              </a:spcAft>
              <a:buNone/>
            </a:pPr>
            <a:endParaRPr lang="en-US" sz="1800" b="1" kern="1200" dirty="0">
              <a:solidFill>
                <a:srgbClr val="FFFFFF"/>
              </a:solidFill>
              <a:latin typeface="Calibri" panose="020F0502020204030204" pitchFamily="34" charset="0"/>
              <a:ea typeface="+mn-ea"/>
              <a:cs typeface="Calibri" panose="020F0502020204030204" pitchFamily="34" charset="0"/>
            </a:endParaRPr>
          </a:p>
        </p:txBody>
      </p:sp>
      <p:cxnSp>
        <p:nvCxnSpPr>
          <p:cNvPr id="8" name="Connector: Elbow 7">
            <a:extLst>
              <a:ext uri="{FF2B5EF4-FFF2-40B4-BE49-F238E27FC236}">
                <a16:creationId xmlns:a16="http://schemas.microsoft.com/office/drawing/2014/main" id="{FB0898DC-24FC-9098-985B-BAC778866B59}"/>
              </a:ext>
            </a:extLst>
          </p:cNvPr>
          <p:cNvCxnSpPr>
            <a:cxnSpLocks/>
          </p:cNvCxnSpPr>
          <p:nvPr/>
        </p:nvCxnSpPr>
        <p:spPr>
          <a:xfrm>
            <a:off x="5645426" y="2910177"/>
            <a:ext cx="1532243" cy="925854"/>
          </a:xfrm>
          <a:prstGeom prst="bentConnector3">
            <a:avLst/>
          </a:prstGeom>
          <a:ln w="76200">
            <a:solidFill>
              <a:srgbClr val="751113"/>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clipart&#10;&#10;Description automatically generated">
            <a:extLst>
              <a:ext uri="{FF2B5EF4-FFF2-40B4-BE49-F238E27FC236}">
                <a16:creationId xmlns:a16="http://schemas.microsoft.com/office/drawing/2014/main" id="{7D128CD3-494C-C15C-2511-7148AF6F2D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Tree>
    <p:extLst>
      <p:ext uri="{BB962C8B-B14F-4D97-AF65-F5344CB8AC3E}">
        <p14:creationId xmlns:p14="http://schemas.microsoft.com/office/powerpoint/2010/main" val="1270916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with trees in the distance&#10;&#10;Description automatically generated">
            <a:extLst>
              <a:ext uri="{FF2B5EF4-FFF2-40B4-BE49-F238E27FC236}">
                <a16:creationId xmlns:a16="http://schemas.microsoft.com/office/drawing/2014/main" id="{0EB99B68-AF07-86F6-32D1-A81632A54A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44" b="23928"/>
          <a:stretch/>
        </p:blipFill>
        <p:spPr>
          <a:xfrm>
            <a:off x="451989" y="1391263"/>
            <a:ext cx="11288020" cy="4650133"/>
          </a:xfrm>
          <a:prstGeom prst="rect">
            <a:avLst/>
          </a:prstGeom>
        </p:spPr>
      </p:pic>
      <p:sp>
        <p:nvSpPr>
          <p:cNvPr id="2" name="Title 1">
            <a:extLst>
              <a:ext uri="{FF2B5EF4-FFF2-40B4-BE49-F238E27FC236}">
                <a16:creationId xmlns:a16="http://schemas.microsoft.com/office/drawing/2014/main" id="{8E88F8CE-95C6-4B3E-8880-0837E8FEFEB4}"/>
              </a:ext>
            </a:extLst>
          </p:cNvPr>
          <p:cNvSpPr>
            <a:spLocks noGrp="1"/>
          </p:cNvSpPr>
          <p:nvPr>
            <p:ph type="title"/>
          </p:nvPr>
        </p:nvSpPr>
        <p:spPr>
          <a:xfrm>
            <a:off x="838199" y="200947"/>
            <a:ext cx="10515600" cy="1325563"/>
          </a:xfrm>
        </p:spPr>
        <p:txBody>
          <a:bodyPr/>
          <a:lstStyle/>
          <a:p>
            <a:r>
              <a:rPr lang="en-US" b="1" dirty="0">
                <a:solidFill>
                  <a:srgbClr val="2E6B8D"/>
                </a:solidFill>
                <a:latin typeface="Open Sans Condensed"/>
                <a:ea typeface="Open Sans Condensed" panose="020B0806030504020204" pitchFamily="34" charset="0"/>
                <a:cs typeface="Open Sans Condensed" panose="020B0806030504020204" pitchFamily="34" charset="0"/>
              </a:rPr>
              <a:t>WHY WE ARE RECONSTRUCTING</a:t>
            </a:r>
          </a:p>
        </p:txBody>
      </p:sp>
      <p:pic>
        <p:nvPicPr>
          <p:cNvPr id="4" name="Picture 4" descr="Untitled design (33).png">
            <a:extLst>
              <a:ext uri="{FF2B5EF4-FFF2-40B4-BE49-F238E27FC236}">
                <a16:creationId xmlns:a16="http://schemas.microsoft.com/office/drawing/2014/main" id="{05E0741A-4A1F-F265-8133-499B51084695}"/>
              </a:ext>
            </a:extLst>
          </p:cNvPr>
          <p:cNvPicPr>
            <a:picLocks noChangeAspect="1"/>
          </p:cNvPicPr>
          <p:nvPr/>
        </p:nvPicPr>
        <p:blipFill>
          <a:blip r:embed="rId4"/>
          <a:stretch>
            <a:fillRect/>
          </a:stretch>
        </p:blipFill>
        <p:spPr>
          <a:xfrm>
            <a:off x="451989" y="5969666"/>
            <a:ext cx="11288020" cy="246153"/>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C71A9D31-D89D-471A-E603-C734BAFE87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1893" y="6342910"/>
            <a:ext cx="1408116" cy="299929"/>
          </a:xfrm>
          <a:prstGeom prst="rect">
            <a:avLst/>
          </a:prstGeom>
        </p:spPr>
      </p:pic>
      <p:sp>
        <p:nvSpPr>
          <p:cNvPr id="6" name="Rectangle 5">
            <a:extLst>
              <a:ext uri="{FF2B5EF4-FFF2-40B4-BE49-F238E27FC236}">
                <a16:creationId xmlns:a16="http://schemas.microsoft.com/office/drawing/2014/main" id="{F7CBCDA7-A8EA-0109-5C26-33A118F1F705}"/>
              </a:ext>
            </a:extLst>
          </p:cNvPr>
          <p:cNvSpPr/>
          <p:nvPr/>
        </p:nvSpPr>
        <p:spPr>
          <a:xfrm>
            <a:off x="631042" y="1586650"/>
            <a:ext cx="2596082" cy="418011"/>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a typeface="Arial" panose="020B0604020202020204" pitchFamily="34" charset="0"/>
                <a:cs typeface="Times New Roman" panose="02020603050405020304" pitchFamily="18" charset="0"/>
              </a:rPr>
              <a:t>F</a:t>
            </a:r>
            <a:r>
              <a:rPr lang="en-US" sz="1800" b="1" dirty="0">
                <a:effectLst/>
                <a:ea typeface="Arial" panose="020B0604020202020204" pitchFamily="34" charset="0"/>
                <a:cs typeface="Times New Roman" panose="02020603050405020304" pitchFamily="18" charset="0"/>
              </a:rPr>
              <a:t>uture traffic operations</a:t>
            </a:r>
            <a:endParaRPr lang="en-US" b="1" dirty="0"/>
          </a:p>
        </p:txBody>
      </p:sp>
      <p:sp>
        <p:nvSpPr>
          <p:cNvPr id="8" name="Rectangle 7">
            <a:extLst>
              <a:ext uri="{FF2B5EF4-FFF2-40B4-BE49-F238E27FC236}">
                <a16:creationId xmlns:a16="http://schemas.microsoft.com/office/drawing/2014/main" id="{91B3AF35-5D82-CDB2-C503-ED59850524F3}"/>
              </a:ext>
            </a:extLst>
          </p:cNvPr>
          <p:cNvSpPr/>
          <p:nvPr/>
        </p:nvSpPr>
        <p:spPr>
          <a:xfrm>
            <a:off x="9316616" y="5136216"/>
            <a:ext cx="2184964" cy="418010"/>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155700">
              <a:lnSpc>
                <a:spcPct val="90000"/>
              </a:lnSpc>
              <a:spcBef>
                <a:spcPct val="0"/>
              </a:spcBef>
              <a:spcAft>
                <a:spcPct val="35000"/>
              </a:spcAft>
              <a:buNone/>
            </a:pPr>
            <a:r>
              <a:rPr lang="en-US" b="1" kern="1200" dirty="0">
                <a:solidFill>
                  <a:srgbClr val="FFFFFF"/>
                </a:solidFill>
                <a:latin typeface="Calibri" panose="020F0502020204030204" pitchFamily="34" charset="0"/>
                <a:ea typeface="+mn-ea"/>
                <a:cs typeface="Calibri" panose="020F0502020204030204" pitchFamily="34" charset="0"/>
              </a:rPr>
              <a:t>Improved safety</a:t>
            </a:r>
          </a:p>
        </p:txBody>
      </p:sp>
      <p:sp>
        <p:nvSpPr>
          <p:cNvPr id="9" name="Rectangle 8">
            <a:extLst>
              <a:ext uri="{FF2B5EF4-FFF2-40B4-BE49-F238E27FC236}">
                <a16:creationId xmlns:a16="http://schemas.microsoft.com/office/drawing/2014/main" id="{3E0F5F2F-FC38-9DFF-9ABA-91665E7E48B2}"/>
              </a:ext>
            </a:extLst>
          </p:cNvPr>
          <p:cNvSpPr/>
          <p:nvPr/>
        </p:nvSpPr>
        <p:spPr>
          <a:xfrm>
            <a:off x="631041" y="3253550"/>
            <a:ext cx="2771962" cy="418010"/>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r" defTabSz="1155700">
              <a:lnSpc>
                <a:spcPct val="90000"/>
              </a:lnSpc>
              <a:spcBef>
                <a:spcPct val="0"/>
              </a:spcBef>
              <a:spcAft>
                <a:spcPct val="35000"/>
              </a:spcAft>
              <a:buNone/>
            </a:pPr>
            <a:r>
              <a:rPr lang="en-US" b="1" kern="1200" dirty="0">
                <a:solidFill>
                  <a:srgbClr val="FFFFFF"/>
                </a:solidFill>
                <a:latin typeface="Calibri" panose="020F0502020204030204" pitchFamily="34" charset="0"/>
                <a:ea typeface="+mn-ea"/>
                <a:cs typeface="Calibri" panose="020F0502020204030204" pitchFamily="34" charset="0"/>
              </a:rPr>
              <a:t>Lack of pedestrian facilities</a:t>
            </a:r>
          </a:p>
        </p:txBody>
      </p:sp>
      <p:sp>
        <p:nvSpPr>
          <p:cNvPr id="10" name="Rectangle 9">
            <a:extLst>
              <a:ext uri="{FF2B5EF4-FFF2-40B4-BE49-F238E27FC236}">
                <a16:creationId xmlns:a16="http://schemas.microsoft.com/office/drawing/2014/main" id="{B8953DB8-5CD3-384A-3473-06C1EA103308}"/>
              </a:ext>
            </a:extLst>
          </p:cNvPr>
          <p:cNvSpPr/>
          <p:nvPr/>
        </p:nvSpPr>
        <p:spPr>
          <a:xfrm>
            <a:off x="631041" y="2420101"/>
            <a:ext cx="2196183" cy="418010"/>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155700">
              <a:lnSpc>
                <a:spcPct val="90000"/>
              </a:lnSpc>
              <a:spcBef>
                <a:spcPct val="0"/>
              </a:spcBef>
              <a:spcAft>
                <a:spcPct val="35000"/>
              </a:spcAft>
              <a:buNone/>
            </a:pPr>
            <a:r>
              <a:rPr lang="en-US" b="1" kern="1200" dirty="0">
                <a:solidFill>
                  <a:srgbClr val="FFFFFF"/>
                </a:solidFill>
                <a:latin typeface="Calibri" panose="020F0502020204030204" pitchFamily="34" charset="0"/>
                <a:ea typeface="+mn-ea"/>
                <a:cs typeface="Calibri" panose="020F0502020204030204" pitchFamily="34" charset="0"/>
              </a:rPr>
              <a:t>Pavement condition</a:t>
            </a:r>
          </a:p>
        </p:txBody>
      </p:sp>
      <p:sp>
        <p:nvSpPr>
          <p:cNvPr id="11" name="Rectangle 10">
            <a:extLst>
              <a:ext uri="{FF2B5EF4-FFF2-40B4-BE49-F238E27FC236}">
                <a16:creationId xmlns:a16="http://schemas.microsoft.com/office/drawing/2014/main" id="{C7C0A6AF-E6AA-6BCB-FFC0-27016292AACD}"/>
              </a:ext>
            </a:extLst>
          </p:cNvPr>
          <p:cNvSpPr/>
          <p:nvPr/>
        </p:nvSpPr>
        <p:spPr>
          <a:xfrm>
            <a:off x="9312604" y="4102550"/>
            <a:ext cx="2188976" cy="618227"/>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1155700">
              <a:lnSpc>
                <a:spcPct val="90000"/>
              </a:lnSpc>
              <a:spcBef>
                <a:spcPct val="0"/>
              </a:spcBef>
              <a:spcAft>
                <a:spcPct val="35000"/>
              </a:spcAft>
              <a:buNone/>
            </a:pPr>
            <a:r>
              <a:rPr lang="en-US" b="1" dirty="0">
                <a:solidFill>
                  <a:srgbClr val="FFFFFF"/>
                </a:solidFill>
                <a:latin typeface="Calibri" panose="020F0502020204030204" pitchFamily="34" charset="0"/>
                <a:cs typeface="Calibri" panose="020F0502020204030204" pitchFamily="34" charset="0"/>
              </a:rPr>
              <a:t>R</a:t>
            </a:r>
            <a:r>
              <a:rPr lang="en-US" b="1" kern="1200" dirty="0">
                <a:solidFill>
                  <a:srgbClr val="FFFFFF"/>
                </a:solidFill>
                <a:latin typeface="Calibri" panose="020F0502020204030204" pitchFamily="34" charset="0"/>
                <a:ea typeface="+mn-ea"/>
                <a:cs typeface="Calibri" panose="020F0502020204030204" pitchFamily="34" charset="0"/>
              </a:rPr>
              <a:t>apidly urbanizing land use</a:t>
            </a:r>
          </a:p>
        </p:txBody>
      </p:sp>
      <p:sp>
        <p:nvSpPr>
          <p:cNvPr id="3" name="Rectangle 2">
            <a:extLst>
              <a:ext uri="{FF2B5EF4-FFF2-40B4-BE49-F238E27FC236}">
                <a16:creationId xmlns:a16="http://schemas.microsoft.com/office/drawing/2014/main" id="{D8224DEC-AEB3-38DD-4558-1E019DBDAE60}"/>
              </a:ext>
            </a:extLst>
          </p:cNvPr>
          <p:cNvSpPr/>
          <p:nvPr/>
        </p:nvSpPr>
        <p:spPr>
          <a:xfrm>
            <a:off x="631041" y="4086999"/>
            <a:ext cx="3230953" cy="418010"/>
          </a:xfrm>
          <a:prstGeom prst="rect">
            <a:avLst/>
          </a:prstGeom>
          <a:solidFill>
            <a:srgbClr val="2E6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defTabSz="1155700">
              <a:lnSpc>
                <a:spcPct val="90000"/>
              </a:lnSpc>
              <a:spcBef>
                <a:spcPct val="0"/>
              </a:spcBef>
              <a:spcAft>
                <a:spcPct val="35000"/>
              </a:spcAft>
              <a:buNone/>
            </a:pPr>
            <a:r>
              <a:rPr lang="en-US" b="1" dirty="0">
                <a:solidFill>
                  <a:srgbClr val="FFFFFF"/>
                </a:solidFill>
                <a:latin typeface="Calibri" panose="020F0502020204030204" pitchFamily="34" charset="0"/>
                <a:cs typeface="Calibri" panose="020F0502020204030204" pitchFamily="34" charset="0"/>
              </a:rPr>
              <a:t>Bridge near End of Service Life</a:t>
            </a:r>
            <a:endParaRPr lang="en-US" b="1" kern="1200" dirty="0">
              <a:solidFill>
                <a:srgbClr val="FFFFFF"/>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067388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96BB5BAE11D343BF5BAC7CF91FEAFB" ma:contentTypeVersion="17" ma:contentTypeDescription="Create a new document." ma:contentTypeScope="" ma:versionID="d79cdc262fc08437ef4afb38796495b7">
  <xsd:schema xmlns:xsd="http://www.w3.org/2001/XMLSchema" xmlns:xs="http://www.w3.org/2001/XMLSchema" xmlns:p="http://schemas.microsoft.com/office/2006/metadata/properties" xmlns:ns2="cef791ae-a6f5-404f-a6cd-3e61672c8010" xmlns:ns3="1c1d1cca-b810-4f27-9f84-3a289fb3993b" xmlns:ns4="d15024ee-db06-47de-a279-e73461af4c4c" targetNamespace="http://schemas.microsoft.com/office/2006/metadata/properties" ma:root="true" ma:fieldsID="12f3788a64c788e6b0ee4fb0b717d345" ns2:_="" ns3:_="" ns4:_="">
    <xsd:import namespace="cef791ae-a6f5-404f-a6cd-3e61672c8010"/>
    <xsd:import namespace="1c1d1cca-b810-4f27-9f84-3a289fb3993b"/>
    <xsd:import namespace="d15024ee-db06-47de-a279-e73461af4c4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Descriptio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f791ae-a6f5-404f-a6cd-3e61672c801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1d1cca-b810-4f27-9f84-3a289fb3993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Description" ma:index="13" nillable="true" ma:displayName="Description" ma:format="Dropdown" ma:internalName="Description">
      <xsd:simpleType>
        <xsd:restriction base="dms:Text">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3294375-8520-4c51-81be-671e42c4be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5024ee-db06-47de-a279-e73461af4c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daf463e-b1c8-48c8-87cc-a8440ca37f0a}" ma:internalName="TaxCatchAll" ma:showField="CatchAllData" ma:web="d15024ee-db06-47de-a279-e73461af4c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15024ee-db06-47de-a279-e73461af4c4c" xsi:nil="true"/>
    <lcf76f155ced4ddcb4097134ff3c332f xmlns="1c1d1cca-b810-4f27-9f84-3a289fb3993b">
      <Terms xmlns="http://schemas.microsoft.com/office/infopath/2007/PartnerControls"/>
    </lcf76f155ced4ddcb4097134ff3c332f>
    <Description xmlns="1c1d1cca-b810-4f27-9f84-3a289fb3993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D6FF08-34AF-440C-8CDE-CF852BB8AC54}"/>
</file>

<file path=customXml/itemProps2.xml><?xml version="1.0" encoding="utf-8"?>
<ds:datastoreItem xmlns:ds="http://schemas.openxmlformats.org/officeDocument/2006/customXml" ds:itemID="{5D7B00E4-C1AD-4880-96BD-874A853B9738}">
  <ds:schemaRefs>
    <ds:schemaRef ds:uri="9661ce72-30b7-4323-96ca-48674b3b5ce1"/>
    <ds:schemaRef ds:uri="d15024ee-db06-47de-a279-e73461af4c4c"/>
    <ds:schemaRef ds:uri="eac8ee3e-007e-4503-a724-0b869bc930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c1d1cca-b810-4f27-9f84-3a289fb3993b"/>
  </ds:schemaRefs>
</ds:datastoreItem>
</file>

<file path=customXml/itemProps3.xml><?xml version="1.0" encoding="utf-8"?>
<ds:datastoreItem xmlns:ds="http://schemas.openxmlformats.org/officeDocument/2006/customXml" ds:itemID="{3742773D-477F-4DF1-9EF1-CAFFB5961E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3220</TotalTime>
  <Words>2157</Words>
  <Application>Microsoft Office PowerPoint</Application>
  <PresentationFormat>Widescreen</PresentationFormat>
  <Paragraphs>348</Paragraphs>
  <Slides>34</Slides>
  <Notes>32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ESRI North</vt:lpstr>
      <vt:lpstr>Open Sans Condensed</vt:lpstr>
      <vt:lpstr>Times</vt:lpstr>
      <vt:lpstr>Wingdings</vt:lpstr>
      <vt:lpstr>office theme</vt:lpstr>
      <vt:lpstr>PUBLIC MEETING</vt:lpstr>
      <vt:lpstr>MISSION</vt:lpstr>
      <vt:lpstr>PURPOSE OF THE MEETING</vt:lpstr>
      <vt:lpstr>PROJECT LIMITS</vt:lpstr>
      <vt:lpstr>NEARBY PROJECTS</vt:lpstr>
      <vt:lpstr>BACKGROUND INFORMATION</vt:lpstr>
      <vt:lpstr>TRAFFIC</vt:lpstr>
      <vt:lpstr>CRASH HISTORY</vt:lpstr>
      <vt:lpstr>WHY WE ARE RECONSTRUCTING</vt:lpstr>
      <vt:lpstr>PROPOSED IMPROVEMENTS</vt:lpstr>
      <vt:lpstr>PROPOSED IMPROVEMENTS</vt:lpstr>
      <vt:lpstr>PROPOSED IMPROVEMENTS</vt:lpstr>
      <vt:lpstr>REDUCED CONFLICT INTERSECTION</vt:lpstr>
      <vt:lpstr>REDUCED CONFLICT INTERSECTIONS</vt:lpstr>
      <vt:lpstr>REDUCED CONFLICT INTERSECTION KEY TAKE-AWAYS</vt:lpstr>
      <vt:lpstr>REDUCED CONFLICT INTERSECTIONS</vt:lpstr>
      <vt:lpstr>REDUCED CONFLICT INTERSECTIONS</vt:lpstr>
      <vt:lpstr>PROPOSED TYPICAL SECTIONS</vt:lpstr>
      <vt:lpstr>PROPOSED PEDESTRIAN FACILITIES</vt:lpstr>
      <vt:lpstr>ROADWAY LIGHTING</vt:lpstr>
      <vt:lpstr>ACCESS MANAGEMENT</vt:lpstr>
      <vt:lpstr>RIGHT OF WAY (ROW)</vt:lpstr>
      <vt:lpstr>ENCROACHMENTS</vt:lpstr>
      <vt:lpstr>UTILITY COORDINATION</vt:lpstr>
      <vt:lpstr>UTILITY COORDINATION</vt:lpstr>
      <vt:lpstr>ENVIRONMENTAL, SOCIAL,  AND ECONOMIC CONCERNS</vt:lpstr>
      <vt:lpstr>ENVIRONMENTAL, SOCIAL,  AND ECONOMIC CONCERNS</vt:lpstr>
      <vt:lpstr>CONSTRUCTION TRAFFIC CONTROL</vt:lpstr>
      <vt:lpstr>CONSTRUCTION TRAFFIC CONTROL</vt:lpstr>
      <vt:lpstr>CONSTRUCTION TRAFFIC CONTROL</vt:lpstr>
      <vt:lpstr>CONSTRUCTION TRAFFIC CONTROL</vt:lpstr>
      <vt:lpstr>LANDOWNER MEETINGS</vt:lpstr>
      <vt:lpstr>TENTATIVE PROJECT SCHEDULE</vt:lpstr>
      <vt:lpstr>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Hansen, Andy</dc:creator>
  <cp:lastModifiedBy>Slowey, Stacia</cp:lastModifiedBy>
  <cp:revision>119</cp:revision>
  <dcterms:created xsi:type="dcterms:W3CDTF">2022-07-14T18:41:11Z</dcterms:created>
  <dcterms:modified xsi:type="dcterms:W3CDTF">2024-03-09T01:37:20Z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0x0101000196BB5BAE11D343BF5BAC7CF91FEAFB</vt:lpwstr>
  </property>
  <property fmtid="{D5CDD505-2E9C-101B-9397-08002B2CF9AE}" pid="3" name="MediaServiceImageTags">
    <vt:lpwstr/>
  </property>
</Properties>
</file>