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82" r:id="rId6"/>
    <p:sldId id="257" r:id="rId7"/>
    <p:sldId id="262" r:id="rId8"/>
    <p:sldId id="258" r:id="rId9"/>
    <p:sldId id="263" r:id="rId10"/>
    <p:sldId id="264" r:id="rId11"/>
    <p:sldId id="265" r:id="rId12"/>
    <p:sldId id="273" r:id="rId13"/>
    <p:sldId id="266" r:id="rId14"/>
    <p:sldId id="285" r:id="rId15"/>
    <p:sldId id="267" r:id="rId16"/>
    <p:sldId id="268" r:id="rId17"/>
    <p:sldId id="269" r:id="rId18"/>
    <p:sldId id="270" r:id="rId19"/>
    <p:sldId id="271" r:id="rId20"/>
    <p:sldId id="283" r:id="rId21"/>
    <p:sldId id="259" r:id="rId22"/>
    <p:sldId id="284" r:id="rId23"/>
    <p:sldId id="279" r:id="rId24"/>
    <p:sldId id="280" r:id="rId25"/>
    <p:sldId id="281"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113"/>
    <a:srgbClr val="2E6B8D"/>
    <a:srgbClr val="4472C4"/>
    <a:srgbClr val="FDBA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6AB2E-8730-7AF2-1FE7-C0C1729BEF7F}" v="13" dt="2023-12-20T19:01:19.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99" autoAdjust="0"/>
  </p:normalViewPr>
  <p:slideViewPr>
    <p:cSldViewPr snapToGrid="0">
      <p:cViewPr varScale="1">
        <p:scale>
          <a:sx n="92" d="100"/>
          <a:sy n="92" d="100"/>
        </p:scale>
        <p:origin x="69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E2796-6538-4BF1-9CC8-F4531ECA5311}" type="doc">
      <dgm:prSet loTypeId="urn:microsoft.com/office/officeart/2005/8/layout/vProcess5" loCatId="process" qsTypeId="urn:microsoft.com/office/officeart/2005/8/quickstyle/simple4" qsCatId="simple" csTypeId="urn:microsoft.com/office/officeart/2005/8/colors/accent0_3" csCatId="mainScheme" phldr="1"/>
      <dgm:spPr/>
      <dgm:t>
        <a:bodyPr/>
        <a:lstStyle/>
        <a:p>
          <a:endParaRPr lang="en-US"/>
        </a:p>
      </dgm:t>
    </dgm:pt>
    <dgm:pt modelId="{39CE72B8-99D3-4EA0-8097-8902EC65A0D0}">
      <dgm:prSet custT="1"/>
      <dgm:spPr>
        <a:solidFill>
          <a:srgbClr val="751113"/>
        </a:solidFill>
      </dgm:spPr>
      <dgm:t>
        <a:bodyPr/>
        <a:lstStyle/>
        <a:p>
          <a:r>
            <a:rPr lang="en-US" sz="4400" b="1" dirty="0">
              <a:latin typeface="Calibri" panose="020F0502020204030204" pitchFamily="34" charset="0"/>
              <a:cs typeface="Calibri" panose="020F0502020204030204" pitchFamily="34" charset="0"/>
            </a:rPr>
            <a:t>We provide a safe and efficient public transportation system.</a:t>
          </a:r>
        </a:p>
        <a:p>
          <a:r>
            <a:rPr lang="en-US" sz="4400" dirty="0"/>
            <a:t>https://dot.sd.gov/</a:t>
          </a:r>
          <a:r>
            <a:rPr lang="en-US" sz="4400" b="1" dirty="0">
              <a:latin typeface="Calibri" panose="020F0502020204030204" pitchFamily="34" charset="0"/>
              <a:cs typeface="Calibri" panose="020F0502020204030204" pitchFamily="34" charset="0"/>
            </a:rPr>
            <a:t> </a:t>
          </a:r>
          <a:endParaRPr lang="en-US" sz="4400" dirty="0">
            <a:latin typeface="Calibri" panose="020F0502020204030204" pitchFamily="34" charset="0"/>
            <a:cs typeface="Calibri" panose="020F0502020204030204" pitchFamily="34" charset="0"/>
          </a:endParaRPr>
        </a:p>
      </dgm:t>
    </dgm:pt>
    <dgm:pt modelId="{C84E8E52-78E2-48A4-9462-DF2A99CAFEB4}" type="parTrans" cxnId="{BBF90EA4-D5E1-4AA7-BC1F-D20527A050AF}">
      <dgm:prSet/>
      <dgm:spPr/>
      <dgm:t>
        <a:bodyPr/>
        <a:lstStyle/>
        <a:p>
          <a:endParaRPr lang="en-US"/>
        </a:p>
      </dgm:t>
    </dgm:pt>
    <dgm:pt modelId="{CF141CF6-BC34-4DE0-B57C-5DBA89B318DC}" type="sibTrans" cxnId="{BBF90EA4-D5E1-4AA7-BC1F-D20527A050AF}">
      <dgm:prSet/>
      <dgm:spPr>
        <a:solidFill>
          <a:srgbClr val="FDBA17"/>
        </a:solidFill>
      </dgm:spPr>
      <dgm:t>
        <a:bodyPr/>
        <a:lstStyle/>
        <a:p>
          <a:endParaRPr lang="en-US"/>
        </a:p>
      </dgm:t>
    </dgm:pt>
    <dgm:pt modelId="{6196BBE3-2E0E-4A0D-B7EB-50A9A7263557}" type="pres">
      <dgm:prSet presAssocID="{2F8E2796-6538-4BF1-9CC8-F4531ECA5311}" presName="outerComposite" presStyleCnt="0">
        <dgm:presLayoutVars>
          <dgm:chMax val="5"/>
          <dgm:dir/>
          <dgm:resizeHandles val="exact"/>
        </dgm:presLayoutVars>
      </dgm:prSet>
      <dgm:spPr/>
    </dgm:pt>
    <dgm:pt modelId="{D643F7AB-89E5-41E9-A44B-636B721F974B}" type="pres">
      <dgm:prSet presAssocID="{2F8E2796-6538-4BF1-9CC8-F4531ECA5311}" presName="dummyMaxCanvas" presStyleCnt="0">
        <dgm:presLayoutVars/>
      </dgm:prSet>
      <dgm:spPr/>
    </dgm:pt>
    <dgm:pt modelId="{F330A0CF-18A7-447F-ACBB-7F02FC079DCE}" type="pres">
      <dgm:prSet presAssocID="{2F8E2796-6538-4BF1-9CC8-F4531ECA5311}" presName="OneNode_1" presStyleLbl="node1" presStyleIdx="0" presStyleCnt="1">
        <dgm:presLayoutVars>
          <dgm:bulletEnabled val="1"/>
        </dgm:presLayoutVars>
      </dgm:prSet>
      <dgm:spPr/>
    </dgm:pt>
  </dgm:ptLst>
  <dgm:cxnLst>
    <dgm:cxn modelId="{4659206D-6941-4657-B0DC-8E25DE8A1796}" type="presOf" srcId="{2F8E2796-6538-4BF1-9CC8-F4531ECA5311}" destId="{6196BBE3-2E0E-4A0D-B7EB-50A9A7263557}" srcOrd="0" destOrd="0" presId="urn:microsoft.com/office/officeart/2005/8/layout/vProcess5"/>
    <dgm:cxn modelId="{72C44A95-4746-4D85-A76E-EE6630625451}" type="presOf" srcId="{39CE72B8-99D3-4EA0-8097-8902EC65A0D0}" destId="{F330A0CF-18A7-447F-ACBB-7F02FC079DCE}" srcOrd="0" destOrd="0" presId="urn:microsoft.com/office/officeart/2005/8/layout/vProcess5"/>
    <dgm:cxn modelId="{BBF90EA4-D5E1-4AA7-BC1F-D20527A050AF}" srcId="{2F8E2796-6538-4BF1-9CC8-F4531ECA5311}" destId="{39CE72B8-99D3-4EA0-8097-8902EC65A0D0}" srcOrd="0" destOrd="0" parTransId="{C84E8E52-78E2-48A4-9462-DF2A99CAFEB4}" sibTransId="{CF141CF6-BC34-4DE0-B57C-5DBA89B318DC}"/>
    <dgm:cxn modelId="{5A1B45A1-01BA-46BF-B16A-8CA618B198EE}" type="presParOf" srcId="{6196BBE3-2E0E-4A0D-B7EB-50A9A7263557}" destId="{D643F7AB-89E5-41E9-A44B-636B721F974B}" srcOrd="0" destOrd="0" presId="urn:microsoft.com/office/officeart/2005/8/layout/vProcess5"/>
    <dgm:cxn modelId="{30298C6F-5128-43D6-822A-8FCBB004465D}" type="presParOf" srcId="{6196BBE3-2E0E-4A0D-B7EB-50A9A7263557}" destId="{F330A0CF-18A7-447F-ACBB-7F02FC079DCE}" srcOrd="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F8E2796-6538-4BF1-9CC8-F4531ECA5311}" type="doc">
      <dgm:prSet loTypeId="urn:microsoft.com/office/officeart/2005/8/layout/vProcess5" loCatId="process" qsTypeId="urn:microsoft.com/office/officeart/2005/8/quickstyle/simple4" qsCatId="simple" csTypeId="urn:microsoft.com/office/officeart/2005/8/colors/accent0_3" csCatId="mainScheme" phldr="1"/>
      <dgm:spPr/>
      <dgm:t>
        <a:bodyPr/>
        <a:lstStyle/>
        <a:p>
          <a:endParaRPr lang="en-US"/>
        </a:p>
      </dgm:t>
    </dgm:pt>
    <dgm:pt modelId="{39CE72B8-99D3-4EA0-8097-8902EC65A0D0}">
      <dgm:prSet custT="1"/>
      <dgm:spPr>
        <a:solidFill>
          <a:srgbClr val="751113"/>
        </a:solidFill>
      </dgm:spPr>
      <dgm:t>
        <a:bodyPr/>
        <a:lstStyle/>
        <a:p>
          <a:r>
            <a:rPr lang="en-US" sz="3600" b="1" dirty="0">
              <a:latin typeface="Calibri"/>
              <a:cs typeface="Calibri"/>
            </a:rPr>
            <a:t>Grading and structures in 1948</a:t>
          </a:r>
          <a:endParaRPr lang="en-US" sz="3600" dirty="0">
            <a:latin typeface="Calibri" panose="020F0502020204030204" pitchFamily="34" charset="0"/>
            <a:cs typeface="Calibri" panose="020F0502020204030204" pitchFamily="34" charset="0"/>
          </a:endParaRPr>
        </a:p>
      </dgm:t>
    </dgm:pt>
    <dgm:pt modelId="{C84E8E52-78E2-48A4-9462-DF2A99CAFEB4}" type="parTrans" cxnId="{BBF90EA4-D5E1-4AA7-BC1F-D20527A050AF}">
      <dgm:prSet/>
      <dgm:spPr/>
      <dgm:t>
        <a:bodyPr/>
        <a:lstStyle/>
        <a:p>
          <a:endParaRPr lang="en-US"/>
        </a:p>
      </dgm:t>
    </dgm:pt>
    <dgm:pt modelId="{CF141CF6-BC34-4DE0-B57C-5DBA89B318DC}" type="sibTrans" cxnId="{BBF90EA4-D5E1-4AA7-BC1F-D20527A050AF}">
      <dgm:prSet/>
      <dgm:spPr>
        <a:solidFill>
          <a:srgbClr val="FDBA17"/>
        </a:solidFill>
      </dgm:spPr>
      <dgm:t>
        <a:bodyPr/>
        <a:lstStyle/>
        <a:p>
          <a:endParaRPr lang="en-US"/>
        </a:p>
      </dgm:t>
    </dgm:pt>
    <dgm:pt modelId="{204F17A0-5438-4255-B639-7C8F014A306B}">
      <dgm:prSet custT="1"/>
      <dgm:spPr>
        <a:solidFill>
          <a:srgbClr val="751113"/>
        </a:solidFill>
      </dgm:spPr>
      <dgm:t>
        <a:bodyPr/>
        <a:lstStyle/>
        <a:p>
          <a:pPr rtl="0"/>
          <a:r>
            <a:rPr lang="en-US" sz="3600" b="1" dirty="0">
              <a:latin typeface="Calibri"/>
              <a:cs typeface="Calibri"/>
            </a:rPr>
            <a:t>Most Recent Surfacing Project- 2010</a:t>
          </a:r>
          <a:endParaRPr lang="en-US" sz="3600" dirty="0">
            <a:latin typeface="Calibri" panose="020F0502020204030204" pitchFamily="34" charset="0"/>
            <a:cs typeface="Calibri" panose="020F0502020204030204" pitchFamily="34" charset="0"/>
          </a:endParaRPr>
        </a:p>
      </dgm:t>
    </dgm:pt>
    <dgm:pt modelId="{69A8A753-A910-4A84-B280-312E0DF4F500}" type="parTrans" cxnId="{935E8217-EF56-4902-860D-C908F1A6D1C5}">
      <dgm:prSet/>
      <dgm:spPr/>
      <dgm:t>
        <a:bodyPr/>
        <a:lstStyle/>
        <a:p>
          <a:endParaRPr lang="en-US"/>
        </a:p>
      </dgm:t>
    </dgm:pt>
    <dgm:pt modelId="{93CB7381-4AD0-42FC-B4F0-DF9F9A8229F7}" type="sibTrans" cxnId="{935E8217-EF56-4902-860D-C908F1A6D1C5}">
      <dgm:prSet/>
      <dgm:spPr/>
      <dgm:t>
        <a:bodyPr/>
        <a:lstStyle/>
        <a:p>
          <a:endParaRPr lang="en-US"/>
        </a:p>
      </dgm:t>
    </dgm:pt>
    <dgm:pt modelId="{6196BBE3-2E0E-4A0D-B7EB-50A9A7263557}" type="pres">
      <dgm:prSet presAssocID="{2F8E2796-6538-4BF1-9CC8-F4531ECA5311}" presName="outerComposite" presStyleCnt="0">
        <dgm:presLayoutVars>
          <dgm:chMax val="5"/>
          <dgm:dir/>
          <dgm:resizeHandles val="exact"/>
        </dgm:presLayoutVars>
      </dgm:prSet>
      <dgm:spPr/>
    </dgm:pt>
    <dgm:pt modelId="{D643F7AB-89E5-41E9-A44B-636B721F974B}" type="pres">
      <dgm:prSet presAssocID="{2F8E2796-6538-4BF1-9CC8-F4531ECA5311}" presName="dummyMaxCanvas" presStyleCnt="0">
        <dgm:presLayoutVars/>
      </dgm:prSet>
      <dgm:spPr/>
    </dgm:pt>
    <dgm:pt modelId="{C2DE57CC-D197-40F2-A586-4061343AA4FE}" type="pres">
      <dgm:prSet presAssocID="{2F8E2796-6538-4BF1-9CC8-F4531ECA5311}" presName="TwoNodes_1" presStyleLbl="node1" presStyleIdx="0" presStyleCnt="2" custLinFactNeighborX="-3721">
        <dgm:presLayoutVars>
          <dgm:bulletEnabled val="1"/>
        </dgm:presLayoutVars>
      </dgm:prSet>
      <dgm:spPr/>
    </dgm:pt>
    <dgm:pt modelId="{AC6AD92B-6EDE-43C5-99E0-5649AF0A336C}" type="pres">
      <dgm:prSet presAssocID="{2F8E2796-6538-4BF1-9CC8-F4531ECA5311}" presName="TwoNodes_2" presStyleLbl="node1" presStyleIdx="1" presStyleCnt="2">
        <dgm:presLayoutVars>
          <dgm:bulletEnabled val="1"/>
        </dgm:presLayoutVars>
      </dgm:prSet>
      <dgm:spPr/>
    </dgm:pt>
    <dgm:pt modelId="{FB75F193-A190-4928-BD2C-804B90F0D842}" type="pres">
      <dgm:prSet presAssocID="{2F8E2796-6538-4BF1-9CC8-F4531ECA5311}" presName="TwoConn_1-2" presStyleLbl="fgAccFollowNode1" presStyleIdx="0" presStyleCnt="1">
        <dgm:presLayoutVars>
          <dgm:bulletEnabled val="1"/>
        </dgm:presLayoutVars>
      </dgm:prSet>
      <dgm:spPr/>
    </dgm:pt>
    <dgm:pt modelId="{2B6BD17E-1789-4096-B7F6-F94DF51C743C}" type="pres">
      <dgm:prSet presAssocID="{2F8E2796-6538-4BF1-9CC8-F4531ECA5311}" presName="TwoNodes_1_text" presStyleLbl="node1" presStyleIdx="1" presStyleCnt="2">
        <dgm:presLayoutVars>
          <dgm:bulletEnabled val="1"/>
        </dgm:presLayoutVars>
      </dgm:prSet>
      <dgm:spPr/>
    </dgm:pt>
    <dgm:pt modelId="{8B1F3834-FDF9-4A26-A5C9-56E14DFC2BD2}" type="pres">
      <dgm:prSet presAssocID="{2F8E2796-6538-4BF1-9CC8-F4531ECA5311}" presName="TwoNodes_2_text" presStyleLbl="node1" presStyleIdx="1" presStyleCnt="2">
        <dgm:presLayoutVars>
          <dgm:bulletEnabled val="1"/>
        </dgm:presLayoutVars>
      </dgm:prSet>
      <dgm:spPr/>
    </dgm:pt>
  </dgm:ptLst>
  <dgm:cxnLst>
    <dgm:cxn modelId="{935E8217-EF56-4902-860D-C908F1A6D1C5}" srcId="{2F8E2796-6538-4BF1-9CC8-F4531ECA5311}" destId="{204F17A0-5438-4255-B639-7C8F014A306B}" srcOrd="1" destOrd="0" parTransId="{69A8A753-A910-4A84-B280-312E0DF4F500}" sibTransId="{93CB7381-4AD0-42FC-B4F0-DF9F9A8229F7}"/>
    <dgm:cxn modelId="{AA80EA5C-7A86-4D28-A8E3-314D63A076FA}" type="presOf" srcId="{204F17A0-5438-4255-B639-7C8F014A306B}" destId="{8B1F3834-FDF9-4A26-A5C9-56E14DFC2BD2}" srcOrd="1" destOrd="0" presId="urn:microsoft.com/office/officeart/2005/8/layout/vProcess5"/>
    <dgm:cxn modelId="{6C12ED5D-C364-4002-8873-AF49F304783F}" type="presOf" srcId="{204F17A0-5438-4255-B639-7C8F014A306B}" destId="{AC6AD92B-6EDE-43C5-99E0-5649AF0A336C}" srcOrd="0" destOrd="0" presId="urn:microsoft.com/office/officeart/2005/8/layout/vProcess5"/>
    <dgm:cxn modelId="{4659206D-6941-4657-B0DC-8E25DE8A1796}" type="presOf" srcId="{2F8E2796-6538-4BF1-9CC8-F4531ECA5311}" destId="{6196BBE3-2E0E-4A0D-B7EB-50A9A7263557}" srcOrd="0" destOrd="0" presId="urn:microsoft.com/office/officeart/2005/8/layout/vProcess5"/>
    <dgm:cxn modelId="{3E01F57A-7773-4E1D-955E-EB5FB6417C90}" type="presOf" srcId="{39CE72B8-99D3-4EA0-8097-8902EC65A0D0}" destId="{C2DE57CC-D197-40F2-A586-4061343AA4FE}" srcOrd="0" destOrd="0" presId="urn:microsoft.com/office/officeart/2005/8/layout/vProcess5"/>
    <dgm:cxn modelId="{BBF90EA4-D5E1-4AA7-BC1F-D20527A050AF}" srcId="{2F8E2796-6538-4BF1-9CC8-F4531ECA5311}" destId="{39CE72B8-99D3-4EA0-8097-8902EC65A0D0}" srcOrd="0" destOrd="0" parTransId="{C84E8E52-78E2-48A4-9462-DF2A99CAFEB4}" sibTransId="{CF141CF6-BC34-4DE0-B57C-5DBA89B318DC}"/>
    <dgm:cxn modelId="{1D7AB0B1-3D8B-4C3D-9C41-DBFE69D31781}" type="presOf" srcId="{39CE72B8-99D3-4EA0-8097-8902EC65A0D0}" destId="{2B6BD17E-1789-4096-B7F6-F94DF51C743C}" srcOrd="1" destOrd="0" presId="urn:microsoft.com/office/officeart/2005/8/layout/vProcess5"/>
    <dgm:cxn modelId="{6481CDC1-2F59-45C7-BC85-ED92A768E3B4}" type="presOf" srcId="{CF141CF6-BC34-4DE0-B57C-5DBA89B318DC}" destId="{FB75F193-A190-4928-BD2C-804B90F0D842}" srcOrd="0" destOrd="0" presId="urn:microsoft.com/office/officeart/2005/8/layout/vProcess5"/>
    <dgm:cxn modelId="{5A1B45A1-01BA-46BF-B16A-8CA618B198EE}" type="presParOf" srcId="{6196BBE3-2E0E-4A0D-B7EB-50A9A7263557}" destId="{D643F7AB-89E5-41E9-A44B-636B721F974B}" srcOrd="0" destOrd="0" presId="urn:microsoft.com/office/officeart/2005/8/layout/vProcess5"/>
    <dgm:cxn modelId="{31AB07AD-8F69-41F3-B8B0-A9BB2039D1EB}" type="presParOf" srcId="{6196BBE3-2E0E-4A0D-B7EB-50A9A7263557}" destId="{C2DE57CC-D197-40F2-A586-4061343AA4FE}" srcOrd="1" destOrd="0" presId="urn:microsoft.com/office/officeart/2005/8/layout/vProcess5"/>
    <dgm:cxn modelId="{B2EE95BE-2B11-4859-9183-37C2CB8F8CF8}" type="presParOf" srcId="{6196BBE3-2E0E-4A0D-B7EB-50A9A7263557}" destId="{AC6AD92B-6EDE-43C5-99E0-5649AF0A336C}" srcOrd="2" destOrd="0" presId="urn:microsoft.com/office/officeart/2005/8/layout/vProcess5"/>
    <dgm:cxn modelId="{FD940F6A-D0E8-430C-B334-0427D0511FB4}" type="presParOf" srcId="{6196BBE3-2E0E-4A0D-B7EB-50A9A7263557}" destId="{FB75F193-A190-4928-BD2C-804B90F0D842}" srcOrd="3" destOrd="0" presId="urn:microsoft.com/office/officeart/2005/8/layout/vProcess5"/>
    <dgm:cxn modelId="{6885E23C-042B-4A41-A148-B0DCBDB24B19}" type="presParOf" srcId="{6196BBE3-2E0E-4A0D-B7EB-50A9A7263557}" destId="{2B6BD17E-1789-4096-B7F6-F94DF51C743C}" srcOrd="4" destOrd="0" presId="urn:microsoft.com/office/officeart/2005/8/layout/vProcess5"/>
    <dgm:cxn modelId="{66D405A1-65D9-4242-AC30-A6659FCD2591}" type="presParOf" srcId="{6196BBE3-2E0E-4A0D-B7EB-50A9A7263557}" destId="{8B1F3834-FDF9-4A26-A5C9-56E14DFC2BD2}"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F8E2796-6538-4BF1-9CC8-F4531ECA5311}" type="doc">
      <dgm:prSet loTypeId="urn:microsoft.com/office/officeart/2005/8/layout/vProcess5" loCatId="process" qsTypeId="urn:microsoft.com/office/officeart/2005/8/quickstyle/simple4" qsCatId="simple" csTypeId="urn:microsoft.com/office/officeart/2005/8/colors/accent0_3" csCatId="mainScheme" phldr="1"/>
      <dgm:spPr/>
      <dgm:t>
        <a:bodyPr/>
        <a:lstStyle/>
        <a:p>
          <a:endParaRPr lang="en-US"/>
        </a:p>
      </dgm:t>
    </dgm:pt>
    <dgm:pt modelId="{39CE72B8-99D3-4EA0-8097-8902EC65A0D0}">
      <dgm:prSet/>
      <dgm:spPr>
        <a:solidFill>
          <a:srgbClr val="751113"/>
        </a:solidFill>
      </dgm:spPr>
      <dgm:t>
        <a:bodyPr/>
        <a:lstStyle/>
        <a:p>
          <a:r>
            <a:rPr lang="en-US" b="1" u="none">
              <a:latin typeface="Calibri"/>
              <a:cs typeface="Calibri"/>
            </a:rPr>
            <a:t>2021 Average daily traffic (ADT): </a:t>
          </a:r>
          <a:r>
            <a:rPr lang="en-US" b="1">
              <a:latin typeface="Calibri"/>
              <a:cs typeface="Calibri"/>
            </a:rPr>
            <a:t>502</a:t>
          </a:r>
          <a:endParaRPr lang="en-US">
            <a:latin typeface="Calibri"/>
            <a:cs typeface="Calibri"/>
          </a:endParaRPr>
        </a:p>
      </dgm:t>
    </dgm:pt>
    <dgm:pt modelId="{C84E8E52-78E2-48A4-9462-DF2A99CAFEB4}" type="parTrans" cxnId="{BBF90EA4-D5E1-4AA7-BC1F-D20527A050AF}">
      <dgm:prSet/>
      <dgm:spPr/>
      <dgm:t>
        <a:bodyPr/>
        <a:lstStyle/>
        <a:p>
          <a:endParaRPr lang="en-US"/>
        </a:p>
      </dgm:t>
    </dgm:pt>
    <dgm:pt modelId="{CF141CF6-BC34-4DE0-B57C-5DBA89B318DC}" type="sibTrans" cxnId="{BBF90EA4-D5E1-4AA7-BC1F-D20527A050AF}">
      <dgm:prSet/>
      <dgm:spPr>
        <a:solidFill>
          <a:srgbClr val="FDBA17"/>
        </a:solidFill>
      </dgm:spPr>
      <dgm:t>
        <a:bodyPr/>
        <a:lstStyle/>
        <a:p>
          <a:endParaRPr lang="en-US"/>
        </a:p>
      </dgm:t>
    </dgm:pt>
    <dgm:pt modelId="{0305AB48-B65A-4485-AE5B-6AC5B3F40991}">
      <dgm:prSet/>
      <dgm:spPr>
        <a:solidFill>
          <a:srgbClr val="2E6B8D"/>
        </a:solidFill>
      </dgm:spPr>
      <dgm:t>
        <a:bodyPr/>
        <a:lstStyle/>
        <a:p>
          <a:r>
            <a:rPr lang="en-US" b="1">
              <a:latin typeface="Calibri"/>
              <a:cs typeface="Calibri"/>
            </a:rPr>
            <a:t>2041 Projected ADT: 790</a:t>
          </a:r>
          <a:endParaRPr lang="en-US">
            <a:latin typeface="Calibri" panose="020F0502020204030204" pitchFamily="34" charset="0"/>
            <a:cs typeface="Calibri" panose="020F0502020204030204" pitchFamily="34" charset="0"/>
          </a:endParaRPr>
        </a:p>
      </dgm:t>
    </dgm:pt>
    <dgm:pt modelId="{689ED209-2B95-4664-BD56-38AE0EC272AB}" type="parTrans" cxnId="{F52A70BE-46E1-482F-887E-A1B6DA1A9113}">
      <dgm:prSet/>
      <dgm:spPr/>
      <dgm:t>
        <a:bodyPr/>
        <a:lstStyle/>
        <a:p>
          <a:endParaRPr lang="en-US"/>
        </a:p>
      </dgm:t>
    </dgm:pt>
    <dgm:pt modelId="{9F62DEF2-E344-4A9F-A0B3-87A5BC9B45A9}" type="sibTrans" cxnId="{F52A70BE-46E1-482F-887E-A1B6DA1A9113}">
      <dgm:prSet/>
      <dgm:spPr>
        <a:solidFill>
          <a:srgbClr val="FDBA17"/>
        </a:solidFill>
      </dgm:spPr>
      <dgm:t>
        <a:bodyPr/>
        <a:lstStyle/>
        <a:p>
          <a:endParaRPr lang="en-US"/>
        </a:p>
      </dgm:t>
    </dgm:pt>
    <dgm:pt modelId="{6196BBE3-2E0E-4A0D-B7EB-50A9A7263557}" type="pres">
      <dgm:prSet presAssocID="{2F8E2796-6538-4BF1-9CC8-F4531ECA5311}" presName="outerComposite" presStyleCnt="0">
        <dgm:presLayoutVars>
          <dgm:chMax val="5"/>
          <dgm:dir/>
          <dgm:resizeHandles val="exact"/>
        </dgm:presLayoutVars>
      </dgm:prSet>
      <dgm:spPr/>
    </dgm:pt>
    <dgm:pt modelId="{D643F7AB-89E5-41E9-A44B-636B721F974B}" type="pres">
      <dgm:prSet presAssocID="{2F8E2796-6538-4BF1-9CC8-F4531ECA5311}" presName="dummyMaxCanvas" presStyleCnt="0">
        <dgm:presLayoutVars/>
      </dgm:prSet>
      <dgm:spPr/>
    </dgm:pt>
    <dgm:pt modelId="{FB57B251-639C-4BA5-9185-4C2303E68103}" type="pres">
      <dgm:prSet presAssocID="{2F8E2796-6538-4BF1-9CC8-F4531ECA5311}" presName="TwoNodes_1" presStyleLbl="node1" presStyleIdx="0" presStyleCnt="2">
        <dgm:presLayoutVars>
          <dgm:bulletEnabled val="1"/>
        </dgm:presLayoutVars>
      </dgm:prSet>
      <dgm:spPr/>
    </dgm:pt>
    <dgm:pt modelId="{A92C43B0-60E8-4091-8358-DF179DE63572}" type="pres">
      <dgm:prSet presAssocID="{2F8E2796-6538-4BF1-9CC8-F4531ECA5311}" presName="TwoNodes_2" presStyleLbl="node1" presStyleIdx="1" presStyleCnt="2">
        <dgm:presLayoutVars>
          <dgm:bulletEnabled val="1"/>
        </dgm:presLayoutVars>
      </dgm:prSet>
      <dgm:spPr/>
    </dgm:pt>
    <dgm:pt modelId="{82FD0169-C54E-4E22-BC14-CCA085185109}" type="pres">
      <dgm:prSet presAssocID="{2F8E2796-6538-4BF1-9CC8-F4531ECA5311}" presName="TwoConn_1-2" presStyleLbl="fgAccFollowNode1" presStyleIdx="0" presStyleCnt="1">
        <dgm:presLayoutVars>
          <dgm:bulletEnabled val="1"/>
        </dgm:presLayoutVars>
      </dgm:prSet>
      <dgm:spPr/>
    </dgm:pt>
    <dgm:pt modelId="{432D2DA9-B776-4905-B62C-C760C9917C18}" type="pres">
      <dgm:prSet presAssocID="{2F8E2796-6538-4BF1-9CC8-F4531ECA5311}" presName="TwoNodes_1_text" presStyleLbl="node1" presStyleIdx="1" presStyleCnt="2">
        <dgm:presLayoutVars>
          <dgm:bulletEnabled val="1"/>
        </dgm:presLayoutVars>
      </dgm:prSet>
      <dgm:spPr/>
    </dgm:pt>
    <dgm:pt modelId="{AD1B89C6-6AED-45F1-A90D-55AC1B8294D8}" type="pres">
      <dgm:prSet presAssocID="{2F8E2796-6538-4BF1-9CC8-F4531ECA5311}" presName="TwoNodes_2_text" presStyleLbl="node1" presStyleIdx="1" presStyleCnt="2">
        <dgm:presLayoutVars>
          <dgm:bulletEnabled val="1"/>
        </dgm:presLayoutVars>
      </dgm:prSet>
      <dgm:spPr/>
    </dgm:pt>
  </dgm:ptLst>
  <dgm:cxnLst>
    <dgm:cxn modelId="{7403B404-6654-4F0C-9240-3010E711A5C5}" type="presOf" srcId="{0305AB48-B65A-4485-AE5B-6AC5B3F40991}" destId="{AD1B89C6-6AED-45F1-A90D-55AC1B8294D8}" srcOrd="1" destOrd="0" presId="urn:microsoft.com/office/officeart/2005/8/layout/vProcess5"/>
    <dgm:cxn modelId="{4659206D-6941-4657-B0DC-8E25DE8A1796}" type="presOf" srcId="{2F8E2796-6538-4BF1-9CC8-F4531ECA5311}" destId="{6196BBE3-2E0E-4A0D-B7EB-50A9A7263557}" srcOrd="0" destOrd="0" presId="urn:microsoft.com/office/officeart/2005/8/layout/vProcess5"/>
    <dgm:cxn modelId="{8F9A6B8F-273A-4D79-84A7-CB6E3F00E1AA}" type="presOf" srcId="{0305AB48-B65A-4485-AE5B-6AC5B3F40991}" destId="{A92C43B0-60E8-4091-8358-DF179DE63572}" srcOrd="0" destOrd="0" presId="urn:microsoft.com/office/officeart/2005/8/layout/vProcess5"/>
    <dgm:cxn modelId="{0850ADA0-7262-4E68-921F-7D29D1F2FD90}" type="presOf" srcId="{CF141CF6-BC34-4DE0-B57C-5DBA89B318DC}" destId="{82FD0169-C54E-4E22-BC14-CCA085185109}" srcOrd="0" destOrd="0" presId="urn:microsoft.com/office/officeart/2005/8/layout/vProcess5"/>
    <dgm:cxn modelId="{BBF90EA4-D5E1-4AA7-BC1F-D20527A050AF}" srcId="{2F8E2796-6538-4BF1-9CC8-F4531ECA5311}" destId="{39CE72B8-99D3-4EA0-8097-8902EC65A0D0}" srcOrd="0" destOrd="0" parTransId="{C84E8E52-78E2-48A4-9462-DF2A99CAFEB4}" sibTransId="{CF141CF6-BC34-4DE0-B57C-5DBA89B318DC}"/>
    <dgm:cxn modelId="{808009AE-B759-47FA-949D-C0222604D8C7}" type="presOf" srcId="{39CE72B8-99D3-4EA0-8097-8902EC65A0D0}" destId="{FB57B251-639C-4BA5-9185-4C2303E68103}" srcOrd="0" destOrd="0" presId="urn:microsoft.com/office/officeart/2005/8/layout/vProcess5"/>
    <dgm:cxn modelId="{F52A70BE-46E1-482F-887E-A1B6DA1A9113}" srcId="{2F8E2796-6538-4BF1-9CC8-F4531ECA5311}" destId="{0305AB48-B65A-4485-AE5B-6AC5B3F40991}" srcOrd="1" destOrd="0" parTransId="{689ED209-2B95-4664-BD56-38AE0EC272AB}" sibTransId="{9F62DEF2-E344-4A9F-A0B3-87A5BC9B45A9}"/>
    <dgm:cxn modelId="{FE898AEF-4F8B-4573-8221-5AC943F1A8F2}" type="presOf" srcId="{39CE72B8-99D3-4EA0-8097-8902EC65A0D0}" destId="{432D2DA9-B776-4905-B62C-C760C9917C18}" srcOrd="1" destOrd="0" presId="urn:microsoft.com/office/officeart/2005/8/layout/vProcess5"/>
    <dgm:cxn modelId="{5A1B45A1-01BA-46BF-B16A-8CA618B198EE}" type="presParOf" srcId="{6196BBE3-2E0E-4A0D-B7EB-50A9A7263557}" destId="{D643F7AB-89E5-41E9-A44B-636B721F974B}" srcOrd="0" destOrd="0" presId="urn:microsoft.com/office/officeart/2005/8/layout/vProcess5"/>
    <dgm:cxn modelId="{D076A2BF-8EA1-445B-94E1-0C1EAB55C9B0}" type="presParOf" srcId="{6196BBE3-2E0E-4A0D-B7EB-50A9A7263557}" destId="{FB57B251-639C-4BA5-9185-4C2303E68103}" srcOrd="1" destOrd="0" presId="urn:microsoft.com/office/officeart/2005/8/layout/vProcess5"/>
    <dgm:cxn modelId="{15EFAF58-221B-4130-AB1C-9BE9F2633AD4}" type="presParOf" srcId="{6196BBE3-2E0E-4A0D-B7EB-50A9A7263557}" destId="{A92C43B0-60E8-4091-8358-DF179DE63572}" srcOrd="2" destOrd="0" presId="urn:microsoft.com/office/officeart/2005/8/layout/vProcess5"/>
    <dgm:cxn modelId="{E6DB0933-0C8D-4092-B6A5-BA51D79AC740}" type="presParOf" srcId="{6196BBE3-2E0E-4A0D-B7EB-50A9A7263557}" destId="{82FD0169-C54E-4E22-BC14-CCA085185109}" srcOrd="3" destOrd="0" presId="urn:microsoft.com/office/officeart/2005/8/layout/vProcess5"/>
    <dgm:cxn modelId="{D2393CEA-CC85-4F16-A826-95D17A7B2EAB}" type="presParOf" srcId="{6196BBE3-2E0E-4A0D-B7EB-50A9A7263557}" destId="{432D2DA9-B776-4905-B62C-C760C9917C18}" srcOrd="4" destOrd="0" presId="urn:microsoft.com/office/officeart/2005/8/layout/vProcess5"/>
    <dgm:cxn modelId="{065FA7A4-7435-4371-A063-2AEA8327726E}" type="presParOf" srcId="{6196BBE3-2E0E-4A0D-B7EB-50A9A7263557}" destId="{AD1B89C6-6AED-45F1-A90D-55AC1B8294D8}"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F8E2796-6538-4BF1-9CC8-F4531ECA5311}" type="doc">
      <dgm:prSet loTypeId="urn:microsoft.com/office/officeart/2005/8/layout/vProcess5" loCatId="process" qsTypeId="urn:microsoft.com/office/officeart/2005/8/quickstyle/simple4" qsCatId="simple" csTypeId="urn:microsoft.com/office/officeart/2005/8/colors/accent0_3" csCatId="mainScheme" phldr="1"/>
      <dgm:spPr/>
      <dgm:t>
        <a:bodyPr/>
        <a:lstStyle/>
        <a:p>
          <a:endParaRPr lang="en-US"/>
        </a:p>
      </dgm:t>
    </dgm:pt>
    <dgm:pt modelId="{39CE72B8-99D3-4EA0-8097-8902EC65A0D0}">
      <dgm:prSet/>
      <dgm:spPr>
        <a:solidFill>
          <a:srgbClr val="751113"/>
        </a:solidFill>
      </dgm:spPr>
      <dgm:t>
        <a:bodyPr/>
        <a:lstStyle/>
        <a:p>
          <a:r>
            <a:rPr lang="en-US" b="1">
              <a:latin typeface="Calibri" panose="020F0502020204030204" pitchFamily="34" charset="0"/>
              <a:cs typeface="Calibri" panose="020F0502020204030204" pitchFamily="34" charset="0"/>
            </a:rPr>
            <a:t>Existing width = 100 feet</a:t>
          </a:r>
          <a:endParaRPr lang="en-US">
            <a:latin typeface="Calibri" panose="020F0502020204030204" pitchFamily="34" charset="0"/>
            <a:cs typeface="Calibri" panose="020F0502020204030204" pitchFamily="34" charset="0"/>
          </a:endParaRPr>
        </a:p>
      </dgm:t>
    </dgm:pt>
    <dgm:pt modelId="{C84E8E52-78E2-48A4-9462-DF2A99CAFEB4}" type="parTrans" cxnId="{BBF90EA4-D5E1-4AA7-BC1F-D20527A050AF}">
      <dgm:prSet/>
      <dgm:spPr/>
      <dgm:t>
        <a:bodyPr/>
        <a:lstStyle/>
        <a:p>
          <a:endParaRPr lang="en-US"/>
        </a:p>
      </dgm:t>
    </dgm:pt>
    <dgm:pt modelId="{CF141CF6-BC34-4DE0-B57C-5DBA89B318DC}" type="sibTrans" cxnId="{BBF90EA4-D5E1-4AA7-BC1F-D20527A050AF}">
      <dgm:prSet/>
      <dgm:spPr>
        <a:solidFill>
          <a:srgbClr val="FDBA17"/>
        </a:solidFill>
      </dgm:spPr>
      <dgm:t>
        <a:bodyPr/>
        <a:lstStyle/>
        <a:p>
          <a:endParaRPr lang="en-US"/>
        </a:p>
      </dgm:t>
    </dgm:pt>
    <dgm:pt modelId="{0305AB48-B65A-4485-AE5B-6AC5B3F40991}">
      <dgm:prSet/>
      <dgm:spPr>
        <a:solidFill>
          <a:srgbClr val="2E6B8D"/>
        </a:solidFill>
      </dgm:spPr>
      <dgm:t>
        <a:bodyPr/>
        <a:lstStyle/>
        <a:p>
          <a:r>
            <a:rPr lang="en-US" b="1" dirty="0">
              <a:latin typeface="Calibri" panose="020F0502020204030204" pitchFamily="34" charset="0"/>
              <a:cs typeface="Calibri" panose="020F0502020204030204" pitchFamily="34" charset="0"/>
            </a:rPr>
            <a:t>Acquisition of additional ROW for 150 feet</a:t>
          </a:r>
          <a:endParaRPr lang="en-US" dirty="0">
            <a:latin typeface="Calibri" panose="020F0502020204030204" pitchFamily="34" charset="0"/>
            <a:cs typeface="Calibri" panose="020F0502020204030204" pitchFamily="34" charset="0"/>
          </a:endParaRPr>
        </a:p>
      </dgm:t>
    </dgm:pt>
    <dgm:pt modelId="{689ED209-2B95-4664-BD56-38AE0EC272AB}" type="parTrans" cxnId="{F52A70BE-46E1-482F-887E-A1B6DA1A9113}">
      <dgm:prSet/>
      <dgm:spPr/>
      <dgm:t>
        <a:bodyPr/>
        <a:lstStyle/>
        <a:p>
          <a:endParaRPr lang="en-US"/>
        </a:p>
      </dgm:t>
    </dgm:pt>
    <dgm:pt modelId="{9F62DEF2-E344-4A9F-A0B3-87A5BC9B45A9}" type="sibTrans" cxnId="{F52A70BE-46E1-482F-887E-A1B6DA1A9113}">
      <dgm:prSet/>
      <dgm:spPr>
        <a:solidFill>
          <a:srgbClr val="FDBA17"/>
        </a:solidFill>
      </dgm:spPr>
      <dgm:t>
        <a:bodyPr/>
        <a:lstStyle/>
        <a:p>
          <a:endParaRPr lang="en-US"/>
        </a:p>
      </dgm:t>
    </dgm:pt>
    <dgm:pt modelId="{204F17A0-5438-4255-B639-7C8F014A306B}">
      <dgm:prSet/>
      <dgm:spPr>
        <a:solidFill>
          <a:srgbClr val="751113"/>
        </a:solidFill>
      </dgm:spPr>
      <dgm:t>
        <a:bodyPr/>
        <a:lstStyle/>
        <a:p>
          <a:r>
            <a:rPr lang="en-US" b="1">
              <a:latin typeface="Calibri" panose="020F0502020204030204" pitchFamily="34" charset="0"/>
              <a:cs typeface="Calibri" panose="020F0502020204030204" pitchFamily="34" charset="0"/>
            </a:rPr>
            <a:t>Temporary easements as needed</a:t>
          </a:r>
          <a:endParaRPr lang="en-US">
            <a:latin typeface="Calibri" panose="020F0502020204030204" pitchFamily="34" charset="0"/>
            <a:cs typeface="Calibri" panose="020F0502020204030204" pitchFamily="34" charset="0"/>
          </a:endParaRPr>
        </a:p>
      </dgm:t>
    </dgm:pt>
    <dgm:pt modelId="{69A8A753-A910-4A84-B280-312E0DF4F500}" type="parTrans" cxnId="{935E8217-EF56-4902-860D-C908F1A6D1C5}">
      <dgm:prSet/>
      <dgm:spPr/>
      <dgm:t>
        <a:bodyPr/>
        <a:lstStyle/>
        <a:p>
          <a:endParaRPr lang="en-US"/>
        </a:p>
      </dgm:t>
    </dgm:pt>
    <dgm:pt modelId="{93CB7381-4AD0-42FC-B4F0-DF9F9A8229F7}" type="sibTrans" cxnId="{935E8217-EF56-4902-860D-C908F1A6D1C5}">
      <dgm:prSet/>
      <dgm:spPr/>
      <dgm:t>
        <a:bodyPr/>
        <a:lstStyle/>
        <a:p>
          <a:endParaRPr lang="en-US"/>
        </a:p>
      </dgm:t>
    </dgm:pt>
    <dgm:pt modelId="{6196BBE3-2E0E-4A0D-B7EB-50A9A7263557}" type="pres">
      <dgm:prSet presAssocID="{2F8E2796-6538-4BF1-9CC8-F4531ECA5311}" presName="outerComposite" presStyleCnt="0">
        <dgm:presLayoutVars>
          <dgm:chMax val="5"/>
          <dgm:dir/>
          <dgm:resizeHandles val="exact"/>
        </dgm:presLayoutVars>
      </dgm:prSet>
      <dgm:spPr/>
    </dgm:pt>
    <dgm:pt modelId="{D643F7AB-89E5-41E9-A44B-636B721F974B}" type="pres">
      <dgm:prSet presAssocID="{2F8E2796-6538-4BF1-9CC8-F4531ECA5311}" presName="dummyMaxCanvas" presStyleCnt="0">
        <dgm:presLayoutVars/>
      </dgm:prSet>
      <dgm:spPr/>
    </dgm:pt>
    <dgm:pt modelId="{4F1960F7-84AA-420E-BA6D-4F368830C3DE}" type="pres">
      <dgm:prSet presAssocID="{2F8E2796-6538-4BF1-9CC8-F4531ECA5311}" presName="ThreeNodes_1" presStyleLbl="node1" presStyleIdx="0" presStyleCnt="3">
        <dgm:presLayoutVars>
          <dgm:bulletEnabled val="1"/>
        </dgm:presLayoutVars>
      </dgm:prSet>
      <dgm:spPr/>
    </dgm:pt>
    <dgm:pt modelId="{9736972F-8933-431B-874F-3497F6AFA8BF}" type="pres">
      <dgm:prSet presAssocID="{2F8E2796-6538-4BF1-9CC8-F4531ECA5311}" presName="ThreeNodes_2" presStyleLbl="node1" presStyleIdx="1" presStyleCnt="3">
        <dgm:presLayoutVars>
          <dgm:bulletEnabled val="1"/>
        </dgm:presLayoutVars>
      </dgm:prSet>
      <dgm:spPr/>
    </dgm:pt>
    <dgm:pt modelId="{02E260F4-4490-487A-875B-DDDEDE805C0B}" type="pres">
      <dgm:prSet presAssocID="{2F8E2796-6538-4BF1-9CC8-F4531ECA5311}" presName="ThreeNodes_3" presStyleLbl="node1" presStyleIdx="2" presStyleCnt="3">
        <dgm:presLayoutVars>
          <dgm:bulletEnabled val="1"/>
        </dgm:presLayoutVars>
      </dgm:prSet>
      <dgm:spPr/>
    </dgm:pt>
    <dgm:pt modelId="{6865C915-9EFC-40CE-976F-7ECCEA23BC8C}" type="pres">
      <dgm:prSet presAssocID="{2F8E2796-6538-4BF1-9CC8-F4531ECA5311}" presName="ThreeConn_1-2" presStyleLbl="fgAccFollowNode1" presStyleIdx="0" presStyleCnt="2">
        <dgm:presLayoutVars>
          <dgm:bulletEnabled val="1"/>
        </dgm:presLayoutVars>
      </dgm:prSet>
      <dgm:spPr/>
    </dgm:pt>
    <dgm:pt modelId="{701340F2-F917-4E20-8ACD-907C15792670}" type="pres">
      <dgm:prSet presAssocID="{2F8E2796-6538-4BF1-9CC8-F4531ECA5311}" presName="ThreeConn_2-3" presStyleLbl="fgAccFollowNode1" presStyleIdx="1" presStyleCnt="2">
        <dgm:presLayoutVars>
          <dgm:bulletEnabled val="1"/>
        </dgm:presLayoutVars>
      </dgm:prSet>
      <dgm:spPr/>
    </dgm:pt>
    <dgm:pt modelId="{F2227B29-372F-453A-B3D3-E2A054757463}" type="pres">
      <dgm:prSet presAssocID="{2F8E2796-6538-4BF1-9CC8-F4531ECA5311}" presName="ThreeNodes_1_text" presStyleLbl="node1" presStyleIdx="2" presStyleCnt="3">
        <dgm:presLayoutVars>
          <dgm:bulletEnabled val="1"/>
        </dgm:presLayoutVars>
      </dgm:prSet>
      <dgm:spPr/>
    </dgm:pt>
    <dgm:pt modelId="{75D6C3BC-6CF3-4A86-9944-EE7C8198E4B3}" type="pres">
      <dgm:prSet presAssocID="{2F8E2796-6538-4BF1-9CC8-F4531ECA5311}" presName="ThreeNodes_2_text" presStyleLbl="node1" presStyleIdx="2" presStyleCnt="3">
        <dgm:presLayoutVars>
          <dgm:bulletEnabled val="1"/>
        </dgm:presLayoutVars>
      </dgm:prSet>
      <dgm:spPr/>
    </dgm:pt>
    <dgm:pt modelId="{1857A80C-13AA-4680-A7BB-FBDC3A7C66EC}" type="pres">
      <dgm:prSet presAssocID="{2F8E2796-6538-4BF1-9CC8-F4531ECA5311}" presName="ThreeNodes_3_text" presStyleLbl="node1" presStyleIdx="2" presStyleCnt="3">
        <dgm:presLayoutVars>
          <dgm:bulletEnabled val="1"/>
        </dgm:presLayoutVars>
      </dgm:prSet>
      <dgm:spPr/>
    </dgm:pt>
  </dgm:ptLst>
  <dgm:cxnLst>
    <dgm:cxn modelId="{935E8217-EF56-4902-860D-C908F1A6D1C5}" srcId="{2F8E2796-6538-4BF1-9CC8-F4531ECA5311}" destId="{204F17A0-5438-4255-B639-7C8F014A306B}" srcOrd="2" destOrd="0" parTransId="{69A8A753-A910-4A84-B280-312E0DF4F500}" sibTransId="{93CB7381-4AD0-42FC-B4F0-DF9F9A8229F7}"/>
    <dgm:cxn modelId="{4D6B2364-37E2-4F65-AE30-D26CEF30C7FD}" type="presOf" srcId="{204F17A0-5438-4255-B639-7C8F014A306B}" destId="{1857A80C-13AA-4680-A7BB-FBDC3A7C66EC}" srcOrd="1" destOrd="0" presId="urn:microsoft.com/office/officeart/2005/8/layout/vProcess5"/>
    <dgm:cxn modelId="{CDC5DB4C-DD54-4048-8134-7BEFFA8327DD}" type="presOf" srcId="{39CE72B8-99D3-4EA0-8097-8902EC65A0D0}" destId="{F2227B29-372F-453A-B3D3-E2A054757463}" srcOrd="1" destOrd="0" presId="urn:microsoft.com/office/officeart/2005/8/layout/vProcess5"/>
    <dgm:cxn modelId="{4659206D-6941-4657-B0DC-8E25DE8A1796}" type="presOf" srcId="{2F8E2796-6538-4BF1-9CC8-F4531ECA5311}" destId="{6196BBE3-2E0E-4A0D-B7EB-50A9A7263557}" srcOrd="0" destOrd="0" presId="urn:microsoft.com/office/officeart/2005/8/layout/vProcess5"/>
    <dgm:cxn modelId="{4273604D-F46E-4753-A4C5-DE054B6264DF}" type="presOf" srcId="{39CE72B8-99D3-4EA0-8097-8902EC65A0D0}" destId="{4F1960F7-84AA-420E-BA6D-4F368830C3DE}" srcOrd="0" destOrd="0" presId="urn:microsoft.com/office/officeart/2005/8/layout/vProcess5"/>
    <dgm:cxn modelId="{5A1BE271-E8B1-4274-9F04-CE89AB3E79B7}" type="presOf" srcId="{204F17A0-5438-4255-B639-7C8F014A306B}" destId="{02E260F4-4490-487A-875B-DDDEDE805C0B}" srcOrd="0" destOrd="0" presId="urn:microsoft.com/office/officeart/2005/8/layout/vProcess5"/>
    <dgm:cxn modelId="{8ECD6E75-6519-45C2-91FF-F10AC4E61E8F}" type="presOf" srcId="{9F62DEF2-E344-4A9F-A0B3-87A5BC9B45A9}" destId="{701340F2-F917-4E20-8ACD-907C15792670}" srcOrd="0" destOrd="0" presId="urn:microsoft.com/office/officeart/2005/8/layout/vProcess5"/>
    <dgm:cxn modelId="{BBF90EA4-D5E1-4AA7-BC1F-D20527A050AF}" srcId="{2F8E2796-6538-4BF1-9CC8-F4531ECA5311}" destId="{39CE72B8-99D3-4EA0-8097-8902EC65A0D0}" srcOrd="0" destOrd="0" parTransId="{C84E8E52-78E2-48A4-9462-DF2A99CAFEB4}" sibTransId="{CF141CF6-BC34-4DE0-B57C-5DBA89B318DC}"/>
    <dgm:cxn modelId="{5E84E4A8-613F-4A95-AED7-3C79E79C9D59}" type="presOf" srcId="{0305AB48-B65A-4485-AE5B-6AC5B3F40991}" destId="{75D6C3BC-6CF3-4A86-9944-EE7C8198E4B3}" srcOrd="1" destOrd="0" presId="urn:microsoft.com/office/officeart/2005/8/layout/vProcess5"/>
    <dgm:cxn modelId="{F52A70BE-46E1-482F-887E-A1B6DA1A9113}" srcId="{2F8E2796-6538-4BF1-9CC8-F4531ECA5311}" destId="{0305AB48-B65A-4485-AE5B-6AC5B3F40991}" srcOrd="1" destOrd="0" parTransId="{689ED209-2B95-4664-BD56-38AE0EC272AB}" sibTransId="{9F62DEF2-E344-4A9F-A0B3-87A5BC9B45A9}"/>
    <dgm:cxn modelId="{8E2CC2BF-74E1-499B-A00C-21D7811E01BB}" type="presOf" srcId="{CF141CF6-BC34-4DE0-B57C-5DBA89B318DC}" destId="{6865C915-9EFC-40CE-976F-7ECCEA23BC8C}" srcOrd="0" destOrd="0" presId="urn:microsoft.com/office/officeart/2005/8/layout/vProcess5"/>
    <dgm:cxn modelId="{A7D5AAF7-7576-41C7-BE5D-26A37A4274DB}" type="presOf" srcId="{0305AB48-B65A-4485-AE5B-6AC5B3F40991}" destId="{9736972F-8933-431B-874F-3497F6AFA8BF}" srcOrd="0" destOrd="0" presId="urn:microsoft.com/office/officeart/2005/8/layout/vProcess5"/>
    <dgm:cxn modelId="{5A1B45A1-01BA-46BF-B16A-8CA618B198EE}" type="presParOf" srcId="{6196BBE3-2E0E-4A0D-B7EB-50A9A7263557}" destId="{D643F7AB-89E5-41E9-A44B-636B721F974B}" srcOrd="0" destOrd="0" presId="urn:microsoft.com/office/officeart/2005/8/layout/vProcess5"/>
    <dgm:cxn modelId="{EC3571BA-8D6D-4A76-899B-FF2295962378}" type="presParOf" srcId="{6196BBE3-2E0E-4A0D-B7EB-50A9A7263557}" destId="{4F1960F7-84AA-420E-BA6D-4F368830C3DE}" srcOrd="1" destOrd="0" presId="urn:microsoft.com/office/officeart/2005/8/layout/vProcess5"/>
    <dgm:cxn modelId="{9F2B2919-5EFB-4352-95C5-00A5A2F4BF55}" type="presParOf" srcId="{6196BBE3-2E0E-4A0D-B7EB-50A9A7263557}" destId="{9736972F-8933-431B-874F-3497F6AFA8BF}" srcOrd="2" destOrd="0" presId="urn:microsoft.com/office/officeart/2005/8/layout/vProcess5"/>
    <dgm:cxn modelId="{A74DF90D-8C89-43D4-B8BC-E6BA4D3D541A}" type="presParOf" srcId="{6196BBE3-2E0E-4A0D-B7EB-50A9A7263557}" destId="{02E260F4-4490-487A-875B-DDDEDE805C0B}" srcOrd="3" destOrd="0" presId="urn:microsoft.com/office/officeart/2005/8/layout/vProcess5"/>
    <dgm:cxn modelId="{163B13D3-ED38-4E98-B151-68110BDD8466}" type="presParOf" srcId="{6196BBE3-2E0E-4A0D-B7EB-50A9A7263557}" destId="{6865C915-9EFC-40CE-976F-7ECCEA23BC8C}" srcOrd="4" destOrd="0" presId="urn:microsoft.com/office/officeart/2005/8/layout/vProcess5"/>
    <dgm:cxn modelId="{8AC6F9BF-C9A0-4F2D-91B1-98CCA6141B8D}" type="presParOf" srcId="{6196BBE3-2E0E-4A0D-B7EB-50A9A7263557}" destId="{701340F2-F917-4E20-8ACD-907C15792670}" srcOrd="5" destOrd="0" presId="urn:microsoft.com/office/officeart/2005/8/layout/vProcess5"/>
    <dgm:cxn modelId="{822AD4B1-69F4-479D-9D27-0BB386EDDA49}" type="presParOf" srcId="{6196BBE3-2E0E-4A0D-B7EB-50A9A7263557}" destId="{F2227B29-372F-453A-B3D3-E2A054757463}" srcOrd="6" destOrd="0" presId="urn:microsoft.com/office/officeart/2005/8/layout/vProcess5"/>
    <dgm:cxn modelId="{01785EAC-7C8E-401D-9728-C47F5F37508A}" type="presParOf" srcId="{6196BBE3-2E0E-4A0D-B7EB-50A9A7263557}" destId="{75D6C3BC-6CF3-4A86-9944-EE7C8198E4B3}" srcOrd="7" destOrd="0" presId="urn:microsoft.com/office/officeart/2005/8/layout/vProcess5"/>
    <dgm:cxn modelId="{ADACBC68-E12F-4AAB-8699-9C8428172BA0}" type="presParOf" srcId="{6196BBE3-2E0E-4A0D-B7EB-50A9A7263557}" destId="{1857A80C-13AA-4680-A7BB-FBDC3A7C66EC}"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F8E2796-6538-4BF1-9CC8-F4531ECA5311}" type="doc">
      <dgm:prSet loTypeId="urn:microsoft.com/office/officeart/2005/8/layout/vProcess5" loCatId="process" qsTypeId="urn:microsoft.com/office/officeart/2005/8/quickstyle/simple4" qsCatId="simple" csTypeId="urn:microsoft.com/office/officeart/2005/8/colors/accent0_3" csCatId="mainScheme" phldr="1"/>
      <dgm:spPr/>
      <dgm:t>
        <a:bodyPr/>
        <a:lstStyle/>
        <a:p>
          <a:endParaRPr lang="en-US"/>
        </a:p>
      </dgm:t>
    </dgm:pt>
    <dgm:pt modelId="{39CE72B8-99D3-4EA0-8097-8902EC65A0D0}">
      <dgm:prSet/>
      <dgm:spPr>
        <a:solidFill>
          <a:srgbClr val="2E6B8D"/>
        </a:solidFill>
      </dgm:spPr>
      <dgm:t>
        <a:bodyPr/>
        <a:lstStyle/>
        <a:p>
          <a:r>
            <a:rPr lang="en-US" b="1" dirty="0">
              <a:ea typeface="+mn-lt"/>
              <a:cs typeface="+mn-lt"/>
            </a:rPr>
            <a:t>Traffic will be maintained during construction, and the roadway will be gravel. Temporary wet weather detours are possible</a:t>
          </a:r>
          <a:r>
            <a:rPr lang="en-US" b="1" dirty="0">
              <a:latin typeface="Calibri Light"/>
              <a:ea typeface="+mn-lt"/>
              <a:cs typeface="+mn-lt"/>
            </a:rPr>
            <a:t>.</a:t>
          </a:r>
          <a:endParaRPr lang="en-US" dirty="0">
            <a:latin typeface="Calibri" panose="020F0502020204030204" pitchFamily="34" charset="0"/>
            <a:cs typeface="Calibri" panose="020F0502020204030204" pitchFamily="34" charset="0"/>
          </a:endParaRPr>
        </a:p>
      </dgm:t>
    </dgm:pt>
    <dgm:pt modelId="{C84E8E52-78E2-48A4-9462-DF2A99CAFEB4}" type="parTrans" cxnId="{BBF90EA4-D5E1-4AA7-BC1F-D20527A050AF}">
      <dgm:prSet/>
      <dgm:spPr/>
      <dgm:t>
        <a:bodyPr/>
        <a:lstStyle/>
        <a:p>
          <a:endParaRPr lang="en-US"/>
        </a:p>
      </dgm:t>
    </dgm:pt>
    <dgm:pt modelId="{CF141CF6-BC34-4DE0-B57C-5DBA89B318DC}" type="sibTrans" cxnId="{BBF90EA4-D5E1-4AA7-BC1F-D20527A050AF}">
      <dgm:prSet/>
      <dgm:spPr>
        <a:solidFill>
          <a:srgbClr val="FDBA17"/>
        </a:solidFill>
      </dgm:spPr>
      <dgm:t>
        <a:bodyPr/>
        <a:lstStyle/>
        <a:p>
          <a:endParaRPr lang="en-US"/>
        </a:p>
      </dgm:t>
    </dgm:pt>
    <dgm:pt modelId="{0305AB48-B65A-4485-AE5B-6AC5B3F40991}">
      <dgm:prSet/>
      <dgm:spPr>
        <a:solidFill>
          <a:srgbClr val="2E6B8D"/>
        </a:solidFill>
      </dgm:spPr>
      <dgm:t>
        <a:bodyPr/>
        <a:lstStyle/>
        <a:p>
          <a:r>
            <a:rPr lang="en-US" b="1" dirty="0">
              <a:latin typeface="Calibri"/>
              <a:cs typeface="Calibri"/>
            </a:rPr>
            <a:t>Pilot cars will be utilized in the moving work zone</a:t>
          </a:r>
          <a:r>
            <a:rPr lang="en-US" b="1" dirty="0">
              <a:latin typeface="Calibri"/>
              <a:ea typeface="Calibri"/>
              <a:cs typeface="Calibri"/>
            </a:rPr>
            <a:t>.</a:t>
          </a:r>
          <a:endParaRPr lang="en-US" dirty="0">
            <a:latin typeface="Calibri" panose="020F0502020204030204" pitchFamily="34" charset="0"/>
            <a:cs typeface="Calibri" panose="020F0502020204030204" pitchFamily="34" charset="0"/>
          </a:endParaRPr>
        </a:p>
      </dgm:t>
    </dgm:pt>
    <dgm:pt modelId="{689ED209-2B95-4664-BD56-38AE0EC272AB}" type="parTrans" cxnId="{F52A70BE-46E1-482F-887E-A1B6DA1A9113}">
      <dgm:prSet/>
      <dgm:spPr/>
      <dgm:t>
        <a:bodyPr/>
        <a:lstStyle/>
        <a:p>
          <a:endParaRPr lang="en-US"/>
        </a:p>
      </dgm:t>
    </dgm:pt>
    <dgm:pt modelId="{9F62DEF2-E344-4A9F-A0B3-87A5BC9B45A9}" type="sibTrans" cxnId="{F52A70BE-46E1-482F-887E-A1B6DA1A9113}">
      <dgm:prSet/>
      <dgm:spPr>
        <a:solidFill>
          <a:srgbClr val="FDBA17"/>
        </a:solidFill>
      </dgm:spPr>
      <dgm:t>
        <a:bodyPr/>
        <a:lstStyle/>
        <a:p>
          <a:endParaRPr lang="en-US"/>
        </a:p>
      </dgm:t>
    </dgm:pt>
    <dgm:pt modelId="{204F17A0-5438-4255-B639-7C8F014A306B}">
      <dgm:prSet/>
      <dgm:spPr>
        <a:solidFill>
          <a:srgbClr val="2E6B8D"/>
        </a:solidFill>
      </dgm:spPr>
      <dgm:t>
        <a:bodyPr/>
        <a:lstStyle/>
        <a:p>
          <a:r>
            <a:rPr lang="en-US" b="1" dirty="0">
              <a:ea typeface="+mn-lt"/>
              <a:cs typeface="+mn-lt"/>
            </a:rPr>
            <a:t>There will be diversions to allow for constructing drainage structures</a:t>
          </a:r>
          <a:r>
            <a:rPr lang="en-US" b="1" dirty="0">
              <a:latin typeface="Calibri Light"/>
              <a:ea typeface="+mn-lt"/>
              <a:cs typeface="+mn-lt"/>
            </a:rPr>
            <a:t>.</a:t>
          </a:r>
          <a:endParaRPr lang="en-US" dirty="0">
            <a:latin typeface="Calibri" panose="020F0502020204030204" pitchFamily="34" charset="0"/>
            <a:cs typeface="Calibri" panose="020F0502020204030204" pitchFamily="34" charset="0"/>
          </a:endParaRPr>
        </a:p>
      </dgm:t>
    </dgm:pt>
    <dgm:pt modelId="{69A8A753-A910-4A84-B280-312E0DF4F500}" type="parTrans" cxnId="{935E8217-EF56-4902-860D-C908F1A6D1C5}">
      <dgm:prSet/>
      <dgm:spPr/>
      <dgm:t>
        <a:bodyPr/>
        <a:lstStyle/>
        <a:p>
          <a:endParaRPr lang="en-US"/>
        </a:p>
      </dgm:t>
    </dgm:pt>
    <dgm:pt modelId="{93CB7381-4AD0-42FC-B4F0-DF9F9A8229F7}" type="sibTrans" cxnId="{935E8217-EF56-4902-860D-C908F1A6D1C5}">
      <dgm:prSet/>
      <dgm:spPr/>
      <dgm:t>
        <a:bodyPr/>
        <a:lstStyle/>
        <a:p>
          <a:endParaRPr lang="en-US"/>
        </a:p>
      </dgm:t>
    </dgm:pt>
    <dgm:pt modelId="{6196BBE3-2E0E-4A0D-B7EB-50A9A7263557}" type="pres">
      <dgm:prSet presAssocID="{2F8E2796-6538-4BF1-9CC8-F4531ECA5311}" presName="outerComposite" presStyleCnt="0">
        <dgm:presLayoutVars>
          <dgm:chMax val="5"/>
          <dgm:dir/>
          <dgm:resizeHandles val="exact"/>
        </dgm:presLayoutVars>
      </dgm:prSet>
      <dgm:spPr/>
    </dgm:pt>
    <dgm:pt modelId="{D643F7AB-89E5-41E9-A44B-636B721F974B}" type="pres">
      <dgm:prSet presAssocID="{2F8E2796-6538-4BF1-9CC8-F4531ECA5311}" presName="dummyMaxCanvas" presStyleCnt="0">
        <dgm:presLayoutVars/>
      </dgm:prSet>
      <dgm:spPr/>
    </dgm:pt>
    <dgm:pt modelId="{4F1960F7-84AA-420E-BA6D-4F368830C3DE}" type="pres">
      <dgm:prSet presAssocID="{2F8E2796-6538-4BF1-9CC8-F4531ECA5311}" presName="ThreeNodes_1" presStyleLbl="node1" presStyleIdx="0" presStyleCnt="3">
        <dgm:presLayoutVars>
          <dgm:bulletEnabled val="1"/>
        </dgm:presLayoutVars>
      </dgm:prSet>
      <dgm:spPr/>
    </dgm:pt>
    <dgm:pt modelId="{9736972F-8933-431B-874F-3497F6AFA8BF}" type="pres">
      <dgm:prSet presAssocID="{2F8E2796-6538-4BF1-9CC8-F4531ECA5311}" presName="ThreeNodes_2" presStyleLbl="node1" presStyleIdx="1" presStyleCnt="3">
        <dgm:presLayoutVars>
          <dgm:bulletEnabled val="1"/>
        </dgm:presLayoutVars>
      </dgm:prSet>
      <dgm:spPr/>
    </dgm:pt>
    <dgm:pt modelId="{02E260F4-4490-487A-875B-DDDEDE805C0B}" type="pres">
      <dgm:prSet presAssocID="{2F8E2796-6538-4BF1-9CC8-F4531ECA5311}" presName="ThreeNodes_3" presStyleLbl="node1" presStyleIdx="2" presStyleCnt="3">
        <dgm:presLayoutVars>
          <dgm:bulletEnabled val="1"/>
        </dgm:presLayoutVars>
      </dgm:prSet>
      <dgm:spPr/>
    </dgm:pt>
    <dgm:pt modelId="{6865C915-9EFC-40CE-976F-7ECCEA23BC8C}" type="pres">
      <dgm:prSet presAssocID="{2F8E2796-6538-4BF1-9CC8-F4531ECA5311}" presName="ThreeConn_1-2" presStyleLbl="fgAccFollowNode1" presStyleIdx="0" presStyleCnt="2">
        <dgm:presLayoutVars>
          <dgm:bulletEnabled val="1"/>
        </dgm:presLayoutVars>
      </dgm:prSet>
      <dgm:spPr/>
    </dgm:pt>
    <dgm:pt modelId="{701340F2-F917-4E20-8ACD-907C15792670}" type="pres">
      <dgm:prSet presAssocID="{2F8E2796-6538-4BF1-9CC8-F4531ECA5311}" presName="ThreeConn_2-3" presStyleLbl="fgAccFollowNode1" presStyleIdx="1" presStyleCnt="2">
        <dgm:presLayoutVars>
          <dgm:bulletEnabled val="1"/>
        </dgm:presLayoutVars>
      </dgm:prSet>
      <dgm:spPr/>
    </dgm:pt>
    <dgm:pt modelId="{F2227B29-372F-453A-B3D3-E2A054757463}" type="pres">
      <dgm:prSet presAssocID="{2F8E2796-6538-4BF1-9CC8-F4531ECA5311}" presName="ThreeNodes_1_text" presStyleLbl="node1" presStyleIdx="2" presStyleCnt="3">
        <dgm:presLayoutVars>
          <dgm:bulletEnabled val="1"/>
        </dgm:presLayoutVars>
      </dgm:prSet>
      <dgm:spPr/>
    </dgm:pt>
    <dgm:pt modelId="{75D6C3BC-6CF3-4A86-9944-EE7C8198E4B3}" type="pres">
      <dgm:prSet presAssocID="{2F8E2796-6538-4BF1-9CC8-F4531ECA5311}" presName="ThreeNodes_2_text" presStyleLbl="node1" presStyleIdx="2" presStyleCnt="3">
        <dgm:presLayoutVars>
          <dgm:bulletEnabled val="1"/>
        </dgm:presLayoutVars>
      </dgm:prSet>
      <dgm:spPr/>
    </dgm:pt>
    <dgm:pt modelId="{1857A80C-13AA-4680-A7BB-FBDC3A7C66EC}" type="pres">
      <dgm:prSet presAssocID="{2F8E2796-6538-4BF1-9CC8-F4531ECA5311}" presName="ThreeNodes_3_text" presStyleLbl="node1" presStyleIdx="2" presStyleCnt="3">
        <dgm:presLayoutVars>
          <dgm:bulletEnabled val="1"/>
        </dgm:presLayoutVars>
      </dgm:prSet>
      <dgm:spPr/>
    </dgm:pt>
  </dgm:ptLst>
  <dgm:cxnLst>
    <dgm:cxn modelId="{935E8217-EF56-4902-860D-C908F1A6D1C5}" srcId="{2F8E2796-6538-4BF1-9CC8-F4531ECA5311}" destId="{204F17A0-5438-4255-B639-7C8F014A306B}" srcOrd="2" destOrd="0" parTransId="{69A8A753-A910-4A84-B280-312E0DF4F500}" sibTransId="{93CB7381-4AD0-42FC-B4F0-DF9F9A8229F7}"/>
    <dgm:cxn modelId="{4D6B2364-37E2-4F65-AE30-D26CEF30C7FD}" type="presOf" srcId="{204F17A0-5438-4255-B639-7C8F014A306B}" destId="{1857A80C-13AA-4680-A7BB-FBDC3A7C66EC}" srcOrd="1" destOrd="0" presId="urn:microsoft.com/office/officeart/2005/8/layout/vProcess5"/>
    <dgm:cxn modelId="{CDC5DB4C-DD54-4048-8134-7BEFFA8327DD}" type="presOf" srcId="{39CE72B8-99D3-4EA0-8097-8902EC65A0D0}" destId="{F2227B29-372F-453A-B3D3-E2A054757463}" srcOrd="1" destOrd="0" presId="urn:microsoft.com/office/officeart/2005/8/layout/vProcess5"/>
    <dgm:cxn modelId="{4659206D-6941-4657-B0DC-8E25DE8A1796}" type="presOf" srcId="{2F8E2796-6538-4BF1-9CC8-F4531ECA5311}" destId="{6196BBE3-2E0E-4A0D-B7EB-50A9A7263557}" srcOrd="0" destOrd="0" presId="urn:microsoft.com/office/officeart/2005/8/layout/vProcess5"/>
    <dgm:cxn modelId="{4273604D-F46E-4753-A4C5-DE054B6264DF}" type="presOf" srcId="{39CE72B8-99D3-4EA0-8097-8902EC65A0D0}" destId="{4F1960F7-84AA-420E-BA6D-4F368830C3DE}" srcOrd="0" destOrd="0" presId="urn:microsoft.com/office/officeart/2005/8/layout/vProcess5"/>
    <dgm:cxn modelId="{5A1BE271-E8B1-4274-9F04-CE89AB3E79B7}" type="presOf" srcId="{204F17A0-5438-4255-B639-7C8F014A306B}" destId="{02E260F4-4490-487A-875B-DDDEDE805C0B}" srcOrd="0" destOrd="0" presId="urn:microsoft.com/office/officeart/2005/8/layout/vProcess5"/>
    <dgm:cxn modelId="{8ECD6E75-6519-45C2-91FF-F10AC4E61E8F}" type="presOf" srcId="{9F62DEF2-E344-4A9F-A0B3-87A5BC9B45A9}" destId="{701340F2-F917-4E20-8ACD-907C15792670}" srcOrd="0" destOrd="0" presId="urn:microsoft.com/office/officeart/2005/8/layout/vProcess5"/>
    <dgm:cxn modelId="{BBF90EA4-D5E1-4AA7-BC1F-D20527A050AF}" srcId="{2F8E2796-6538-4BF1-9CC8-F4531ECA5311}" destId="{39CE72B8-99D3-4EA0-8097-8902EC65A0D0}" srcOrd="0" destOrd="0" parTransId="{C84E8E52-78E2-48A4-9462-DF2A99CAFEB4}" sibTransId="{CF141CF6-BC34-4DE0-B57C-5DBA89B318DC}"/>
    <dgm:cxn modelId="{5E84E4A8-613F-4A95-AED7-3C79E79C9D59}" type="presOf" srcId="{0305AB48-B65A-4485-AE5B-6AC5B3F40991}" destId="{75D6C3BC-6CF3-4A86-9944-EE7C8198E4B3}" srcOrd="1" destOrd="0" presId="urn:microsoft.com/office/officeart/2005/8/layout/vProcess5"/>
    <dgm:cxn modelId="{F52A70BE-46E1-482F-887E-A1B6DA1A9113}" srcId="{2F8E2796-6538-4BF1-9CC8-F4531ECA5311}" destId="{0305AB48-B65A-4485-AE5B-6AC5B3F40991}" srcOrd="1" destOrd="0" parTransId="{689ED209-2B95-4664-BD56-38AE0EC272AB}" sibTransId="{9F62DEF2-E344-4A9F-A0B3-87A5BC9B45A9}"/>
    <dgm:cxn modelId="{8E2CC2BF-74E1-499B-A00C-21D7811E01BB}" type="presOf" srcId="{CF141CF6-BC34-4DE0-B57C-5DBA89B318DC}" destId="{6865C915-9EFC-40CE-976F-7ECCEA23BC8C}" srcOrd="0" destOrd="0" presId="urn:microsoft.com/office/officeart/2005/8/layout/vProcess5"/>
    <dgm:cxn modelId="{A7D5AAF7-7576-41C7-BE5D-26A37A4274DB}" type="presOf" srcId="{0305AB48-B65A-4485-AE5B-6AC5B3F40991}" destId="{9736972F-8933-431B-874F-3497F6AFA8BF}" srcOrd="0" destOrd="0" presId="urn:microsoft.com/office/officeart/2005/8/layout/vProcess5"/>
    <dgm:cxn modelId="{5A1B45A1-01BA-46BF-B16A-8CA618B198EE}" type="presParOf" srcId="{6196BBE3-2E0E-4A0D-B7EB-50A9A7263557}" destId="{D643F7AB-89E5-41E9-A44B-636B721F974B}" srcOrd="0" destOrd="0" presId="urn:microsoft.com/office/officeart/2005/8/layout/vProcess5"/>
    <dgm:cxn modelId="{EC3571BA-8D6D-4A76-899B-FF2295962378}" type="presParOf" srcId="{6196BBE3-2E0E-4A0D-B7EB-50A9A7263557}" destId="{4F1960F7-84AA-420E-BA6D-4F368830C3DE}" srcOrd="1" destOrd="0" presId="urn:microsoft.com/office/officeart/2005/8/layout/vProcess5"/>
    <dgm:cxn modelId="{9F2B2919-5EFB-4352-95C5-00A5A2F4BF55}" type="presParOf" srcId="{6196BBE3-2E0E-4A0D-B7EB-50A9A7263557}" destId="{9736972F-8933-431B-874F-3497F6AFA8BF}" srcOrd="2" destOrd="0" presId="urn:microsoft.com/office/officeart/2005/8/layout/vProcess5"/>
    <dgm:cxn modelId="{A74DF90D-8C89-43D4-B8BC-E6BA4D3D541A}" type="presParOf" srcId="{6196BBE3-2E0E-4A0D-B7EB-50A9A7263557}" destId="{02E260F4-4490-487A-875B-DDDEDE805C0B}" srcOrd="3" destOrd="0" presId="urn:microsoft.com/office/officeart/2005/8/layout/vProcess5"/>
    <dgm:cxn modelId="{163B13D3-ED38-4E98-B151-68110BDD8466}" type="presParOf" srcId="{6196BBE3-2E0E-4A0D-B7EB-50A9A7263557}" destId="{6865C915-9EFC-40CE-976F-7ECCEA23BC8C}" srcOrd="4" destOrd="0" presId="urn:microsoft.com/office/officeart/2005/8/layout/vProcess5"/>
    <dgm:cxn modelId="{8AC6F9BF-C9A0-4F2D-91B1-98CCA6141B8D}" type="presParOf" srcId="{6196BBE3-2E0E-4A0D-B7EB-50A9A7263557}" destId="{701340F2-F917-4E20-8ACD-907C15792670}" srcOrd="5" destOrd="0" presId="urn:microsoft.com/office/officeart/2005/8/layout/vProcess5"/>
    <dgm:cxn modelId="{822AD4B1-69F4-479D-9D27-0BB386EDDA49}" type="presParOf" srcId="{6196BBE3-2E0E-4A0D-B7EB-50A9A7263557}" destId="{F2227B29-372F-453A-B3D3-E2A054757463}" srcOrd="6" destOrd="0" presId="urn:microsoft.com/office/officeart/2005/8/layout/vProcess5"/>
    <dgm:cxn modelId="{01785EAC-7C8E-401D-9728-C47F5F37508A}" type="presParOf" srcId="{6196BBE3-2E0E-4A0D-B7EB-50A9A7263557}" destId="{75D6C3BC-6CF3-4A86-9944-EE7C8198E4B3}" srcOrd="7" destOrd="0" presId="urn:microsoft.com/office/officeart/2005/8/layout/vProcess5"/>
    <dgm:cxn modelId="{ADACBC68-E12F-4AAB-8699-9C8428172BA0}" type="presParOf" srcId="{6196BBE3-2E0E-4A0D-B7EB-50A9A7263557}" destId="{1857A80C-13AA-4680-A7BB-FBDC3A7C66EC}"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0A0CF-18A7-447F-ACBB-7F02FC079DCE}">
      <dsp:nvSpPr>
        <dsp:cNvPr id="0" name=""/>
        <dsp:cNvSpPr/>
      </dsp:nvSpPr>
      <dsp:spPr>
        <a:xfrm>
          <a:off x="0" y="1063625"/>
          <a:ext cx="9994900" cy="2127250"/>
        </a:xfrm>
        <a:prstGeom prst="roundRect">
          <a:avLst>
            <a:gd name="adj" fmla="val 10000"/>
          </a:avLst>
        </a:prstGeom>
        <a:solidFill>
          <a:srgbClr val="75111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latin typeface="Calibri" panose="020F0502020204030204" pitchFamily="34" charset="0"/>
              <a:cs typeface="Calibri" panose="020F0502020204030204" pitchFamily="34" charset="0"/>
            </a:rPr>
            <a:t>We provide a safe and efficient public transportation system.</a:t>
          </a:r>
        </a:p>
        <a:p>
          <a:pPr marL="0" lvl="0" indent="0" algn="ctr" defTabSz="1955800">
            <a:lnSpc>
              <a:spcPct val="90000"/>
            </a:lnSpc>
            <a:spcBef>
              <a:spcPct val="0"/>
            </a:spcBef>
            <a:spcAft>
              <a:spcPct val="35000"/>
            </a:spcAft>
            <a:buNone/>
          </a:pPr>
          <a:r>
            <a:rPr lang="en-US" sz="4400" kern="1200" dirty="0"/>
            <a:t>https://dot.sd.gov/</a:t>
          </a:r>
          <a:r>
            <a:rPr lang="en-US" sz="4400" b="1" kern="1200" dirty="0">
              <a:latin typeface="Calibri" panose="020F0502020204030204" pitchFamily="34" charset="0"/>
              <a:cs typeface="Calibri" panose="020F0502020204030204" pitchFamily="34" charset="0"/>
            </a:rPr>
            <a:t> </a:t>
          </a:r>
          <a:endParaRPr lang="en-US" sz="4400" kern="1200" dirty="0">
            <a:latin typeface="Calibri" panose="020F0502020204030204" pitchFamily="34" charset="0"/>
            <a:cs typeface="Calibri" panose="020F0502020204030204" pitchFamily="34" charset="0"/>
          </a:endParaRPr>
        </a:p>
      </dsp:txBody>
      <dsp:txXfrm>
        <a:off x="62305" y="1125930"/>
        <a:ext cx="9870290" cy="2002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E57CC-D197-40F2-A586-4061343AA4FE}">
      <dsp:nvSpPr>
        <dsp:cNvPr id="0" name=""/>
        <dsp:cNvSpPr/>
      </dsp:nvSpPr>
      <dsp:spPr>
        <a:xfrm>
          <a:off x="0" y="0"/>
          <a:ext cx="8495665" cy="1914525"/>
        </a:xfrm>
        <a:prstGeom prst="roundRect">
          <a:avLst>
            <a:gd name="adj" fmla="val 10000"/>
          </a:avLst>
        </a:prstGeom>
        <a:solidFill>
          <a:srgbClr val="75111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Calibri"/>
              <a:cs typeface="Calibri"/>
            </a:rPr>
            <a:t>Grading and structures in 1948</a:t>
          </a:r>
          <a:endParaRPr lang="en-US" sz="3600" kern="1200" dirty="0">
            <a:latin typeface="Calibri" panose="020F0502020204030204" pitchFamily="34" charset="0"/>
            <a:cs typeface="Calibri" panose="020F0502020204030204" pitchFamily="34" charset="0"/>
          </a:endParaRPr>
        </a:p>
      </dsp:txBody>
      <dsp:txXfrm>
        <a:off x="56075" y="56075"/>
        <a:ext cx="6516852" cy="1802375"/>
      </dsp:txXfrm>
    </dsp:sp>
    <dsp:sp modelId="{AC6AD92B-6EDE-43C5-99E0-5649AF0A336C}">
      <dsp:nvSpPr>
        <dsp:cNvPr id="0" name=""/>
        <dsp:cNvSpPr/>
      </dsp:nvSpPr>
      <dsp:spPr>
        <a:xfrm>
          <a:off x="1499234" y="2339975"/>
          <a:ext cx="8495665" cy="1914525"/>
        </a:xfrm>
        <a:prstGeom prst="roundRect">
          <a:avLst>
            <a:gd name="adj" fmla="val 10000"/>
          </a:avLst>
        </a:prstGeom>
        <a:solidFill>
          <a:srgbClr val="75111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dirty="0">
              <a:latin typeface="Calibri"/>
              <a:cs typeface="Calibri"/>
            </a:rPr>
            <a:t>Most Recent Surfacing Project- 2010</a:t>
          </a:r>
          <a:endParaRPr lang="en-US" sz="3600" kern="1200" dirty="0">
            <a:latin typeface="Calibri" panose="020F0502020204030204" pitchFamily="34" charset="0"/>
            <a:cs typeface="Calibri" panose="020F0502020204030204" pitchFamily="34" charset="0"/>
          </a:endParaRPr>
        </a:p>
      </dsp:txBody>
      <dsp:txXfrm>
        <a:off x="1555309" y="2396050"/>
        <a:ext cx="5639838" cy="1802375"/>
      </dsp:txXfrm>
    </dsp:sp>
    <dsp:sp modelId="{FB75F193-A190-4928-BD2C-804B90F0D842}">
      <dsp:nvSpPr>
        <dsp:cNvPr id="0" name=""/>
        <dsp:cNvSpPr/>
      </dsp:nvSpPr>
      <dsp:spPr>
        <a:xfrm>
          <a:off x="7251223" y="1505029"/>
          <a:ext cx="1244441" cy="1244441"/>
        </a:xfrm>
        <a:prstGeom prst="downArrow">
          <a:avLst>
            <a:gd name="adj1" fmla="val 55000"/>
            <a:gd name="adj2" fmla="val 45000"/>
          </a:avLst>
        </a:prstGeom>
        <a:solidFill>
          <a:srgbClr val="FDBA17"/>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31222" y="1505029"/>
        <a:ext cx="684443" cy="936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7B251-639C-4BA5-9185-4C2303E68103}">
      <dsp:nvSpPr>
        <dsp:cNvPr id="0" name=""/>
        <dsp:cNvSpPr/>
      </dsp:nvSpPr>
      <dsp:spPr>
        <a:xfrm>
          <a:off x="0" y="0"/>
          <a:ext cx="8495665" cy="1914525"/>
        </a:xfrm>
        <a:prstGeom prst="roundRect">
          <a:avLst>
            <a:gd name="adj" fmla="val 10000"/>
          </a:avLst>
        </a:prstGeom>
        <a:solidFill>
          <a:srgbClr val="75111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b="1" u="none" kern="1200">
              <a:latin typeface="Calibri"/>
              <a:cs typeface="Calibri"/>
            </a:rPr>
            <a:t>2021 Average daily traffic (ADT): </a:t>
          </a:r>
          <a:r>
            <a:rPr lang="en-US" sz="5000" b="1" kern="1200">
              <a:latin typeface="Calibri"/>
              <a:cs typeface="Calibri"/>
            </a:rPr>
            <a:t>502</a:t>
          </a:r>
          <a:endParaRPr lang="en-US" sz="5000" kern="1200">
            <a:latin typeface="Calibri"/>
            <a:cs typeface="Calibri"/>
          </a:endParaRPr>
        </a:p>
      </dsp:txBody>
      <dsp:txXfrm>
        <a:off x="56075" y="56075"/>
        <a:ext cx="6516852" cy="1802375"/>
      </dsp:txXfrm>
    </dsp:sp>
    <dsp:sp modelId="{A92C43B0-60E8-4091-8358-DF179DE63572}">
      <dsp:nvSpPr>
        <dsp:cNvPr id="0" name=""/>
        <dsp:cNvSpPr/>
      </dsp:nvSpPr>
      <dsp:spPr>
        <a:xfrm>
          <a:off x="1499234" y="2339975"/>
          <a:ext cx="8495665" cy="1914525"/>
        </a:xfrm>
        <a:prstGeom prst="roundRect">
          <a:avLst>
            <a:gd name="adj" fmla="val 10000"/>
          </a:avLst>
        </a:prstGeom>
        <a:solidFill>
          <a:srgbClr val="2E6B8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b="1" kern="1200">
              <a:latin typeface="Calibri"/>
              <a:cs typeface="Calibri"/>
            </a:rPr>
            <a:t>2041 Projected ADT: 790</a:t>
          </a:r>
          <a:endParaRPr lang="en-US" sz="5000" kern="1200">
            <a:latin typeface="Calibri" panose="020F0502020204030204" pitchFamily="34" charset="0"/>
            <a:cs typeface="Calibri" panose="020F0502020204030204" pitchFamily="34" charset="0"/>
          </a:endParaRPr>
        </a:p>
      </dsp:txBody>
      <dsp:txXfrm>
        <a:off x="1555309" y="2396050"/>
        <a:ext cx="5639838" cy="1802375"/>
      </dsp:txXfrm>
    </dsp:sp>
    <dsp:sp modelId="{82FD0169-C54E-4E22-BC14-CCA085185109}">
      <dsp:nvSpPr>
        <dsp:cNvPr id="0" name=""/>
        <dsp:cNvSpPr/>
      </dsp:nvSpPr>
      <dsp:spPr>
        <a:xfrm>
          <a:off x="7251223" y="1505029"/>
          <a:ext cx="1244441" cy="1244441"/>
        </a:xfrm>
        <a:prstGeom prst="downArrow">
          <a:avLst>
            <a:gd name="adj1" fmla="val 55000"/>
            <a:gd name="adj2" fmla="val 45000"/>
          </a:avLst>
        </a:prstGeom>
        <a:solidFill>
          <a:srgbClr val="FDBA17"/>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31222" y="1505029"/>
        <a:ext cx="684443" cy="936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960F7-84AA-420E-BA6D-4F368830C3DE}">
      <dsp:nvSpPr>
        <dsp:cNvPr id="0" name=""/>
        <dsp:cNvSpPr/>
      </dsp:nvSpPr>
      <dsp:spPr>
        <a:xfrm>
          <a:off x="0" y="0"/>
          <a:ext cx="8495665" cy="1276350"/>
        </a:xfrm>
        <a:prstGeom prst="roundRect">
          <a:avLst>
            <a:gd name="adj" fmla="val 10000"/>
          </a:avLst>
        </a:prstGeom>
        <a:solidFill>
          <a:srgbClr val="75111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latin typeface="Calibri" panose="020F0502020204030204" pitchFamily="34" charset="0"/>
              <a:cs typeface="Calibri" panose="020F0502020204030204" pitchFamily="34" charset="0"/>
            </a:rPr>
            <a:t>Existing width = 100 feet</a:t>
          </a:r>
          <a:endParaRPr lang="en-US" sz="3300" kern="1200">
            <a:latin typeface="Calibri" panose="020F0502020204030204" pitchFamily="34" charset="0"/>
            <a:cs typeface="Calibri" panose="020F0502020204030204" pitchFamily="34" charset="0"/>
          </a:endParaRPr>
        </a:p>
      </dsp:txBody>
      <dsp:txXfrm>
        <a:off x="37383" y="37383"/>
        <a:ext cx="7118383" cy="1201584"/>
      </dsp:txXfrm>
    </dsp:sp>
    <dsp:sp modelId="{9736972F-8933-431B-874F-3497F6AFA8BF}">
      <dsp:nvSpPr>
        <dsp:cNvPr id="0" name=""/>
        <dsp:cNvSpPr/>
      </dsp:nvSpPr>
      <dsp:spPr>
        <a:xfrm>
          <a:off x="749617" y="1489075"/>
          <a:ext cx="8495665" cy="1276350"/>
        </a:xfrm>
        <a:prstGeom prst="roundRect">
          <a:avLst>
            <a:gd name="adj" fmla="val 10000"/>
          </a:avLst>
        </a:prstGeom>
        <a:solidFill>
          <a:srgbClr val="2E6B8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latin typeface="Calibri" panose="020F0502020204030204" pitchFamily="34" charset="0"/>
              <a:cs typeface="Calibri" panose="020F0502020204030204" pitchFamily="34" charset="0"/>
            </a:rPr>
            <a:t>Acquisition of additional ROW for 150 feet</a:t>
          </a:r>
          <a:endParaRPr lang="en-US" sz="3300" kern="1200" dirty="0">
            <a:latin typeface="Calibri" panose="020F0502020204030204" pitchFamily="34" charset="0"/>
            <a:cs typeface="Calibri" panose="020F0502020204030204" pitchFamily="34" charset="0"/>
          </a:endParaRPr>
        </a:p>
      </dsp:txBody>
      <dsp:txXfrm>
        <a:off x="787000" y="1526458"/>
        <a:ext cx="6841653" cy="1201584"/>
      </dsp:txXfrm>
    </dsp:sp>
    <dsp:sp modelId="{02E260F4-4490-487A-875B-DDDEDE805C0B}">
      <dsp:nvSpPr>
        <dsp:cNvPr id="0" name=""/>
        <dsp:cNvSpPr/>
      </dsp:nvSpPr>
      <dsp:spPr>
        <a:xfrm>
          <a:off x="1499234" y="2978150"/>
          <a:ext cx="8495665" cy="1276350"/>
        </a:xfrm>
        <a:prstGeom prst="roundRect">
          <a:avLst>
            <a:gd name="adj" fmla="val 10000"/>
          </a:avLst>
        </a:prstGeom>
        <a:solidFill>
          <a:srgbClr val="75111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latin typeface="Calibri" panose="020F0502020204030204" pitchFamily="34" charset="0"/>
              <a:cs typeface="Calibri" panose="020F0502020204030204" pitchFamily="34" charset="0"/>
            </a:rPr>
            <a:t>Temporary easements as needed</a:t>
          </a:r>
          <a:endParaRPr lang="en-US" sz="3300" kern="1200">
            <a:latin typeface="Calibri" panose="020F0502020204030204" pitchFamily="34" charset="0"/>
            <a:cs typeface="Calibri" panose="020F0502020204030204" pitchFamily="34" charset="0"/>
          </a:endParaRPr>
        </a:p>
      </dsp:txBody>
      <dsp:txXfrm>
        <a:off x="1536617" y="3015533"/>
        <a:ext cx="6841653" cy="1201584"/>
      </dsp:txXfrm>
    </dsp:sp>
    <dsp:sp modelId="{6865C915-9EFC-40CE-976F-7ECCEA23BC8C}">
      <dsp:nvSpPr>
        <dsp:cNvPr id="0" name=""/>
        <dsp:cNvSpPr/>
      </dsp:nvSpPr>
      <dsp:spPr>
        <a:xfrm>
          <a:off x="7666037" y="967898"/>
          <a:ext cx="829627" cy="829627"/>
        </a:xfrm>
        <a:prstGeom prst="downArrow">
          <a:avLst>
            <a:gd name="adj1" fmla="val 55000"/>
            <a:gd name="adj2" fmla="val 45000"/>
          </a:avLst>
        </a:prstGeom>
        <a:solidFill>
          <a:srgbClr val="FDBA17"/>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852703" y="967898"/>
        <a:ext cx="456295" cy="624294"/>
      </dsp:txXfrm>
    </dsp:sp>
    <dsp:sp modelId="{701340F2-F917-4E20-8ACD-907C15792670}">
      <dsp:nvSpPr>
        <dsp:cNvPr id="0" name=""/>
        <dsp:cNvSpPr/>
      </dsp:nvSpPr>
      <dsp:spPr>
        <a:xfrm>
          <a:off x="8415654" y="2448465"/>
          <a:ext cx="829627" cy="829627"/>
        </a:xfrm>
        <a:prstGeom prst="downArrow">
          <a:avLst>
            <a:gd name="adj1" fmla="val 55000"/>
            <a:gd name="adj2" fmla="val 45000"/>
          </a:avLst>
        </a:prstGeom>
        <a:solidFill>
          <a:srgbClr val="FDBA17"/>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02320" y="2448465"/>
        <a:ext cx="456295" cy="624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960F7-84AA-420E-BA6D-4F368830C3DE}">
      <dsp:nvSpPr>
        <dsp:cNvPr id="0" name=""/>
        <dsp:cNvSpPr/>
      </dsp:nvSpPr>
      <dsp:spPr>
        <a:xfrm>
          <a:off x="0" y="0"/>
          <a:ext cx="9594817" cy="1277747"/>
        </a:xfrm>
        <a:prstGeom prst="roundRect">
          <a:avLst>
            <a:gd name="adj" fmla="val 10000"/>
          </a:avLst>
        </a:prstGeom>
        <a:solidFill>
          <a:srgbClr val="2E6B8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ea typeface="+mn-lt"/>
              <a:cs typeface="+mn-lt"/>
            </a:rPr>
            <a:t>Traffic will be maintained during construction, and the roadway will be gravel. Temporary wet weather detours are possible</a:t>
          </a:r>
          <a:r>
            <a:rPr lang="en-US" sz="2400" b="1" kern="1200" dirty="0">
              <a:latin typeface="Calibri Light"/>
              <a:ea typeface="+mn-lt"/>
              <a:cs typeface="+mn-lt"/>
            </a:rPr>
            <a:t>.</a:t>
          </a:r>
          <a:endParaRPr lang="en-US" sz="2400" kern="1200" dirty="0">
            <a:latin typeface="Calibri" panose="020F0502020204030204" pitchFamily="34" charset="0"/>
            <a:cs typeface="Calibri" panose="020F0502020204030204" pitchFamily="34" charset="0"/>
          </a:endParaRPr>
        </a:p>
      </dsp:txBody>
      <dsp:txXfrm>
        <a:off x="37424" y="37424"/>
        <a:ext cx="8216027" cy="1202899"/>
      </dsp:txXfrm>
    </dsp:sp>
    <dsp:sp modelId="{9736972F-8933-431B-874F-3497F6AFA8BF}">
      <dsp:nvSpPr>
        <dsp:cNvPr id="0" name=""/>
        <dsp:cNvSpPr/>
      </dsp:nvSpPr>
      <dsp:spPr>
        <a:xfrm>
          <a:off x="846601" y="1490705"/>
          <a:ext cx="9594817" cy="1277747"/>
        </a:xfrm>
        <a:prstGeom prst="roundRect">
          <a:avLst>
            <a:gd name="adj" fmla="val 10000"/>
          </a:avLst>
        </a:prstGeom>
        <a:solidFill>
          <a:srgbClr val="2E6B8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alibri"/>
              <a:cs typeface="Calibri"/>
            </a:rPr>
            <a:t>Pilot cars will be utilized in the moving work zone</a:t>
          </a:r>
          <a:r>
            <a:rPr lang="en-US" sz="2400" b="1" kern="1200" dirty="0">
              <a:latin typeface="Calibri"/>
              <a:ea typeface="Calibri"/>
              <a:cs typeface="Calibri"/>
            </a:rPr>
            <a:t>.</a:t>
          </a:r>
          <a:endParaRPr lang="en-US" sz="2400" kern="1200" dirty="0">
            <a:latin typeface="Calibri" panose="020F0502020204030204" pitchFamily="34" charset="0"/>
            <a:cs typeface="Calibri" panose="020F0502020204030204" pitchFamily="34" charset="0"/>
          </a:endParaRPr>
        </a:p>
      </dsp:txBody>
      <dsp:txXfrm>
        <a:off x="884025" y="1528129"/>
        <a:ext cx="7842831" cy="1202899"/>
      </dsp:txXfrm>
    </dsp:sp>
    <dsp:sp modelId="{02E260F4-4490-487A-875B-DDDEDE805C0B}">
      <dsp:nvSpPr>
        <dsp:cNvPr id="0" name=""/>
        <dsp:cNvSpPr/>
      </dsp:nvSpPr>
      <dsp:spPr>
        <a:xfrm>
          <a:off x="1693202" y="2981411"/>
          <a:ext cx="9594817" cy="1277747"/>
        </a:xfrm>
        <a:prstGeom prst="roundRect">
          <a:avLst>
            <a:gd name="adj" fmla="val 10000"/>
          </a:avLst>
        </a:prstGeom>
        <a:solidFill>
          <a:srgbClr val="2E6B8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ea typeface="+mn-lt"/>
              <a:cs typeface="+mn-lt"/>
            </a:rPr>
            <a:t>There will be diversions to allow for constructing drainage structures</a:t>
          </a:r>
          <a:r>
            <a:rPr lang="en-US" sz="2400" b="1" kern="1200" dirty="0">
              <a:latin typeface="Calibri Light"/>
              <a:ea typeface="+mn-lt"/>
              <a:cs typeface="+mn-lt"/>
            </a:rPr>
            <a:t>.</a:t>
          </a:r>
          <a:endParaRPr lang="en-US" sz="2400" kern="1200" dirty="0">
            <a:latin typeface="Calibri" panose="020F0502020204030204" pitchFamily="34" charset="0"/>
            <a:cs typeface="Calibri" panose="020F0502020204030204" pitchFamily="34" charset="0"/>
          </a:endParaRPr>
        </a:p>
      </dsp:txBody>
      <dsp:txXfrm>
        <a:off x="1730626" y="3018835"/>
        <a:ext cx="7842831" cy="1202899"/>
      </dsp:txXfrm>
    </dsp:sp>
    <dsp:sp modelId="{6865C915-9EFC-40CE-976F-7ECCEA23BC8C}">
      <dsp:nvSpPr>
        <dsp:cNvPr id="0" name=""/>
        <dsp:cNvSpPr/>
      </dsp:nvSpPr>
      <dsp:spPr>
        <a:xfrm>
          <a:off x="8764280" y="968958"/>
          <a:ext cx="830536" cy="830536"/>
        </a:xfrm>
        <a:prstGeom prst="downArrow">
          <a:avLst>
            <a:gd name="adj1" fmla="val 55000"/>
            <a:gd name="adj2" fmla="val 45000"/>
          </a:avLst>
        </a:prstGeom>
        <a:solidFill>
          <a:srgbClr val="FDBA17"/>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51151" y="968958"/>
        <a:ext cx="456794" cy="624978"/>
      </dsp:txXfrm>
    </dsp:sp>
    <dsp:sp modelId="{701340F2-F917-4E20-8ACD-907C15792670}">
      <dsp:nvSpPr>
        <dsp:cNvPr id="0" name=""/>
        <dsp:cNvSpPr/>
      </dsp:nvSpPr>
      <dsp:spPr>
        <a:xfrm>
          <a:off x="9610882" y="2451146"/>
          <a:ext cx="830536" cy="830536"/>
        </a:xfrm>
        <a:prstGeom prst="downArrow">
          <a:avLst>
            <a:gd name="adj1" fmla="val 55000"/>
            <a:gd name="adj2" fmla="val 45000"/>
          </a:avLst>
        </a:prstGeom>
        <a:solidFill>
          <a:srgbClr val="FDBA17"/>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797753" y="2451146"/>
        <a:ext cx="456794" cy="6249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2E9BC-EBB3-420C-B6BD-383DF65E313D}"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97307-4440-4314-B7C2-B0EE31AE1CA0}" type="slidenum">
              <a:rPr lang="en-US" smtClean="0"/>
              <a:t>‹#›</a:t>
            </a:fld>
            <a:endParaRPr lang="en-US"/>
          </a:p>
        </p:txBody>
      </p:sp>
    </p:spTree>
    <p:extLst>
      <p:ext uri="{BB962C8B-B14F-4D97-AF65-F5344CB8AC3E}">
        <p14:creationId xmlns:p14="http://schemas.microsoft.com/office/powerpoint/2010/main" val="423415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dirty="0"/>
              <a:t>Good evening and welcome to the Public Meeting to discuss planned improvements to S.D. Highway 63.</a:t>
            </a:r>
          </a:p>
          <a:p>
            <a:pPr eaLnBrk="1" hangingPunct="1">
              <a:lnSpc>
                <a:spcPct val="80000"/>
              </a:lnSpc>
            </a:pPr>
            <a:endParaRPr lang="en-US" dirty="0"/>
          </a:p>
          <a:p>
            <a:pPr eaLnBrk="1" hangingPunct="1">
              <a:lnSpc>
                <a:spcPct val="80000"/>
              </a:lnSpc>
            </a:pPr>
            <a:r>
              <a:rPr lang="en-US" dirty="0"/>
              <a:t>My name is Mark Malone with the SDDOT Road Design Office in Pierre.</a:t>
            </a:r>
          </a:p>
          <a:p>
            <a:pPr eaLnBrk="1" hangingPunct="1">
              <a:lnSpc>
                <a:spcPct val="80000"/>
              </a:lnSpc>
            </a:pPr>
            <a:endParaRPr lang="en-US" dirty="0"/>
          </a:p>
          <a:p>
            <a:pPr eaLnBrk="1" hangingPunct="1">
              <a:lnSpc>
                <a:spcPct val="80000"/>
              </a:lnSpc>
            </a:pPr>
            <a:r>
              <a:rPr lang="en-US" dirty="0"/>
              <a:t>Other SDDOT representatives here with me this evening are:</a:t>
            </a:r>
          </a:p>
          <a:p>
            <a:pPr eaLnBrk="1" hangingPunct="1">
              <a:lnSpc>
                <a:spcPct val="80000"/>
              </a:lnSpc>
            </a:pPr>
            <a:r>
              <a:rPr lang="en-US" b="1" u="sng" dirty="0"/>
              <a:t> </a:t>
            </a:r>
            <a:endParaRPr lang="en-US" dirty="0"/>
          </a:p>
          <a:p>
            <a:pPr eaLnBrk="1" hangingPunct="1">
              <a:lnSpc>
                <a:spcPct val="80000"/>
              </a:lnSpc>
            </a:pPr>
            <a:r>
              <a:rPr lang="en-US" dirty="0"/>
              <a:t>Hopefully everyone had a chance to sign in and picked up a handout.  Included in the handout is the power point of which you may follow along.</a:t>
            </a:r>
          </a:p>
          <a:p>
            <a:pPr eaLnBrk="1" hangingPunct="1">
              <a:lnSpc>
                <a:spcPct val="80000"/>
              </a:lnSpc>
            </a:pPr>
            <a:endParaRPr lang="en-US" dirty="0"/>
          </a:p>
          <a:p>
            <a:pPr eaLnBrk="1" hangingPunct="1">
              <a:lnSpc>
                <a:spcPct val="80000"/>
              </a:lnSpc>
            </a:pPr>
            <a:endParaRPr lang="en-US" dirty="0"/>
          </a:p>
          <a:p>
            <a:endParaRPr lang="en-US" dirty="0"/>
          </a:p>
        </p:txBody>
      </p:sp>
      <p:sp>
        <p:nvSpPr>
          <p:cNvPr id="4" name="Slide Number Placeholder 3"/>
          <p:cNvSpPr>
            <a:spLocks noGrp="1"/>
          </p:cNvSpPr>
          <p:nvPr>
            <p:ph type="sldNum" sz="quarter" idx="5"/>
          </p:nvPr>
        </p:nvSpPr>
        <p:spPr/>
        <p:txBody>
          <a:bodyPr/>
          <a:lstStyle/>
          <a:p>
            <a:fld id="{D2597307-4440-4314-B7C2-B0EE31AE1CA0}" type="slidenum">
              <a:rPr lang="en-US" smtClean="0"/>
              <a:t>1</a:t>
            </a:fld>
            <a:endParaRPr lang="en-US"/>
          </a:p>
        </p:txBody>
      </p:sp>
    </p:spTree>
    <p:extLst>
      <p:ext uri="{BB962C8B-B14F-4D97-AF65-F5344CB8AC3E}">
        <p14:creationId xmlns:p14="http://schemas.microsoft.com/office/powerpoint/2010/main" val="126847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solidFill>
                  <a:srgbClr val="000000"/>
                </a:solidFill>
              </a:rPr>
              <a:t>Existing Rural Section</a:t>
            </a:r>
          </a:p>
          <a:p>
            <a:r>
              <a:rPr lang="en-US" dirty="0">
                <a:solidFill>
                  <a:srgbClr val="000000"/>
                </a:solidFill>
              </a:rPr>
              <a:t>Roadway: 2 – 12 Ft Lanes</a:t>
            </a:r>
            <a:endParaRPr lang="en-US" dirty="0">
              <a:solidFill>
                <a:srgbClr val="000000"/>
              </a:solidFill>
              <a:cs typeface="Calibri"/>
            </a:endParaRPr>
          </a:p>
          <a:p>
            <a:pPr eaLnBrk="1" hangingPunct="1"/>
            <a:r>
              <a:rPr lang="en-US" dirty="0">
                <a:solidFill>
                  <a:srgbClr val="000000"/>
                </a:solidFill>
              </a:rPr>
              <a:t>Narrow</a:t>
            </a:r>
            <a:r>
              <a:rPr lang="en-US" baseline="0" dirty="0">
                <a:solidFill>
                  <a:srgbClr val="000000"/>
                </a:solidFill>
              </a:rPr>
              <a:t> Existing </a:t>
            </a:r>
            <a:r>
              <a:rPr lang="en-US" dirty="0">
                <a:solidFill>
                  <a:srgbClr val="000000"/>
                </a:solidFill>
              </a:rPr>
              <a:t>Shoulders: 1 Ft</a:t>
            </a:r>
            <a:endParaRPr lang="en-US" dirty="0">
              <a:solidFill>
                <a:srgbClr val="000000"/>
              </a:solidFill>
              <a:cs typeface="Calibri"/>
            </a:endParaRPr>
          </a:p>
          <a:p>
            <a:pPr defTabSz="908878" eaLnBrk="1" hangingPunct="1">
              <a:defRPr/>
            </a:pPr>
            <a:r>
              <a:rPr lang="en-US" baseline="0" dirty="0">
                <a:solidFill>
                  <a:srgbClr val="000000"/>
                </a:solidFill>
              </a:rPr>
              <a:t>100 Ft ROW width</a:t>
            </a:r>
            <a:endParaRPr lang="en-US" baseline="0" dirty="0">
              <a:solidFill>
                <a:srgbClr val="000000"/>
              </a:solidFill>
              <a:cs typeface="Calibri"/>
            </a:endParaRPr>
          </a:p>
          <a:p>
            <a:pPr eaLnBrk="1" hangingPunct="1"/>
            <a:r>
              <a:rPr lang="en-US" baseline="0" dirty="0">
                <a:solidFill>
                  <a:srgbClr val="000000"/>
                </a:solidFill>
              </a:rPr>
              <a:t>Deficient Vertical curves</a:t>
            </a:r>
            <a:endParaRPr lang="en-US" dirty="0">
              <a:solidFill>
                <a:srgbClr val="000000"/>
              </a:solidFill>
              <a:cs typeface="Calibri"/>
            </a:endParaRPr>
          </a:p>
          <a:p>
            <a:pPr eaLnBrk="1" hangingPunct="1"/>
            <a:endParaRPr lang="en-US" dirty="0">
              <a:solidFill>
                <a:srgbClr val="000000"/>
              </a:solidFill>
            </a:endParaRPr>
          </a:p>
          <a:p>
            <a:pPr eaLnBrk="1" hangingPunct="1"/>
            <a:r>
              <a:rPr lang="en-US" b="1" dirty="0">
                <a:solidFill>
                  <a:srgbClr val="000000"/>
                </a:solidFill>
              </a:rPr>
              <a:t>Proposed Rural Reconstruction</a:t>
            </a:r>
            <a:endParaRPr lang="en-US" b="1" dirty="0">
              <a:solidFill>
                <a:srgbClr val="000000"/>
              </a:solidFill>
              <a:cs typeface="Calibri"/>
            </a:endParaRPr>
          </a:p>
          <a:p>
            <a:r>
              <a:rPr lang="en-US" dirty="0">
                <a:solidFill>
                  <a:srgbClr val="000000"/>
                </a:solidFill>
              </a:rPr>
              <a:t>Roadway:  2-12 Ft lanes</a:t>
            </a:r>
            <a:endParaRPr lang="en-US" dirty="0">
              <a:solidFill>
                <a:srgbClr val="000000"/>
              </a:solidFill>
              <a:cs typeface="Calibri"/>
            </a:endParaRPr>
          </a:p>
          <a:p>
            <a:r>
              <a:rPr lang="en-US" dirty="0">
                <a:solidFill>
                  <a:srgbClr val="000000"/>
                </a:solidFill>
              </a:rPr>
              <a:t>Shoulders:  6 Ft </a:t>
            </a:r>
            <a:endParaRPr lang="en-US" dirty="0">
              <a:solidFill>
                <a:srgbClr val="000000"/>
              </a:solidFill>
              <a:cs typeface="Calibri"/>
            </a:endParaRPr>
          </a:p>
          <a:p>
            <a:pPr eaLnBrk="1" hangingPunct="1"/>
            <a:r>
              <a:rPr lang="en-US" dirty="0">
                <a:solidFill>
                  <a:srgbClr val="000000"/>
                </a:solidFill>
              </a:rPr>
              <a:t>150 Ft ROW width </a:t>
            </a:r>
          </a:p>
          <a:p>
            <a:pPr defTabSz="908878" eaLnBrk="1" hangingPunct="1">
              <a:defRPr/>
            </a:pPr>
            <a:endParaRPr lang="en-US" dirty="0">
              <a:solidFill>
                <a:srgbClr val="000000"/>
              </a:solidFill>
              <a:cs typeface="Calibri"/>
            </a:endParaRPr>
          </a:p>
          <a:p>
            <a:pPr eaLnBrk="1" hangingPunct="1"/>
            <a:endParaRPr lang="en-US"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D2597307-4440-4314-B7C2-B0EE31AE1CA0}" type="slidenum">
              <a:rPr lang="en-US" smtClean="0"/>
              <a:t>10</a:t>
            </a:fld>
            <a:endParaRPr lang="en-US"/>
          </a:p>
        </p:txBody>
      </p:sp>
    </p:spTree>
    <p:extLst>
      <p:ext uri="{BB962C8B-B14F-4D97-AF65-F5344CB8AC3E}">
        <p14:creationId xmlns:p14="http://schemas.microsoft.com/office/powerpoint/2010/main" val="97830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solidFill>
                  <a:srgbClr val="000000"/>
                </a:solidFill>
              </a:rPr>
              <a:t>Existing Rural Section</a:t>
            </a:r>
          </a:p>
          <a:p>
            <a:r>
              <a:rPr lang="en-US" dirty="0">
                <a:solidFill>
                  <a:srgbClr val="000000"/>
                </a:solidFill>
              </a:rPr>
              <a:t>Roadway: 2 – 10 Ft Lanes</a:t>
            </a:r>
            <a:endParaRPr lang="en-US" dirty="0">
              <a:solidFill>
                <a:srgbClr val="000000"/>
              </a:solidFill>
              <a:cs typeface="Calibri"/>
            </a:endParaRPr>
          </a:p>
          <a:p>
            <a:pPr eaLnBrk="1" hangingPunct="1"/>
            <a:r>
              <a:rPr lang="en-US" dirty="0">
                <a:solidFill>
                  <a:srgbClr val="000000"/>
                </a:solidFill>
              </a:rPr>
              <a:t>Narrow</a:t>
            </a:r>
            <a:r>
              <a:rPr lang="en-US" baseline="0" dirty="0">
                <a:solidFill>
                  <a:srgbClr val="000000"/>
                </a:solidFill>
              </a:rPr>
              <a:t> Existing </a:t>
            </a:r>
            <a:r>
              <a:rPr lang="en-US" dirty="0">
                <a:solidFill>
                  <a:srgbClr val="000000"/>
                </a:solidFill>
              </a:rPr>
              <a:t>Shoulders: 5 Ft</a:t>
            </a:r>
            <a:endParaRPr lang="en-US" dirty="0">
              <a:solidFill>
                <a:srgbClr val="000000"/>
              </a:solidFill>
              <a:cs typeface="Calibri"/>
            </a:endParaRPr>
          </a:p>
          <a:p>
            <a:pPr eaLnBrk="1" hangingPunct="1"/>
            <a:endParaRPr lang="en-US" dirty="0">
              <a:solidFill>
                <a:srgbClr val="000000"/>
              </a:solidFill>
            </a:endParaRPr>
          </a:p>
          <a:p>
            <a:pPr eaLnBrk="1" hangingPunct="1"/>
            <a:r>
              <a:rPr lang="en-US" b="1" dirty="0">
                <a:solidFill>
                  <a:srgbClr val="000000"/>
                </a:solidFill>
              </a:rPr>
              <a:t>Proposed Rural Reconstruction</a:t>
            </a:r>
            <a:endParaRPr lang="en-US" b="1" dirty="0">
              <a:solidFill>
                <a:srgbClr val="000000"/>
              </a:solidFill>
              <a:cs typeface="Calibri"/>
            </a:endParaRPr>
          </a:p>
          <a:p>
            <a:r>
              <a:rPr lang="en-US" dirty="0">
                <a:solidFill>
                  <a:srgbClr val="000000"/>
                </a:solidFill>
              </a:rPr>
              <a:t>Roadway:  3-12 Ft lanes</a:t>
            </a:r>
            <a:endParaRPr lang="en-US" dirty="0">
              <a:solidFill>
                <a:srgbClr val="000000"/>
              </a:solidFill>
              <a:cs typeface="Calibri"/>
            </a:endParaRPr>
          </a:p>
          <a:p>
            <a:r>
              <a:rPr lang="en-US" dirty="0">
                <a:solidFill>
                  <a:srgbClr val="000000"/>
                </a:solidFill>
              </a:rPr>
              <a:t>Shoulders:  6 Ft</a:t>
            </a:r>
            <a:endParaRPr lang="en-US" dirty="0">
              <a:solidFill>
                <a:srgbClr val="000000"/>
              </a:solidFill>
              <a:cs typeface="Calibri"/>
            </a:endParaRPr>
          </a:p>
          <a:p>
            <a:pPr eaLnBrk="1" hangingPunct="1"/>
            <a:endParaRPr lang="en-US"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D2597307-4440-4314-B7C2-B0EE31AE1CA0}" type="slidenum">
              <a:rPr lang="en-US" smtClean="0"/>
              <a:t>11</a:t>
            </a:fld>
            <a:endParaRPr lang="en-US"/>
          </a:p>
        </p:txBody>
      </p:sp>
    </p:spTree>
    <p:extLst>
      <p:ext uri="{BB962C8B-B14F-4D97-AF65-F5344CB8AC3E}">
        <p14:creationId xmlns:p14="http://schemas.microsoft.com/office/powerpoint/2010/main" val="52407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time SDDOT reconstructs a roadway, we evaluate Access Management.  The purpose of access management is to ensure there is safe, efficient ways to access highways not only now but in the future as traffic volumes grow and developments get more dense.  Studies have shown that by controlling the access of vehicles to highways, accident rates are decreased. Existing approaches will generally be left in place except where they can be combined with another approach or eliminated if they are not being used. An approach is a hazard itself. Crashes including some fatal crashes can involve vehicles launched by an approach, the elimination or minimizing approaches removes the hazard from the ROW.</a:t>
            </a:r>
          </a:p>
          <a:p>
            <a:r>
              <a:rPr lang="en-US" dirty="0"/>
              <a:t> </a:t>
            </a:r>
          </a:p>
          <a:p>
            <a:r>
              <a:rPr lang="en-US" dirty="0"/>
              <a:t>The goal is to reduce the number of access points along the route, thereby making the route safer.</a:t>
            </a:r>
          </a:p>
          <a:p>
            <a:pPr eaLnBrk="1" hangingPunct="1"/>
            <a:endParaRPr lang="en-US" dirty="0"/>
          </a:p>
          <a:p>
            <a:pPr eaLnBrk="1" hangingPunct="1"/>
            <a:r>
              <a:rPr lang="en-US" dirty="0"/>
              <a:t>If there are proposed changes to accesses, this will be discussed during the landowner meetings.  While always a difficult subject, design will work with the property owners as best we can to come up with solutions.</a:t>
            </a:r>
          </a:p>
          <a:p>
            <a:pPr eaLnBrk="1" hangingPunct="1"/>
            <a:endParaRPr lang="en-US" dirty="0"/>
          </a:p>
          <a:p>
            <a:pPr eaLnBrk="1" hangingPunct="1"/>
            <a:endParaRPr lang="en-US" dirty="0"/>
          </a:p>
          <a:p>
            <a:pPr eaLnBrk="1" hangingPunct="1"/>
            <a:r>
              <a:rPr lang="en-US" dirty="0"/>
              <a:t>More information on access management is available in the handout.</a:t>
            </a:r>
          </a:p>
          <a:p>
            <a:endParaRPr lang="en-US" dirty="0"/>
          </a:p>
        </p:txBody>
      </p:sp>
      <p:sp>
        <p:nvSpPr>
          <p:cNvPr id="4" name="Slide Number Placeholder 3"/>
          <p:cNvSpPr>
            <a:spLocks noGrp="1"/>
          </p:cNvSpPr>
          <p:nvPr>
            <p:ph type="sldNum" sz="quarter" idx="5"/>
          </p:nvPr>
        </p:nvSpPr>
        <p:spPr/>
        <p:txBody>
          <a:bodyPr/>
          <a:lstStyle/>
          <a:p>
            <a:fld id="{D2597307-4440-4314-B7C2-B0EE31AE1CA0}" type="slidenum">
              <a:rPr lang="en-US" smtClean="0"/>
              <a:t>12</a:t>
            </a:fld>
            <a:endParaRPr lang="en-US"/>
          </a:p>
        </p:txBody>
      </p:sp>
    </p:spTree>
    <p:extLst>
      <p:ext uri="{BB962C8B-B14F-4D97-AF65-F5344CB8AC3E}">
        <p14:creationId xmlns:p14="http://schemas.microsoft.com/office/powerpoint/2010/main" val="163149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existing ROW is 100 ft (50’ from centerline). Additional ROW will be acquisitioned for 150’</a:t>
            </a:r>
          </a:p>
          <a:p>
            <a:pPr>
              <a:defRPr/>
            </a:pPr>
            <a:endParaRPr lang="en-US" dirty="0"/>
          </a:p>
          <a:p>
            <a:pPr>
              <a:defRPr/>
            </a:pPr>
            <a:r>
              <a:rPr lang="en-US" dirty="0"/>
              <a:t>Temporary easements are necessary whenever the construction work limits are outside of the right of way.  Temporary easement allows construction to occur on your property during construction of the highway.  The red dashed line represents the limits of work and when this line is near or outside the ROW line temporary easements will need to be obtained by the State.</a:t>
            </a:r>
          </a:p>
          <a:p>
            <a:pPr eaLnBrk="1" hangingPunct="1">
              <a:defRPr/>
            </a:pPr>
            <a:endParaRPr lang="en-US" dirty="0"/>
          </a:p>
          <a:p>
            <a:pPr eaLnBrk="1" hangingPunct="1">
              <a:defRPr/>
            </a:pPr>
            <a:r>
              <a:rPr lang="en-US" dirty="0"/>
              <a:t>ROW and Temporary Easements will be discussed in more detail during Individual Landowner Meetings, and more information on the right of way process is available in the handout.</a:t>
            </a:r>
          </a:p>
          <a:p>
            <a:endParaRPr lang="en-US" dirty="0"/>
          </a:p>
        </p:txBody>
      </p:sp>
      <p:sp>
        <p:nvSpPr>
          <p:cNvPr id="4" name="Slide Number Placeholder 3"/>
          <p:cNvSpPr>
            <a:spLocks noGrp="1"/>
          </p:cNvSpPr>
          <p:nvPr>
            <p:ph type="sldNum" sz="quarter" idx="5"/>
          </p:nvPr>
        </p:nvSpPr>
        <p:spPr/>
        <p:txBody>
          <a:bodyPr/>
          <a:lstStyle/>
          <a:p>
            <a:fld id="{D2597307-4440-4314-B7C2-B0EE31AE1CA0}" type="slidenum">
              <a:rPr lang="en-US" smtClean="0"/>
              <a:t>13</a:t>
            </a:fld>
            <a:endParaRPr lang="en-US"/>
          </a:p>
        </p:txBody>
      </p:sp>
    </p:spTree>
    <p:extLst>
      <p:ext uri="{BB962C8B-B14F-4D97-AF65-F5344CB8AC3E}">
        <p14:creationId xmlns:p14="http://schemas.microsoft.com/office/powerpoint/2010/main" val="389917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Encroachments on the project area will need be removed. Owners of any encroachments will be notified by the Mobridge Area Office.</a:t>
            </a:r>
          </a:p>
        </p:txBody>
      </p:sp>
      <p:sp>
        <p:nvSpPr>
          <p:cNvPr id="4" name="Slide Number Placeholder 3"/>
          <p:cNvSpPr>
            <a:spLocks noGrp="1"/>
          </p:cNvSpPr>
          <p:nvPr>
            <p:ph type="sldNum" sz="quarter" idx="5"/>
          </p:nvPr>
        </p:nvSpPr>
        <p:spPr/>
        <p:txBody>
          <a:bodyPr/>
          <a:lstStyle/>
          <a:p>
            <a:fld id="{D2597307-4440-4314-B7C2-B0EE31AE1CA0}" type="slidenum">
              <a:rPr lang="en-US" smtClean="0"/>
              <a:t>14</a:t>
            </a:fld>
            <a:endParaRPr lang="en-US"/>
          </a:p>
        </p:txBody>
      </p:sp>
    </p:spTree>
    <p:extLst>
      <p:ext uri="{BB962C8B-B14F-4D97-AF65-F5344CB8AC3E}">
        <p14:creationId xmlns:p14="http://schemas.microsoft.com/office/powerpoint/2010/main" val="2212740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existing utilities within the project area will need to be relocated. Any easement needed by the utility companies will be negotiated with landowners. Known utilities in the area are CRST Telephone Authority, Moreau Grand Electric Co-op, Tri County Water, and Lumen</a:t>
            </a:r>
          </a:p>
        </p:txBody>
      </p:sp>
      <p:sp>
        <p:nvSpPr>
          <p:cNvPr id="4" name="Slide Number Placeholder 3"/>
          <p:cNvSpPr>
            <a:spLocks noGrp="1"/>
          </p:cNvSpPr>
          <p:nvPr>
            <p:ph type="sldNum" sz="quarter" idx="5"/>
          </p:nvPr>
        </p:nvSpPr>
        <p:spPr/>
        <p:txBody>
          <a:bodyPr/>
          <a:lstStyle/>
          <a:p>
            <a:fld id="{D2597307-4440-4314-B7C2-B0EE31AE1CA0}" type="slidenum">
              <a:rPr lang="en-US" smtClean="0"/>
              <a:t>15</a:t>
            </a:fld>
            <a:endParaRPr lang="en-US"/>
          </a:p>
        </p:txBody>
      </p:sp>
    </p:spTree>
    <p:extLst>
      <p:ext uri="{BB962C8B-B14F-4D97-AF65-F5344CB8AC3E}">
        <p14:creationId xmlns:p14="http://schemas.microsoft.com/office/powerpoint/2010/main" val="341737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know of any private utilities, like water lines, drain fields, septic tanks, underground storage tanks, or underground power lines for example, please contact the SDDOT</a:t>
            </a:r>
          </a:p>
        </p:txBody>
      </p:sp>
      <p:sp>
        <p:nvSpPr>
          <p:cNvPr id="4" name="Slide Number Placeholder 3"/>
          <p:cNvSpPr>
            <a:spLocks noGrp="1"/>
          </p:cNvSpPr>
          <p:nvPr>
            <p:ph type="sldNum" sz="quarter" idx="5"/>
          </p:nvPr>
        </p:nvSpPr>
        <p:spPr/>
        <p:txBody>
          <a:bodyPr/>
          <a:lstStyle/>
          <a:p>
            <a:fld id="{D2597307-4440-4314-B7C2-B0EE31AE1CA0}" type="slidenum">
              <a:rPr lang="en-US" smtClean="0"/>
              <a:t>16</a:t>
            </a:fld>
            <a:endParaRPr lang="en-US"/>
          </a:p>
        </p:txBody>
      </p:sp>
    </p:spTree>
    <p:extLst>
      <p:ext uri="{BB962C8B-B14F-4D97-AF65-F5344CB8AC3E}">
        <p14:creationId xmlns:p14="http://schemas.microsoft.com/office/powerpoint/2010/main" val="2803493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This federally-funded project is being developed in accordance with applicable state and federal environmental regulations and will comply with the National Environmental Policy Act and Section 106 of the historic preservation act. </a:t>
            </a:r>
          </a:p>
          <a:p>
            <a:r>
              <a:rPr lang="en-US" b="0" u="none" dirty="0"/>
              <a:t>Coordination has been initiated with state and federal resource agencies and the Cheyenne River Sioux Tribe to gather input on the project.</a:t>
            </a:r>
          </a:p>
          <a:p>
            <a:endParaRPr lang="en-US" dirty="0"/>
          </a:p>
        </p:txBody>
      </p:sp>
      <p:sp>
        <p:nvSpPr>
          <p:cNvPr id="4" name="Slide Number Placeholder 3"/>
          <p:cNvSpPr>
            <a:spLocks noGrp="1"/>
          </p:cNvSpPr>
          <p:nvPr>
            <p:ph type="sldNum" sz="quarter" idx="5"/>
          </p:nvPr>
        </p:nvSpPr>
        <p:spPr/>
        <p:txBody>
          <a:bodyPr/>
          <a:lstStyle/>
          <a:p>
            <a:fld id="{D2597307-4440-4314-B7C2-B0EE31AE1CA0}" type="slidenum">
              <a:rPr lang="en-US" smtClean="0"/>
              <a:t>17</a:t>
            </a:fld>
            <a:endParaRPr lang="en-US"/>
          </a:p>
        </p:txBody>
      </p:sp>
    </p:spTree>
    <p:extLst>
      <p:ext uri="{BB962C8B-B14F-4D97-AF65-F5344CB8AC3E}">
        <p14:creationId xmlns:p14="http://schemas.microsoft.com/office/powerpoint/2010/main" val="3588727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Cultural Resources</a:t>
            </a:r>
            <a:endParaRPr lang="en-US" dirty="0"/>
          </a:p>
          <a:p>
            <a:r>
              <a:rPr lang="en-US" dirty="0"/>
              <a:t>Examples of resources being evaluated include cultural resources, which may include  districts, sites, structures, and objects of historic &amp; archaeological significance. This will also include input from tribes that may attach religious or cultural importance to historic sites. </a:t>
            </a:r>
            <a:r>
              <a:rPr lang="en-US" u="sng" dirty="0">
                <a:uFill>
                  <a:solidFill>
                    <a:srgbClr val="FF0000"/>
                  </a:solidFill>
                </a:uFill>
              </a:rPr>
              <a:t>Invite the public to provide information on any culturally or archaeologically known site(s).</a:t>
            </a:r>
          </a:p>
          <a:p>
            <a:endParaRPr lang="en-US" dirty="0"/>
          </a:p>
          <a:p>
            <a:r>
              <a:rPr lang="en-US" b="1" u="sng" dirty="0"/>
              <a:t>Wetlands</a:t>
            </a:r>
            <a:endParaRPr lang="en-US" dirty="0"/>
          </a:p>
          <a:p>
            <a:r>
              <a:rPr lang="en-US" dirty="0"/>
              <a:t>A wetland delineation has been conducted to identify the boundaries of wetlands and stream channels in the project area. Impacts to these resources will be avoided or minimized where possible. Any necessary impacts will be permitted through the Army Corps of Engineers.</a:t>
            </a:r>
          </a:p>
          <a:p>
            <a:endParaRPr lang="en-US" dirty="0"/>
          </a:p>
          <a:p>
            <a:r>
              <a:rPr lang="en-US" b="1" u="sng" dirty="0"/>
              <a:t>T&amp;E</a:t>
            </a:r>
            <a:endParaRPr lang="en-US" dirty="0"/>
          </a:p>
          <a:p>
            <a:r>
              <a:rPr lang="en-US" dirty="0"/>
              <a:t>Endangered and threatened species that have the potential to be in the project area include whooping crane, </a:t>
            </a:r>
            <a:r>
              <a:rPr lang="en-US" dirty="0" err="1"/>
              <a:t>Rufa</a:t>
            </a:r>
            <a:r>
              <a:rPr lang="en-US" dirty="0"/>
              <a:t> red knot, and northern long-eared bat. Coordination will be conducted the U.S. Fish &amp; Wildlife Service and South Dakota Game Fish &amp; Parks to avoid or minimize potential impacts to these species.</a:t>
            </a:r>
          </a:p>
          <a:p>
            <a:endParaRPr lang="en-US" dirty="0"/>
          </a:p>
        </p:txBody>
      </p:sp>
      <p:sp>
        <p:nvSpPr>
          <p:cNvPr id="4" name="Slide Number Placeholder 3"/>
          <p:cNvSpPr>
            <a:spLocks noGrp="1"/>
          </p:cNvSpPr>
          <p:nvPr>
            <p:ph type="sldNum" sz="quarter" idx="5"/>
          </p:nvPr>
        </p:nvSpPr>
        <p:spPr/>
        <p:txBody>
          <a:bodyPr/>
          <a:lstStyle/>
          <a:p>
            <a:fld id="{D2597307-4440-4314-B7C2-B0EE31AE1CA0}" type="slidenum">
              <a:rPr lang="en-US" smtClean="0"/>
              <a:t>18</a:t>
            </a:fld>
            <a:endParaRPr lang="en-US"/>
          </a:p>
        </p:txBody>
      </p:sp>
    </p:spTree>
    <p:extLst>
      <p:ext uri="{BB962C8B-B14F-4D97-AF65-F5344CB8AC3E}">
        <p14:creationId xmlns:p14="http://schemas.microsoft.com/office/powerpoint/2010/main" val="4033116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Traffic will be maintained during the construction period, and the surface will be gravel. Because of this, the construction area may close during wet weather conditions, which will require temporary detours. </a:t>
            </a:r>
          </a:p>
          <a:p>
            <a:endParaRPr lang="en-US" dirty="0"/>
          </a:p>
          <a:p>
            <a:r>
              <a:rPr lang="en-US" dirty="0"/>
              <a:t>Movement through the construction zone will be controlled by a pilot car.</a:t>
            </a:r>
          </a:p>
          <a:p>
            <a:endParaRPr lang="en-US" dirty="0"/>
          </a:p>
          <a:p>
            <a:r>
              <a:rPr lang="en-US" dirty="0"/>
              <a:t>Diversions will be used to go around where drainage structures are being built</a:t>
            </a:r>
          </a:p>
        </p:txBody>
      </p:sp>
      <p:sp>
        <p:nvSpPr>
          <p:cNvPr id="4" name="Slide Number Placeholder 3"/>
          <p:cNvSpPr>
            <a:spLocks noGrp="1"/>
          </p:cNvSpPr>
          <p:nvPr>
            <p:ph type="sldNum" sz="quarter" idx="5"/>
          </p:nvPr>
        </p:nvSpPr>
        <p:spPr/>
        <p:txBody>
          <a:bodyPr/>
          <a:lstStyle/>
          <a:p>
            <a:fld id="{D2597307-4440-4314-B7C2-B0EE31AE1CA0}" type="slidenum">
              <a:rPr lang="en-US" smtClean="0"/>
              <a:t>19</a:t>
            </a:fld>
            <a:endParaRPr lang="en-US"/>
          </a:p>
        </p:txBody>
      </p:sp>
    </p:spTree>
    <p:extLst>
      <p:ext uri="{BB962C8B-B14F-4D97-AF65-F5344CB8AC3E}">
        <p14:creationId xmlns:p14="http://schemas.microsoft.com/office/powerpoint/2010/main" val="181362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SDDOT’s mission is to provide a safe and efficient public transportation system</a:t>
            </a:r>
          </a:p>
        </p:txBody>
      </p:sp>
      <p:sp>
        <p:nvSpPr>
          <p:cNvPr id="4" name="Slide Number Placeholder 3"/>
          <p:cNvSpPr>
            <a:spLocks noGrp="1"/>
          </p:cNvSpPr>
          <p:nvPr>
            <p:ph type="sldNum" sz="quarter" idx="5"/>
          </p:nvPr>
        </p:nvSpPr>
        <p:spPr/>
        <p:txBody>
          <a:bodyPr/>
          <a:lstStyle/>
          <a:p>
            <a:fld id="{D2597307-4440-4314-B7C2-B0EE31AE1CA0}" type="slidenum">
              <a:rPr lang="en-US" smtClean="0"/>
              <a:t>2</a:t>
            </a:fld>
            <a:endParaRPr lang="en-US"/>
          </a:p>
        </p:txBody>
      </p:sp>
    </p:spTree>
    <p:extLst>
      <p:ext uri="{BB962C8B-B14F-4D97-AF65-F5344CB8AC3E}">
        <p14:creationId xmlns:p14="http://schemas.microsoft.com/office/powerpoint/2010/main" val="1636509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Landowner meetings will be held in the spring of 2024. Landowners adjacent to the project will be contacted by SDDOT to schedule an individual meeting.</a:t>
            </a:r>
          </a:p>
          <a:p>
            <a:endParaRPr lang="en-US" dirty="0"/>
          </a:p>
          <a:p>
            <a:r>
              <a:rPr lang="en-US" dirty="0"/>
              <a:t>At these meetings, we will discuss driveway locations and widths, fences, drainage, trees, the location of any private utilities, and temporary easements or ROW acquisition. </a:t>
            </a:r>
          </a:p>
        </p:txBody>
      </p:sp>
      <p:sp>
        <p:nvSpPr>
          <p:cNvPr id="4" name="Slide Number Placeholder 3"/>
          <p:cNvSpPr>
            <a:spLocks noGrp="1"/>
          </p:cNvSpPr>
          <p:nvPr>
            <p:ph type="sldNum" sz="quarter" idx="5"/>
          </p:nvPr>
        </p:nvSpPr>
        <p:spPr/>
        <p:txBody>
          <a:bodyPr/>
          <a:lstStyle/>
          <a:p>
            <a:fld id="{D2597307-4440-4314-B7C2-B0EE31AE1CA0}" type="slidenum">
              <a:rPr lang="en-US" smtClean="0"/>
              <a:t>20</a:t>
            </a:fld>
            <a:endParaRPr lang="en-US"/>
          </a:p>
        </p:txBody>
      </p:sp>
    </p:spTree>
    <p:extLst>
      <p:ext uri="{BB962C8B-B14F-4D97-AF65-F5344CB8AC3E}">
        <p14:creationId xmlns:p14="http://schemas.microsoft.com/office/powerpoint/2010/main" val="2948470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tentative project schedule is shown here.</a:t>
            </a:r>
          </a:p>
          <a:p>
            <a:pPr>
              <a:defRPr/>
            </a:pPr>
            <a:endParaRPr lang="en-US" dirty="0"/>
          </a:p>
          <a:p>
            <a:pPr>
              <a:defRPr/>
            </a:pPr>
            <a:r>
              <a:rPr lang="en-US" dirty="0"/>
              <a:t>Dates where there will be additional involvement between SDDOT and adjacent property owners are:</a:t>
            </a:r>
          </a:p>
          <a:p>
            <a:pPr marL="176771" indent="-176771">
              <a:buFontTx/>
              <a:buChar char="-"/>
              <a:defRPr/>
            </a:pPr>
            <a:r>
              <a:rPr lang="en-US" dirty="0"/>
              <a:t>Landowner Meetings to be held in the Spring of this year</a:t>
            </a:r>
          </a:p>
          <a:p>
            <a:pPr marL="176771" indent="-176771">
              <a:buFontTx/>
              <a:buChar char="-"/>
              <a:defRPr/>
            </a:pPr>
            <a:r>
              <a:rPr lang="en-US" dirty="0"/>
              <a:t>ROW Acquisition Process will begin in</a:t>
            </a:r>
            <a:r>
              <a:rPr lang="en-US" baseline="0" dirty="0"/>
              <a:t> 2025</a:t>
            </a:r>
            <a:endParaRPr lang="en-US" dirty="0"/>
          </a:p>
          <a:p>
            <a:pPr marL="170439" indent="-170439">
              <a:buFontTx/>
              <a:buChar char="-"/>
              <a:defRPr/>
            </a:pPr>
            <a:r>
              <a:rPr lang="en-US" dirty="0"/>
              <a:t>The construction is scheduled for</a:t>
            </a:r>
            <a:r>
              <a:rPr lang="en-US" baseline="0" dirty="0"/>
              <a:t> the 2028 construction season.</a:t>
            </a:r>
          </a:p>
          <a:p>
            <a:pPr marL="170439" indent="-170439">
              <a:buFontTx/>
              <a:buChar char="-"/>
              <a:defRPr/>
            </a:pPr>
            <a:endParaRPr lang="en-US" baseline="0" dirty="0"/>
          </a:p>
        </p:txBody>
      </p:sp>
      <p:sp>
        <p:nvSpPr>
          <p:cNvPr id="4" name="Slide Number Placeholder 3"/>
          <p:cNvSpPr>
            <a:spLocks noGrp="1"/>
          </p:cNvSpPr>
          <p:nvPr>
            <p:ph type="sldNum" sz="quarter" idx="5"/>
          </p:nvPr>
        </p:nvSpPr>
        <p:spPr/>
        <p:txBody>
          <a:bodyPr/>
          <a:lstStyle/>
          <a:p>
            <a:fld id="{D2597307-4440-4314-B7C2-B0EE31AE1CA0}" type="slidenum">
              <a:rPr lang="en-US" smtClean="0"/>
              <a:t>21</a:t>
            </a:fld>
            <a:endParaRPr lang="en-US"/>
          </a:p>
        </p:txBody>
      </p:sp>
    </p:spTree>
    <p:extLst>
      <p:ext uri="{BB962C8B-B14F-4D97-AF65-F5344CB8AC3E}">
        <p14:creationId xmlns:p14="http://schemas.microsoft.com/office/powerpoint/2010/main" val="1295448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rundown of other projects happening in the area, and the fiscal year they are programmed for. </a:t>
            </a:r>
          </a:p>
        </p:txBody>
      </p:sp>
      <p:sp>
        <p:nvSpPr>
          <p:cNvPr id="4" name="Slide Number Placeholder 3"/>
          <p:cNvSpPr>
            <a:spLocks noGrp="1"/>
          </p:cNvSpPr>
          <p:nvPr>
            <p:ph type="sldNum" sz="quarter" idx="5"/>
          </p:nvPr>
        </p:nvSpPr>
        <p:spPr/>
        <p:txBody>
          <a:bodyPr/>
          <a:lstStyle/>
          <a:p>
            <a:fld id="{D2597307-4440-4314-B7C2-B0EE31AE1CA0}" type="slidenum">
              <a:rPr lang="en-US" smtClean="0"/>
              <a:t>22</a:t>
            </a:fld>
            <a:endParaRPr lang="en-US"/>
          </a:p>
        </p:txBody>
      </p:sp>
    </p:spTree>
    <p:extLst>
      <p:ext uri="{BB962C8B-B14F-4D97-AF65-F5344CB8AC3E}">
        <p14:creationId xmlns:p14="http://schemas.microsoft.com/office/powerpoint/2010/main" val="2508549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I will take any general comments or question you may have on this project.  If you have any specific questions or comments regarding how the projects may impact your property, we will take the remaining time to visit with you one on one at either one of the aerial layouts.</a:t>
            </a:r>
          </a:p>
          <a:p>
            <a:endParaRPr lang="en-US" dirty="0"/>
          </a:p>
          <a:p>
            <a:r>
              <a:rPr lang="en-US" dirty="0"/>
              <a:t>You are also asked to submit your questions or comments in writing on the form provided in the handout or via email address to Jennica Wilcox by February 1, 2024</a:t>
            </a:r>
          </a:p>
          <a:p>
            <a:endParaRPr lang="en-US" dirty="0"/>
          </a:p>
          <a:p>
            <a:r>
              <a:rPr lang="en-US" dirty="0"/>
              <a:t>In the next few days, the power point presentation, handout and design layouts will be added to the web site address noted.  Go to the section under Pierre Region and click on the link to the project.</a:t>
            </a:r>
          </a:p>
          <a:p>
            <a:endParaRPr lang="en-US" dirty="0"/>
          </a:p>
        </p:txBody>
      </p:sp>
      <p:sp>
        <p:nvSpPr>
          <p:cNvPr id="4" name="Slide Number Placeholder 3"/>
          <p:cNvSpPr>
            <a:spLocks noGrp="1"/>
          </p:cNvSpPr>
          <p:nvPr>
            <p:ph type="sldNum" sz="quarter" idx="5"/>
          </p:nvPr>
        </p:nvSpPr>
        <p:spPr/>
        <p:txBody>
          <a:bodyPr/>
          <a:lstStyle/>
          <a:p>
            <a:fld id="{D2597307-4440-4314-B7C2-B0EE31AE1CA0}" type="slidenum">
              <a:rPr lang="en-US" smtClean="0"/>
              <a:t>23</a:t>
            </a:fld>
            <a:endParaRPr lang="en-US"/>
          </a:p>
        </p:txBody>
      </p:sp>
    </p:spTree>
    <p:extLst>
      <p:ext uri="{BB962C8B-B14F-4D97-AF65-F5344CB8AC3E}">
        <p14:creationId xmlns:p14="http://schemas.microsoft.com/office/powerpoint/2010/main" val="257026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here tonight to involve the public in the design process. We would also like to share with you the project scope, what the current design layout is, and the schedule. After the presentation we want to gather public input in the form of exchange of ideas and/or discuss any concerns you may have.</a:t>
            </a:r>
          </a:p>
          <a:p>
            <a:endParaRPr lang="en-US" dirty="0"/>
          </a:p>
        </p:txBody>
      </p:sp>
      <p:sp>
        <p:nvSpPr>
          <p:cNvPr id="4" name="Slide Number Placeholder 3"/>
          <p:cNvSpPr>
            <a:spLocks noGrp="1"/>
          </p:cNvSpPr>
          <p:nvPr>
            <p:ph type="sldNum" sz="quarter" idx="5"/>
          </p:nvPr>
        </p:nvSpPr>
        <p:spPr/>
        <p:txBody>
          <a:bodyPr/>
          <a:lstStyle/>
          <a:p>
            <a:fld id="{D2597307-4440-4314-B7C2-B0EE31AE1CA0}" type="slidenum">
              <a:rPr lang="en-US" smtClean="0"/>
              <a:t>3</a:t>
            </a:fld>
            <a:endParaRPr lang="en-US"/>
          </a:p>
        </p:txBody>
      </p:sp>
    </p:spTree>
    <p:extLst>
      <p:ext uri="{BB962C8B-B14F-4D97-AF65-F5344CB8AC3E}">
        <p14:creationId xmlns:p14="http://schemas.microsoft.com/office/powerpoint/2010/main" val="223023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a:ea typeface="Calibri"/>
              <a:cs typeface="Calibri"/>
            </a:endParaRPr>
          </a:p>
          <a:p>
            <a:r>
              <a:rPr lang="en-US" dirty="0"/>
              <a:t>The proposed project is 13 miles in length. Grading begins at the intersection of SD63 with US20 and goes south 13.1 miles.</a:t>
            </a:r>
          </a:p>
        </p:txBody>
      </p:sp>
      <p:sp>
        <p:nvSpPr>
          <p:cNvPr id="4" name="Slide Number Placeholder 3"/>
          <p:cNvSpPr>
            <a:spLocks noGrp="1"/>
          </p:cNvSpPr>
          <p:nvPr>
            <p:ph type="sldNum" sz="quarter" idx="5"/>
          </p:nvPr>
        </p:nvSpPr>
        <p:spPr/>
        <p:txBody>
          <a:bodyPr/>
          <a:lstStyle/>
          <a:p>
            <a:fld id="{D2597307-4440-4314-B7C2-B0EE31AE1CA0}" type="slidenum">
              <a:rPr lang="en-US" smtClean="0"/>
              <a:t>4</a:t>
            </a:fld>
            <a:endParaRPr lang="en-US"/>
          </a:p>
        </p:txBody>
      </p:sp>
    </p:spTree>
    <p:extLst>
      <p:ext uri="{BB962C8B-B14F-4D97-AF65-F5344CB8AC3E}">
        <p14:creationId xmlns:p14="http://schemas.microsoft.com/office/powerpoint/2010/main" val="179524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grading and structure work done in 1948, and the most recent surfacing was done in 2010</a:t>
            </a:r>
          </a:p>
        </p:txBody>
      </p:sp>
      <p:sp>
        <p:nvSpPr>
          <p:cNvPr id="4" name="Slide Number Placeholder 3"/>
          <p:cNvSpPr>
            <a:spLocks noGrp="1"/>
          </p:cNvSpPr>
          <p:nvPr>
            <p:ph type="sldNum" sz="quarter" idx="5"/>
          </p:nvPr>
        </p:nvSpPr>
        <p:spPr/>
        <p:txBody>
          <a:bodyPr/>
          <a:lstStyle/>
          <a:p>
            <a:fld id="{D2597307-4440-4314-B7C2-B0EE31AE1CA0}" type="slidenum">
              <a:rPr lang="en-US" smtClean="0"/>
              <a:t>5</a:t>
            </a:fld>
            <a:endParaRPr lang="en-US"/>
          </a:p>
        </p:txBody>
      </p:sp>
    </p:spTree>
    <p:extLst>
      <p:ext uri="{BB962C8B-B14F-4D97-AF65-F5344CB8AC3E}">
        <p14:creationId xmlns:p14="http://schemas.microsoft.com/office/powerpoint/2010/main" val="14867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average daily traffic in 2021 was 502 vehicles, and it is projected to go up to 790 vehicles in 2041.</a:t>
            </a:r>
          </a:p>
          <a:p>
            <a:endParaRPr lang="en-US" dirty="0">
              <a:cs typeface="Calibri"/>
            </a:endParaRPr>
          </a:p>
        </p:txBody>
      </p:sp>
      <p:sp>
        <p:nvSpPr>
          <p:cNvPr id="4" name="Slide Number Placeholder 3"/>
          <p:cNvSpPr>
            <a:spLocks noGrp="1"/>
          </p:cNvSpPr>
          <p:nvPr>
            <p:ph type="sldNum" sz="quarter" idx="5"/>
          </p:nvPr>
        </p:nvSpPr>
        <p:spPr/>
        <p:txBody>
          <a:bodyPr/>
          <a:lstStyle/>
          <a:p>
            <a:fld id="{D2597307-4440-4314-B7C2-B0EE31AE1CA0}" type="slidenum">
              <a:rPr lang="en-US" smtClean="0"/>
              <a:t>6</a:t>
            </a:fld>
            <a:endParaRPr lang="en-US"/>
          </a:p>
        </p:txBody>
      </p:sp>
    </p:spTree>
    <p:extLst>
      <p:ext uri="{BB962C8B-B14F-4D97-AF65-F5344CB8AC3E}">
        <p14:creationId xmlns:p14="http://schemas.microsoft.com/office/powerpoint/2010/main" val="97988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Calibri"/>
              </a:rPr>
              <a:t>Here are the crashes reported from 2017 to 2021.</a:t>
            </a:r>
          </a:p>
          <a:p>
            <a:endParaRPr lang="en-US" dirty="0"/>
          </a:p>
          <a:p>
            <a:r>
              <a:rPr lang="en-US" dirty="0"/>
              <a:t>It is believed that the crash numbers do not account for all the crashes and that numerous crashes go unreported. Part of the purpose and need of the project is to enhance safety.</a:t>
            </a:r>
          </a:p>
          <a:p>
            <a:endParaRPr lang="en-US" dirty="0">
              <a:ea typeface="Calibri"/>
              <a:cs typeface="Calibri"/>
            </a:endParaRPr>
          </a:p>
          <a:p>
            <a:r>
              <a:rPr lang="en-US" dirty="0"/>
              <a:t>Sites with an excess crash frequency greater than zero experience more crashes than expected, while sites with a value less than zero experience fewer crashes than expected. </a:t>
            </a:r>
          </a:p>
          <a:p>
            <a:endParaRPr lang="en-US" dirty="0"/>
          </a:p>
          <a:p>
            <a:r>
              <a:rPr lang="en-US" dirty="0"/>
              <a:t>These accident rates mean that this area experience more accidents than the state does on average.</a:t>
            </a:r>
          </a:p>
        </p:txBody>
      </p:sp>
      <p:sp>
        <p:nvSpPr>
          <p:cNvPr id="4" name="Slide Number Placeholder 3"/>
          <p:cNvSpPr>
            <a:spLocks noGrp="1"/>
          </p:cNvSpPr>
          <p:nvPr>
            <p:ph type="sldNum" sz="quarter" idx="5"/>
          </p:nvPr>
        </p:nvSpPr>
        <p:spPr/>
        <p:txBody>
          <a:bodyPr/>
          <a:lstStyle/>
          <a:p>
            <a:fld id="{D2597307-4440-4314-B7C2-B0EE31AE1CA0}" type="slidenum">
              <a:rPr lang="en-US" smtClean="0"/>
              <a:t>7</a:t>
            </a:fld>
            <a:endParaRPr lang="en-US"/>
          </a:p>
        </p:txBody>
      </p:sp>
    </p:spTree>
    <p:extLst>
      <p:ext uri="{BB962C8B-B14F-4D97-AF65-F5344CB8AC3E}">
        <p14:creationId xmlns:p14="http://schemas.microsoft.com/office/powerpoint/2010/main" val="82526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a:t>35 vertical curves at a 60-mph design speed or under.  4 of them (sags) only meet 50 mph design speed </a:t>
            </a:r>
          </a:p>
          <a:p>
            <a:pPr eaLnBrk="1" hangingPunct="1"/>
            <a:r>
              <a:rPr lang="en-US" baseline="0" dirty="0"/>
              <a:t>Narrow shoulders (about 1’)</a:t>
            </a:r>
          </a:p>
          <a:p>
            <a:pPr eaLnBrk="1" hangingPunct="1"/>
            <a:r>
              <a:rPr lang="en-US" baseline="0" dirty="0"/>
              <a:t>Surfacing and drainage Structures will be updated.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a couple of intersections with sight distance issues due to vertical curves.</a:t>
            </a:r>
          </a:p>
          <a:p>
            <a:r>
              <a:rPr lang="en-US" dirty="0"/>
              <a:t>Snow drifting is also a concern on the project.</a:t>
            </a:r>
          </a:p>
        </p:txBody>
      </p:sp>
      <p:sp>
        <p:nvSpPr>
          <p:cNvPr id="4" name="Slide Number Placeholder 3"/>
          <p:cNvSpPr>
            <a:spLocks noGrp="1"/>
          </p:cNvSpPr>
          <p:nvPr>
            <p:ph type="sldNum" sz="quarter" idx="5"/>
          </p:nvPr>
        </p:nvSpPr>
        <p:spPr/>
        <p:txBody>
          <a:bodyPr/>
          <a:lstStyle/>
          <a:p>
            <a:fld id="{D2597307-4440-4314-B7C2-B0EE31AE1CA0}" type="slidenum">
              <a:rPr lang="en-US" smtClean="0"/>
              <a:t>8</a:t>
            </a:fld>
            <a:endParaRPr lang="en-US"/>
          </a:p>
        </p:txBody>
      </p:sp>
    </p:spTree>
    <p:extLst>
      <p:ext uri="{BB962C8B-B14F-4D97-AF65-F5344CB8AC3E}">
        <p14:creationId xmlns:p14="http://schemas.microsoft.com/office/powerpoint/2010/main" val="240465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eaLnBrk="1" hangingPunct="1">
              <a:defRPr/>
            </a:pPr>
            <a:r>
              <a:rPr lang="en-US" baseline="0" dirty="0">
                <a:solidFill>
                  <a:srgbClr val="FFFFFF"/>
                </a:solidFill>
                <a:effectLst>
                  <a:outerShdw blurRad="38100" dist="38100" dir="2700000" algn="tl">
                    <a:srgbClr val="000000"/>
                  </a:outerShdw>
                </a:effectLst>
              </a:rPr>
              <a:t>Turn lanes will be added on the intersection of SD 20 and SD 63</a:t>
            </a:r>
          </a:p>
          <a:p>
            <a:pPr defTabSz="952073" eaLnBrk="1" hangingPunct="1">
              <a:defRPr/>
            </a:pPr>
            <a:r>
              <a:rPr lang="en-US" baseline="0" dirty="0">
                <a:solidFill>
                  <a:srgbClr val="FFFFFF"/>
                </a:solidFill>
                <a:effectLst>
                  <a:outerShdw blurRad="38100" dist="38100" dir="2700000" algn="tl">
                    <a:srgbClr val="000000"/>
                  </a:outerShdw>
                </a:effectLst>
              </a:rPr>
              <a:t>Vertical curves will be reduced to improve sight distance</a:t>
            </a:r>
            <a:endParaRPr lang="en-US" dirty="0"/>
          </a:p>
          <a:p>
            <a:pPr eaLnBrk="1" hangingPunct="1">
              <a:defRPr/>
            </a:pPr>
            <a:r>
              <a:rPr lang="en-US" baseline="0" dirty="0">
                <a:solidFill>
                  <a:srgbClr val="FFFFFF"/>
                </a:solidFill>
                <a:effectLst>
                  <a:outerShdw blurRad="38100" dist="38100" dir="2700000" algn="tl">
                    <a:srgbClr val="000000"/>
                  </a:outerShdw>
                </a:effectLst>
              </a:rPr>
              <a:t>Shoulders will be widened to 6 feet.  </a:t>
            </a:r>
            <a:endParaRPr lang="en-US" dirty="0">
              <a:solidFill>
                <a:srgbClr val="FFFFFF"/>
              </a:solidFill>
              <a:effectLst>
                <a:outerShdw blurRad="38100" dist="38100" dir="2700000" algn="tl">
                  <a:srgbClr val="000000"/>
                </a:outerShdw>
              </a:effectLst>
            </a:endParaRPr>
          </a:p>
          <a:p>
            <a:pPr eaLnBrk="1" hangingPunct="1">
              <a:defRPr/>
            </a:pPr>
            <a:r>
              <a:rPr lang="en-US" baseline="0" dirty="0">
                <a:solidFill>
                  <a:srgbClr val="FFFFFF"/>
                </a:solidFill>
                <a:effectLst>
                  <a:outerShdw blurRad="38100" dist="38100" dir="2700000" algn="tl">
                    <a:srgbClr val="000000"/>
                  </a:outerShdw>
                </a:effectLst>
              </a:rPr>
              <a:t>Fences and culverts will be replaced, and drainage will be improved.</a:t>
            </a:r>
          </a:p>
          <a:p>
            <a:pPr eaLnBrk="1" hangingPunct="1">
              <a:defRPr/>
            </a:pPr>
            <a:r>
              <a:rPr lang="en-US" baseline="0" dirty="0">
                <a:solidFill>
                  <a:srgbClr val="FFFFFF"/>
                </a:solidFill>
                <a:effectLst>
                  <a:outerShdw blurRad="38100" dist="38100" dir="2700000" algn="tl">
                    <a:srgbClr val="000000"/>
                  </a:outerShdw>
                </a:effectLst>
              </a:rPr>
              <a:t>Ditch will be widened and slopes reduced to prevent snow drifting.</a:t>
            </a:r>
          </a:p>
          <a:p>
            <a:endParaRPr lang="en-US" dirty="0"/>
          </a:p>
        </p:txBody>
      </p:sp>
      <p:sp>
        <p:nvSpPr>
          <p:cNvPr id="4" name="Slide Number Placeholder 3"/>
          <p:cNvSpPr>
            <a:spLocks noGrp="1"/>
          </p:cNvSpPr>
          <p:nvPr>
            <p:ph type="sldNum" sz="quarter" idx="5"/>
          </p:nvPr>
        </p:nvSpPr>
        <p:spPr/>
        <p:txBody>
          <a:bodyPr/>
          <a:lstStyle/>
          <a:p>
            <a:fld id="{D2597307-4440-4314-B7C2-B0EE31AE1CA0}" type="slidenum">
              <a:rPr lang="en-US" smtClean="0"/>
              <a:t>9</a:t>
            </a:fld>
            <a:endParaRPr lang="en-US"/>
          </a:p>
        </p:txBody>
      </p:sp>
    </p:spTree>
    <p:extLst>
      <p:ext uri="{BB962C8B-B14F-4D97-AF65-F5344CB8AC3E}">
        <p14:creationId xmlns:p14="http://schemas.microsoft.com/office/powerpoint/2010/main" val="362745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dot.sd.gov/projects-studies/projects/public-meetings" TargetMode="External"/><Relationship Id="rId4" Type="http://schemas.openxmlformats.org/officeDocument/2006/relationships/hyperlink" Target="mailto:Jennica.Wilcox@fhueng.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6B8D">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7" y="2068945"/>
            <a:ext cx="10180323" cy="1040376"/>
          </a:xfrm>
        </p:spPr>
        <p:txBody>
          <a:bodyPr>
            <a:normAutofit/>
          </a:bodyPr>
          <a:lstStyle/>
          <a:p>
            <a:pPr algn="l">
              <a:lnSpc>
                <a:spcPct val="100000"/>
              </a:lnSpc>
            </a:pPr>
            <a:r>
              <a:rPr lang="en-US" b="1" dirty="0">
                <a:solidFill>
                  <a:srgbClr val="2E6B8D"/>
                </a:solidFill>
                <a:latin typeface="Open Sans Condensed" panose="020B0806030504020204" pitchFamily="34" charset="0"/>
                <a:ea typeface="Open Sans Condensed" panose="020B0806030504020204" pitchFamily="34" charset="0"/>
                <a:cs typeface="Open Sans Condensed" panose="020B0806030504020204" pitchFamily="34" charset="0"/>
              </a:rPr>
              <a:t>PUBLIC MEETING</a:t>
            </a:r>
            <a:endParaRPr lang="en-US" sz="2700" b="1" dirty="0">
              <a:solidFill>
                <a:srgbClr val="2E6B8D"/>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 name="Subtitle 2"/>
          <p:cNvSpPr>
            <a:spLocks noGrp="1"/>
          </p:cNvSpPr>
          <p:nvPr>
            <p:ph type="subTitle" idx="1"/>
          </p:nvPr>
        </p:nvSpPr>
        <p:spPr>
          <a:xfrm>
            <a:off x="1523996" y="3109321"/>
            <a:ext cx="10281427" cy="2216121"/>
          </a:xfrm>
        </p:spPr>
        <p:txBody>
          <a:bodyPr vert="horz" lIns="91440" tIns="45720" rIns="91440" bIns="45720" rtlCol="0" anchor="t">
            <a:normAutofit fontScale="85000" lnSpcReduction="20000"/>
          </a:bodyPr>
          <a:lstStyle/>
          <a:p>
            <a:pPr algn="l">
              <a:lnSpc>
                <a:spcPct val="110000"/>
              </a:lnSpc>
            </a:pPr>
            <a:r>
              <a:rPr lang="en-US" b="1" dirty="0">
                <a:solidFill>
                  <a:srgbClr val="751113"/>
                </a:solidFill>
              </a:rPr>
              <a:t>Project Location: </a:t>
            </a:r>
            <a:r>
              <a:rPr lang="en-US" dirty="0">
                <a:solidFill>
                  <a:srgbClr val="751113"/>
                </a:solidFill>
              </a:rPr>
              <a:t>S.D. Highway 63 from the West Junction of U.S. Highway 20 South 13.1 miles - Dewey County </a:t>
            </a:r>
          </a:p>
          <a:p>
            <a:pPr algn="l">
              <a:lnSpc>
                <a:spcPct val="110000"/>
              </a:lnSpc>
            </a:pPr>
            <a:r>
              <a:rPr lang="en-US" b="1" dirty="0">
                <a:solidFill>
                  <a:srgbClr val="751113"/>
                </a:solidFill>
              </a:rPr>
              <a:t>Project Number: </a:t>
            </a:r>
            <a:r>
              <a:rPr lang="en-US" dirty="0">
                <a:solidFill>
                  <a:srgbClr val="751113"/>
                </a:solidFill>
              </a:rPr>
              <a:t>P 0063(55)190 DEWY06CX; P 0020(243)152) DEWY09J9</a:t>
            </a:r>
            <a:endParaRPr lang="en-US" dirty="0">
              <a:solidFill>
                <a:srgbClr val="751113"/>
              </a:solidFill>
              <a:cs typeface="Calibri"/>
            </a:endParaRPr>
          </a:p>
          <a:p>
            <a:pPr algn="l">
              <a:lnSpc>
                <a:spcPct val="110000"/>
              </a:lnSpc>
            </a:pPr>
            <a:r>
              <a:rPr lang="en-US" b="1" dirty="0">
                <a:solidFill>
                  <a:srgbClr val="751113"/>
                </a:solidFill>
              </a:rPr>
              <a:t>Date: </a:t>
            </a:r>
            <a:r>
              <a:rPr lang="en-US" dirty="0">
                <a:solidFill>
                  <a:srgbClr val="751113"/>
                </a:solidFill>
              </a:rPr>
              <a:t>Thursday, Jan. 11, 2023, </a:t>
            </a:r>
            <a:r>
              <a:rPr lang="en-US" sz="2400" dirty="0">
                <a:solidFill>
                  <a:srgbClr val="751113"/>
                </a:solidFill>
              </a:rPr>
              <a:t>5:30 p.m. MST</a:t>
            </a:r>
            <a:endParaRPr lang="en-US" dirty="0">
              <a:solidFill>
                <a:srgbClr val="751113"/>
              </a:solidFill>
              <a:cs typeface="Calibri"/>
            </a:endParaRPr>
          </a:p>
          <a:p>
            <a:pPr algn="l"/>
            <a:r>
              <a:rPr lang="en-US" sz="2400" dirty="0">
                <a:solidFill>
                  <a:srgbClr val="751113"/>
                </a:solidFill>
              </a:rPr>
              <a:t>Mark Malone, PE</a:t>
            </a:r>
            <a:r>
              <a:rPr lang="en-US" dirty="0">
                <a:solidFill>
                  <a:srgbClr val="751113"/>
                </a:solidFill>
              </a:rPr>
              <a:t> </a:t>
            </a:r>
            <a:endParaRPr lang="en-US" dirty="0">
              <a:solidFill>
                <a:srgbClr val="751113"/>
              </a:solidFill>
              <a:cs typeface="Calibri"/>
            </a:endParaRPr>
          </a:p>
          <a:p>
            <a:pPr marL="0" indent="0" algn="l">
              <a:buNone/>
            </a:pPr>
            <a:r>
              <a:rPr lang="en-US" sz="2400" dirty="0">
                <a:solidFill>
                  <a:srgbClr val="751113"/>
                </a:solidFill>
              </a:rPr>
              <a:t>SDDOT Road Design Consultant Manager</a:t>
            </a:r>
            <a:endParaRPr lang="en-US" sz="2400" dirty="0">
              <a:solidFill>
                <a:srgbClr val="751113"/>
              </a:solidFill>
              <a:cs typeface="Calibri"/>
            </a:endParaRPr>
          </a:p>
          <a:p>
            <a:pPr algn="l">
              <a:lnSpc>
                <a:spcPct val="60000"/>
              </a:lnSpc>
            </a:pPr>
            <a:endParaRPr lang="en-US" i="1" dirty="0">
              <a:solidFill>
                <a:srgbClr val="751113"/>
              </a:solidFill>
            </a:endParaRPr>
          </a:p>
        </p:txBody>
      </p:sp>
      <p:pic>
        <p:nvPicPr>
          <p:cNvPr id="8" name="Picture 7" descr="Logo&#10;&#10;Description automatically generated">
            <a:extLst>
              <a:ext uri="{FF2B5EF4-FFF2-40B4-BE49-F238E27FC236}">
                <a16:creationId xmlns:a16="http://schemas.microsoft.com/office/drawing/2014/main" id="{DE5A3AF1-2995-485A-B892-12FF9F174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919" y="700512"/>
            <a:ext cx="1874591" cy="1339411"/>
          </a:xfrm>
          <a:prstGeom prst="rect">
            <a:avLst/>
          </a:prstGeom>
        </p:spPr>
      </p:pic>
      <p:pic>
        <p:nvPicPr>
          <p:cNvPr id="14" name="Picture 14" descr="Untitled design (35).png">
            <a:extLst>
              <a:ext uri="{FF2B5EF4-FFF2-40B4-BE49-F238E27FC236}">
                <a16:creationId xmlns:a16="http://schemas.microsoft.com/office/drawing/2014/main" id="{577CF57E-2BBE-FB95-B224-06FA78F7B023}"/>
              </a:ext>
            </a:extLst>
          </p:cNvPr>
          <p:cNvPicPr>
            <a:picLocks noChangeAspect="1"/>
          </p:cNvPicPr>
          <p:nvPr/>
        </p:nvPicPr>
        <p:blipFill>
          <a:blip r:embed="rId4"/>
          <a:stretch>
            <a:fillRect/>
          </a:stretch>
        </p:blipFill>
        <p:spPr>
          <a:xfrm>
            <a:off x="-3907" y="5692872"/>
            <a:ext cx="12199815" cy="268947"/>
          </a:xfrm>
          <a:prstGeom prst="rect">
            <a:avLst/>
          </a:prstGeom>
        </p:spPr>
      </p:pic>
      <p:sp>
        <p:nvSpPr>
          <p:cNvPr id="6" name="Rectangle 5">
            <a:extLst>
              <a:ext uri="{FF2B5EF4-FFF2-40B4-BE49-F238E27FC236}">
                <a16:creationId xmlns:a16="http://schemas.microsoft.com/office/drawing/2014/main" id="{EEAB6DB9-2D0E-4260-BBA2-CB62C17A1871}"/>
              </a:ext>
            </a:extLst>
          </p:cNvPr>
          <p:cNvSpPr/>
          <p:nvPr/>
        </p:nvSpPr>
        <p:spPr>
          <a:xfrm rot="16200000">
            <a:off x="5610643" y="335124"/>
            <a:ext cx="970715" cy="12192004"/>
          </a:xfrm>
          <a:prstGeom prst="rect">
            <a:avLst/>
          </a:prstGeom>
          <a:solidFill>
            <a:srgbClr val="2E6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ntitled design (33).png">
            <a:extLst>
              <a:ext uri="{FF2B5EF4-FFF2-40B4-BE49-F238E27FC236}">
                <a16:creationId xmlns:a16="http://schemas.microsoft.com/office/drawing/2014/main" id="{05E0741A-4A1F-F265-8133-499B51084695}"/>
              </a:ext>
            </a:extLst>
          </p:cNvPr>
          <p:cNvPicPr>
            <a:picLocks noChangeAspect="1"/>
          </p:cNvPicPr>
          <p:nvPr/>
        </p:nvPicPr>
        <p:blipFill>
          <a:blip r:embed="rId3"/>
          <a:stretch>
            <a:fillRect/>
          </a:stretch>
        </p:blipFill>
        <p:spPr>
          <a:xfrm>
            <a:off x="451989" y="5969666"/>
            <a:ext cx="11288020" cy="246153"/>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C71A9D31-D89D-471A-E603-C734BAFE8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pic>
        <p:nvPicPr>
          <p:cNvPr id="7" name="Picture 6" descr="A diagram of a road with text&#10;&#10;Description automatically generated with medium confidence">
            <a:extLst>
              <a:ext uri="{FF2B5EF4-FFF2-40B4-BE49-F238E27FC236}">
                <a16:creationId xmlns:a16="http://schemas.microsoft.com/office/drawing/2014/main" id="{9DA218BA-F65B-7E12-0D21-765CA3D93582}"/>
              </a:ext>
            </a:extLst>
          </p:cNvPr>
          <p:cNvPicPr>
            <a:picLocks noChangeAspect="1"/>
          </p:cNvPicPr>
          <p:nvPr/>
        </p:nvPicPr>
        <p:blipFill rotWithShape="1">
          <a:blip r:embed="rId5">
            <a:extLst>
              <a:ext uri="{28A0092B-C50C-407E-A947-70E740481C1C}">
                <a14:useLocalDpi xmlns:a14="http://schemas.microsoft.com/office/drawing/2010/main" val="0"/>
              </a:ext>
            </a:extLst>
          </a:blip>
          <a:srcRect l="8034" t="15542" r="8491" b="44400"/>
          <a:stretch/>
        </p:blipFill>
        <p:spPr>
          <a:xfrm>
            <a:off x="1241776" y="799854"/>
            <a:ext cx="9708446" cy="3014628"/>
          </a:xfrm>
          <a:prstGeom prst="rect">
            <a:avLst/>
          </a:prstGeom>
        </p:spPr>
      </p:pic>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838199" y="200947"/>
            <a:ext cx="8792199" cy="805694"/>
          </a:xfrm>
        </p:spPr>
        <p:txBody>
          <a:bodyPr/>
          <a:lstStyle/>
          <a:p>
            <a:r>
              <a:rPr lang="en-US" b="1" dirty="0">
                <a:solidFill>
                  <a:srgbClr val="2E6B8D"/>
                </a:solidFill>
                <a:latin typeface="Open Sans Condensed"/>
                <a:ea typeface="Open Sans Condensed" panose="020B0806030504020204" pitchFamily="34" charset="0"/>
                <a:cs typeface="Open Sans Condensed" panose="020B0806030504020204" pitchFamily="34" charset="0"/>
              </a:rPr>
              <a:t>PROPOSED TYPICAL SECTION</a:t>
            </a:r>
          </a:p>
        </p:txBody>
      </p:sp>
      <p:pic>
        <p:nvPicPr>
          <p:cNvPr id="3" name="Picture 2" descr="A diagram of a road with text&#10;&#10;Description automatically generated with medium confidence">
            <a:extLst>
              <a:ext uri="{FF2B5EF4-FFF2-40B4-BE49-F238E27FC236}">
                <a16:creationId xmlns:a16="http://schemas.microsoft.com/office/drawing/2014/main" id="{4C4EB418-43FC-0742-EBA1-6A99D5B864C4}"/>
              </a:ext>
            </a:extLst>
          </p:cNvPr>
          <p:cNvPicPr>
            <a:picLocks noChangeAspect="1"/>
          </p:cNvPicPr>
          <p:nvPr/>
        </p:nvPicPr>
        <p:blipFill rotWithShape="1">
          <a:blip r:embed="rId5">
            <a:extLst>
              <a:ext uri="{28A0092B-C50C-407E-A947-70E740481C1C}">
                <a14:useLocalDpi xmlns:a14="http://schemas.microsoft.com/office/drawing/2010/main" val="0"/>
              </a:ext>
            </a:extLst>
          </a:blip>
          <a:srcRect l="22333" t="59312" r="22238" b="4856"/>
          <a:stretch/>
        </p:blipFill>
        <p:spPr>
          <a:xfrm>
            <a:off x="3015325" y="3338688"/>
            <a:ext cx="6274236" cy="2624472"/>
          </a:xfrm>
          <a:prstGeom prst="rect">
            <a:avLst/>
          </a:prstGeom>
        </p:spPr>
      </p:pic>
    </p:spTree>
    <p:extLst>
      <p:ext uri="{BB962C8B-B14F-4D97-AF65-F5344CB8AC3E}">
        <p14:creationId xmlns:p14="http://schemas.microsoft.com/office/powerpoint/2010/main" val="87217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838199" y="200947"/>
            <a:ext cx="8792199" cy="805694"/>
          </a:xfrm>
        </p:spPr>
        <p:txBody>
          <a:bodyPr/>
          <a:lstStyle/>
          <a:p>
            <a:r>
              <a:rPr lang="en-US" b="1">
                <a:solidFill>
                  <a:srgbClr val="2E6B8D"/>
                </a:solidFill>
                <a:latin typeface="Open Sans Condensed"/>
                <a:ea typeface="Open Sans Condensed" panose="020B0806030504020204" pitchFamily="34" charset="0"/>
                <a:cs typeface="Open Sans Condensed" panose="020B0806030504020204" pitchFamily="34" charset="0"/>
              </a:rPr>
              <a:t>PROPOSED TYPICAL SECTION</a:t>
            </a:r>
          </a:p>
        </p:txBody>
      </p:sp>
      <p:pic>
        <p:nvPicPr>
          <p:cNvPr id="4" name="Picture 4" descr="Untitled design (33).png">
            <a:extLst>
              <a:ext uri="{FF2B5EF4-FFF2-40B4-BE49-F238E27FC236}">
                <a16:creationId xmlns:a16="http://schemas.microsoft.com/office/drawing/2014/main" id="{05E0741A-4A1F-F265-8133-499B51084695}"/>
              </a:ext>
            </a:extLst>
          </p:cNvPr>
          <p:cNvPicPr>
            <a:picLocks noChangeAspect="1"/>
          </p:cNvPicPr>
          <p:nvPr/>
        </p:nvPicPr>
        <p:blipFill>
          <a:blip r:embed="rId3"/>
          <a:stretch>
            <a:fillRect/>
          </a:stretch>
        </p:blipFill>
        <p:spPr>
          <a:xfrm>
            <a:off x="451989" y="5969666"/>
            <a:ext cx="11288020" cy="246153"/>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C71A9D31-D89D-471A-E603-C734BAFE8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pic>
        <p:nvPicPr>
          <p:cNvPr id="3" name="Picture 2" descr="A diagram of a bridge with text&#10;&#10;Description automatically generated with medium confidence">
            <a:extLst>
              <a:ext uri="{FF2B5EF4-FFF2-40B4-BE49-F238E27FC236}">
                <a16:creationId xmlns:a16="http://schemas.microsoft.com/office/drawing/2014/main" id="{44568B46-61B2-4BD7-6BBA-0DDDF6AF0259}"/>
              </a:ext>
            </a:extLst>
          </p:cNvPr>
          <p:cNvPicPr>
            <a:picLocks noChangeAspect="1"/>
          </p:cNvPicPr>
          <p:nvPr/>
        </p:nvPicPr>
        <p:blipFill rotWithShape="1">
          <a:blip r:embed="rId5">
            <a:extLst>
              <a:ext uri="{28A0092B-C50C-407E-A947-70E740481C1C}">
                <a14:useLocalDpi xmlns:a14="http://schemas.microsoft.com/office/drawing/2010/main" val="0"/>
              </a:ext>
            </a:extLst>
          </a:blip>
          <a:srcRect l="28518" t="61024" r="28185" b="9672"/>
          <a:stretch/>
        </p:blipFill>
        <p:spPr>
          <a:xfrm>
            <a:off x="3007000" y="3234311"/>
            <a:ext cx="6211864" cy="2720524"/>
          </a:xfrm>
          <a:prstGeom prst="rect">
            <a:avLst/>
          </a:prstGeom>
        </p:spPr>
      </p:pic>
      <p:pic>
        <p:nvPicPr>
          <p:cNvPr id="6" name="Picture 5" descr="A diagram of a bridge with text&#10;&#10;Description automatically generated with medium confidence">
            <a:extLst>
              <a:ext uri="{FF2B5EF4-FFF2-40B4-BE49-F238E27FC236}">
                <a16:creationId xmlns:a16="http://schemas.microsoft.com/office/drawing/2014/main" id="{9703F457-1F89-6DD9-0E1B-BB9193E8F812}"/>
              </a:ext>
            </a:extLst>
          </p:cNvPr>
          <p:cNvPicPr>
            <a:picLocks noChangeAspect="1"/>
          </p:cNvPicPr>
          <p:nvPr/>
        </p:nvPicPr>
        <p:blipFill rotWithShape="1">
          <a:blip r:embed="rId5">
            <a:extLst>
              <a:ext uri="{28A0092B-C50C-407E-A947-70E740481C1C}">
                <a14:useLocalDpi xmlns:a14="http://schemas.microsoft.com/office/drawing/2010/main" val="0"/>
              </a:ext>
            </a:extLst>
          </a:blip>
          <a:srcRect l="25410" t="21544" r="25393" b="49152"/>
          <a:stretch/>
        </p:blipFill>
        <p:spPr>
          <a:xfrm>
            <a:off x="2878668" y="794090"/>
            <a:ext cx="6423376" cy="2475820"/>
          </a:xfrm>
          <a:prstGeom prst="rect">
            <a:avLst/>
          </a:prstGeom>
        </p:spPr>
      </p:pic>
    </p:spTree>
    <p:extLst>
      <p:ext uri="{BB962C8B-B14F-4D97-AF65-F5344CB8AC3E}">
        <p14:creationId xmlns:p14="http://schemas.microsoft.com/office/powerpoint/2010/main" val="127915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Right 14">
            <a:extLst>
              <a:ext uri="{FF2B5EF4-FFF2-40B4-BE49-F238E27FC236}">
                <a16:creationId xmlns:a16="http://schemas.microsoft.com/office/drawing/2014/main" id="{261A3147-318E-8649-C93C-A83885D659F7}"/>
              </a:ext>
            </a:extLst>
          </p:cNvPr>
          <p:cNvSpPr/>
          <p:nvPr/>
        </p:nvSpPr>
        <p:spPr>
          <a:xfrm rot="5400000">
            <a:off x="5599891" y="4028521"/>
            <a:ext cx="1223682" cy="860612"/>
          </a:xfrm>
          <a:prstGeom prst="rightArrow">
            <a:avLst/>
          </a:prstGeom>
          <a:solidFill>
            <a:srgbClr val="FD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Untitled design (33).png">
            <a:extLst>
              <a:ext uri="{FF2B5EF4-FFF2-40B4-BE49-F238E27FC236}">
                <a16:creationId xmlns:a16="http://schemas.microsoft.com/office/drawing/2014/main" id="{9B557A0E-5054-60B6-EAFD-63A3C7AAC8E1}"/>
              </a:ext>
            </a:extLst>
          </p:cNvPr>
          <p:cNvPicPr>
            <a:picLocks noChangeAspect="1"/>
          </p:cNvPicPr>
          <p:nvPr/>
        </p:nvPicPr>
        <p:blipFill>
          <a:blip r:embed="rId3"/>
          <a:stretch>
            <a:fillRect/>
          </a:stretch>
        </p:blipFill>
        <p:spPr>
          <a:xfrm flipV="1">
            <a:off x="1055586" y="2675965"/>
            <a:ext cx="10071053" cy="218582"/>
          </a:xfrm>
          <a:prstGeom prst="rect">
            <a:avLst/>
          </a:prstGeom>
        </p:spPr>
      </p:pic>
      <p:sp>
        <p:nvSpPr>
          <p:cNvPr id="9" name="Rectangle 8">
            <a:extLst>
              <a:ext uri="{FF2B5EF4-FFF2-40B4-BE49-F238E27FC236}">
                <a16:creationId xmlns:a16="http://schemas.microsoft.com/office/drawing/2014/main" id="{A4EB59F9-DB65-406E-960C-319D9243CA9A}"/>
              </a:ext>
            </a:extLst>
          </p:cNvPr>
          <p:cNvSpPr/>
          <p:nvPr/>
        </p:nvSpPr>
        <p:spPr>
          <a:xfrm rot="16200000">
            <a:off x="4940579" y="-4249636"/>
            <a:ext cx="2310840" cy="11540360"/>
          </a:xfrm>
          <a:prstGeom prst="rect">
            <a:avLst/>
          </a:prstGeom>
          <a:solidFill>
            <a:srgbClr val="2E6B8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833313" y="796912"/>
            <a:ext cx="10515600" cy="1325563"/>
          </a:xfrm>
        </p:spPr>
        <p:txBody>
          <a:bodyPr>
            <a:normAutofit/>
          </a:bodyPr>
          <a:lstStyle/>
          <a:p>
            <a:pPr algn="ctr"/>
            <a:r>
              <a:rPr lang="en-US" sz="6000" b="1">
                <a:solidFill>
                  <a:srgbClr val="751113"/>
                </a:solidFill>
                <a:latin typeface="Open Sans Condensed"/>
                <a:ea typeface="Open Sans Condensed" panose="020B0806030504020204" pitchFamily="34" charset="0"/>
                <a:cs typeface="Open Sans Condensed" panose="020B0806030504020204" pitchFamily="34" charset="0"/>
              </a:rPr>
              <a:t>ACCESS MANAGEMENT</a:t>
            </a:r>
          </a:p>
        </p:txBody>
      </p:sp>
      <p:sp>
        <p:nvSpPr>
          <p:cNvPr id="11" name="Rectangle: Rounded Corners 10">
            <a:extLst>
              <a:ext uri="{FF2B5EF4-FFF2-40B4-BE49-F238E27FC236}">
                <a16:creationId xmlns:a16="http://schemas.microsoft.com/office/drawing/2014/main" id="{7EECADBA-53F6-2335-07F3-49FCC5E5D20D}"/>
              </a:ext>
            </a:extLst>
          </p:cNvPr>
          <p:cNvSpPr/>
          <p:nvPr/>
        </p:nvSpPr>
        <p:spPr>
          <a:xfrm>
            <a:off x="3050361" y="3162631"/>
            <a:ext cx="6322741" cy="1290506"/>
          </a:xfrm>
          <a:prstGeom prst="roundRect">
            <a:avLst/>
          </a:prstGeom>
          <a:solidFill>
            <a:srgbClr val="2E6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
              </a:spcBef>
            </a:pPr>
            <a:endParaRPr lang="en-US" sz="2400">
              <a:latin typeface="Calibri" panose="020F0502020204030204" pitchFamily="34" charset="0"/>
              <a:cs typeface="Calibri" panose="020F0502020204030204" pitchFamily="34" charset="0"/>
            </a:endParaRPr>
          </a:p>
          <a:p>
            <a:pPr algn="ctr">
              <a:spcBef>
                <a:spcPts val="100"/>
              </a:spcBef>
            </a:pPr>
            <a:r>
              <a:rPr lang="en-US" sz="2400">
                <a:latin typeface="Calibri" panose="020F0502020204030204" pitchFamily="34" charset="0"/>
                <a:cs typeface="Calibri" panose="020F0502020204030204" pitchFamily="34" charset="0"/>
              </a:rPr>
              <a:t>Provide safe, efficient access to streets and highways by limiting the number of direct accesses to major roadways.</a:t>
            </a:r>
          </a:p>
          <a:p>
            <a:pPr algn="ctr">
              <a:lnSpc>
                <a:spcPct val="100000"/>
              </a:lnSpc>
              <a:spcBef>
                <a:spcPts val="100"/>
              </a:spcBef>
            </a:pPr>
            <a:endParaRPr lang="en-US" sz="2400">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A090DD52-002C-EBA8-984D-BA63AAA8D2E0}"/>
              </a:ext>
            </a:extLst>
          </p:cNvPr>
          <p:cNvSpPr/>
          <p:nvPr/>
        </p:nvSpPr>
        <p:spPr>
          <a:xfrm>
            <a:off x="4503956" y="5174350"/>
            <a:ext cx="3415553" cy="1457460"/>
          </a:xfrm>
          <a:prstGeom prst="roundRect">
            <a:avLst/>
          </a:prstGeom>
          <a:solidFill>
            <a:srgbClr val="751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ü"/>
            </a:pPr>
            <a:r>
              <a:rPr lang="en-US" sz="3600" b="1">
                <a:solidFill>
                  <a:schemeClr val="bg1"/>
                </a:solidFill>
                <a:latin typeface="Calibri" panose="020F0502020204030204" pitchFamily="34" charset="0"/>
                <a:cs typeface="Calibri" panose="020F0502020204030204" pitchFamily="34" charset="0"/>
              </a:rPr>
              <a:t>See handout</a:t>
            </a:r>
            <a:endParaRPr lang="en-US" sz="3600">
              <a:solidFill>
                <a:schemeClr val="bg1"/>
              </a:solidFill>
              <a:latin typeface="Calibri" panose="020F0502020204030204" pitchFamily="34" charset="0"/>
              <a:cs typeface="Calibri" panose="020F0502020204030204" pitchFamily="34" charset="0"/>
            </a:endParaRPr>
          </a:p>
        </p:txBody>
      </p:sp>
      <p:pic>
        <p:nvPicPr>
          <p:cNvPr id="19" name="Picture 18" descr="A picture containing text, clipart&#10;&#10;Description automatically generated">
            <a:extLst>
              <a:ext uri="{FF2B5EF4-FFF2-40B4-BE49-F238E27FC236}">
                <a16:creationId xmlns:a16="http://schemas.microsoft.com/office/drawing/2014/main" id="{35DA4018-C6D2-CCB7-C984-2C5D377DEF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9742" y="6438048"/>
            <a:ext cx="1408116" cy="299929"/>
          </a:xfrm>
          <a:prstGeom prst="rect">
            <a:avLst/>
          </a:prstGeom>
        </p:spPr>
      </p:pic>
    </p:spTree>
    <p:extLst>
      <p:ext uri="{BB962C8B-B14F-4D97-AF65-F5344CB8AC3E}">
        <p14:creationId xmlns:p14="http://schemas.microsoft.com/office/powerpoint/2010/main" val="204522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1009650" y="474551"/>
            <a:ext cx="8985250" cy="1118394"/>
          </a:xfrm>
        </p:spPr>
        <p:txBody>
          <a:bodyPr anchor="t">
            <a:normAutofit/>
          </a:bodyPr>
          <a:lstStyle/>
          <a:p>
            <a:r>
              <a:rPr lang="en-US" b="1">
                <a:solidFill>
                  <a:srgbClr val="2E6B8D"/>
                </a:solidFill>
                <a:latin typeface="Open Sans Condensed" panose="020B0806030504020204"/>
                <a:ea typeface="Open Sans Condensed" panose="020B0806030504020204" pitchFamily="34" charset="0"/>
                <a:cs typeface="Open Sans Condensed" panose="020B0806030504020204" pitchFamily="34" charset="0"/>
              </a:rPr>
              <a:t>RIGHT OF WAY (ROW)</a:t>
            </a:r>
          </a:p>
        </p:txBody>
      </p:sp>
      <p:pic>
        <p:nvPicPr>
          <p:cNvPr id="5" name="Picture 4" descr="A picture containing text, clipart&#10;&#10;Description automatically generated">
            <a:extLst>
              <a:ext uri="{FF2B5EF4-FFF2-40B4-BE49-F238E27FC236}">
                <a16:creationId xmlns:a16="http://schemas.microsoft.com/office/drawing/2014/main" id="{5528A7B6-6A8C-3CB3-CF47-05B584C00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graphicFrame>
        <p:nvGraphicFramePr>
          <p:cNvPr id="7" name="Content Placeholder 1">
            <a:extLst>
              <a:ext uri="{FF2B5EF4-FFF2-40B4-BE49-F238E27FC236}">
                <a16:creationId xmlns:a16="http://schemas.microsoft.com/office/drawing/2014/main" id="{4FE8B448-5B14-93E5-56CE-8C50EE5E6469}"/>
              </a:ext>
            </a:extLst>
          </p:cNvPr>
          <p:cNvGraphicFramePr>
            <a:graphicFrameLocks/>
          </p:cNvGraphicFramePr>
          <p:nvPr>
            <p:extLst>
              <p:ext uri="{D42A27DB-BD31-4B8C-83A1-F6EECF244321}">
                <p14:modId xmlns:p14="http://schemas.microsoft.com/office/powerpoint/2010/main" val="3196618275"/>
              </p:ext>
            </p:extLst>
          </p:nvPr>
        </p:nvGraphicFramePr>
        <p:xfrm>
          <a:off x="1009650" y="1381071"/>
          <a:ext cx="9994900" cy="4254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4" descr="Untitled design (33).png">
            <a:extLst>
              <a:ext uri="{FF2B5EF4-FFF2-40B4-BE49-F238E27FC236}">
                <a16:creationId xmlns:a16="http://schemas.microsoft.com/office/drawing/2014/main" id="{618D90AE-A7DE-0498-D57A-8788372235A6}"/>
              </a:ext>
            </a:extLst>
          </p:cNvPr>
          <p:cNvPicPr>
            <a:picLocks noChangeAspect="1"/>
          </p:cNvPicPr>
          <p:nvPr/>
        </p:nvPicPr>
        <p:blipFill>
          <a:blip r:embed="rId9"/>
          <a:stretch>
            <a:fillRect/>
          </a:stretch>
        </p:blipFill>
        <p:spPr>
          <a:xfrm>
            <a:off x="450466" y="5979555"/>
            <a:ext cx="11288020" cy="246153"/>
          </a:xfrm>
          <a:prstGeom prst="rect">
            <a:avLst/>
          </a:prstGeom>
        </p:spPr>
      </p:pic>
      <p:sp>
        <p:nvSpPr>
          <p:cNvPr id="3" name="Text Box 6">
            <a:extLst>
              <a:ext uri="{FF2B5EF4-FFF2-40B4-BE49-F238E27FC236}">
                <a16:creationId xmlns:a16="http://schemas.microsoft.com/office/drawing/2014/main" id="{7CEA6D77-FFE6-DD49-76F7-2AAD7995FAEF}"/>
              </a:ext>
            </a:extLst>
          </p:cNvPr>
          <p:cNvSpPr txBox="1">
            <a:spLocks noChangeArrowheads="1"/>
          </p:cNvSpPr>
          <p:nvPr/>
        </p:nvSpPr>
        <p:spPr bwMode="auto">
          <a:xfrm>
            <a:off x="450466" y="626253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400" b="1">
                <a:solidFill>
                  <a:srgbClr val="741112"/>
                </a:solidFill>
                <a:latin typeface="Calibri" panose="020F0502020204030204" pitchFamily="34" charset="0"/>
                <a:cs typeface="Calibri" panose="020F0502020204030204" pitchFamily="34" charset="0"/>
              </a:rPr>
              <a:t>See handout</a:t>
            </a:r>
          </a:p>
        </p:txBody>
      </p:sp>
    </p:spTree>
    <p:extLst>
      <p:ext uri="{BB962C8B-B14F-4D97-AF65-F5344CB8AC3E}">
        <p14:creationId xmlns:p14="http://schemas.microsoft.com/office/powerpoint/2010/main" val="156645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1009650" y="474551"/>
            <a:ext cx="8985250" cy="1118394"/>
          </a:xfrm>
        </p:spPr>
        <p:txBody>
          <a:bodyPr anchor="t">
            <a:normAutofit/>
          </a:bodyPr>
          <a:lstStyle/>
          <a:p>
            <a:r>
              <a:rPr lang="en-US" b="1" dirty="0">
                <a:solidFill>
                  <a:srgbClr val="2E6B8D"/>
                </a:solidFill>
                <a:latin typeface="Open Sans Condensed" panose="020B0806030504020204"/>
                <a:ea typeface="Open Sans Condensed" panose="020B0806030504020204" pitchFamily="34" charset="0"/>
                <a:cs typeface="Open Sans Condensed" panose="020B0806030504020204" pitchFamily="34" charset="0"/>
              </a:rPr>
              <a:t>ENCROACHMENTS</a:t>
            </a:r>
          </a:p>
        </p:txBody>
      </p:sp>
      <p:pic>
        <p:nvPicPr>
          <p:cNvPr id="5" name="Picture 4" descr="A picture containing text, clipart&#10;&#10;Description automatically generated">
            <a:extLst>
              <a:ext uri="{FF2B5EF4-FFF2-40B4-BE49-F238E27FC236}">
                <a16:creationId xmlns:a16="http://schemas.microsoft.com/office/drawing/2014/main" id="{5528A7B6-6A8C-3CB3-CF47-05B584C00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pic>
        <p:nvPicPr>
          <p:cNvPr id="6" name="Picture 4" descr="Untitled design (33).png">
            <a:extLst>
              <a:ext uri="{FF2B5EF4-FFF2-40B4-BE49-F238E27FC236}">
                <a16:creationId xmlns:a16="http://schemas.microsoft.com/office/drawing/2014/main" id="{618D90AE-A7DE-0498-D57A-8788372235A6}"/>
              </a:ext>
            </a:extLst>
          </p:cNvPr>
          <p:cNvPicPr>
            <a:picLocks noChangeAspect="1"/>
          </p:cNvPicPr>
          <p:nvPr/>
        </p:nvPicPr>
        <p:blipFill>
          <a:blip r:embed="rId4"/>
          <a:stretch>
            <a:fillRect/>
          </a:stretch>
        </p:blipFill>
        <p:spPr>
          <a:xfrm>
            <a:off x="450466" y="5979555"/>
            <a:ext cx="11288020" cy="246153"/>
          </a:xfrm>
          <a:prstGeom prst="rect">
            <a:avLst/>
          </a:prstGeom>
        </p:spPr>
      </p:pic>
      <p:sp>
        <p:nvSpPr>
          <p:cNvPr id="3" name="Text Box 6">
            <a:extLst>
              <a:ext uri="{FF2B5EF4-FFF2-40B4-BE49-F238E27FC236}">
                <a16:creationId xmlns:a16="http://schemas.microsoft.com/office/drawing/2014/main" id="{7CEA6D77-FFE6-DD49-76F7-2AAD7995FAEF}"/>
              </a:ext>
            </a:extLst>
          </p:cNvPr>
          <p:cNvSpPr txBox="1">
            <a:spLocks noChangeArrowheads="1"/>
          </p:cNvSpPr>
          <p:nvPr/>
        </p:nvSpPr>
        <p:spPr bwMode="auto">
          <a:xfrm>
            <a:off x="450466" y="626253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400" b="1">
                <a:solidFill>
                  <a:srgbClr val="741112"/>
                </a:solidFill>
                <a:latin typeface="Calibri" panose="020F0502020204030204" pitchFamily="34" charset="0"/>
                <a:cs typeface="Calibri" panose="020F0502020204030204" pitchFamily="34" charset="0"/>
              </a:rPr>
              <a:t>See handout</a:t>
            </a:r>
          </a:p>
        </p:txBody>
      </p:sp>
      <p:sp>
        <p:nvSpPr>
          <p:cNvPr id="4" name="Rectangle: Rounded Corners 3">
            <a:extLst>
              <a:ext uri="{FF2B5EF4-FFF2-40B4-BE49-F238E27FC236}">
                <a16:creationId xmlns:a16="http://schemas.microsoft.com/office/drawing/2014/main" id="{21E9323D-EDBD-7DB6-B53D-21B8FD5711EE}"/>
              </a:ext>
            </a:extLst>
          </p:cNvPr>
          <p:cNvSpPr/>
          <p:nvPr/>
        </p:nvSpPr>
        <p:spPr>
          <a:xfrm>
            <a:off x="700391" y="1488332"/>
            <a:ext cx="3083669" cy="4231532"/>
          </a:xfrm>
          <a:prstGeom prst="roundRect">
            <a:avLst/>
          </a:prstGeom>
          <a:noFill/>
          <a:ln w="38100">
            <a:solidFill>
              <a:srgbClr val="FDB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76E0466-AFB0-2DC6-7941-AC4D42B63304}"/>
              </a:ext>
            </a:extLst>
          </p:cNvPr>
          <p:cNvSpPr/>
          <p:nvPr/>
        </p:nvSpPr>
        <p:spPr>
          <a:xfrm>
            <a:off x="4552641" y="1488332"/>
            <a:ext cx="3083669" cy="4231532"/>
          </a:xfrm>
          <a:prstGeom prst="roundRect">
            <a:avLst/>
          </a:prstGeom>
          <a:noFill/>
          <a:ln w="38100">
            <a:solidFill>
              <a:srgbClr val="75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D71C85D-6CA0-41C6-D14F-EF6490B3BDCD}"/>
              </a:ext>
            </a:extLst>
          </p:cNvPr>
          <p:cNvSpPr/>
          <p:nvPr/>
        </p:nvSpPr>
        <p:spPr>
          <a:xfrm>
            <a:off x="8453065" y="1488332"/>
            <a:ext cx="3083669" cy="4231532"/>
          </a:xfrm>
          <a:prstGeom prst="roundRect">
            <a:avLst/>
          </a:prstGeom>
          <a:noFill/>
          <a:ln w="38100">
            <a:solidFill>
              <a:srgbClr val="2E6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A0377F2-5CC1-B64D-67D8-85F22145E12F}"/>
              </a:ext>
            </a:extLst>
          </p:cNvPr>
          <p:cNvSpPr/>
          <p:nvPr/>
        </p:nvSpPr>
        <p:spPr>
          <a:xfrm>
            <a:off x="933855" y="1673157"/>
            <a:ext cx="2558375" cy="1755843"/>
          </a:xfrm>
          <a:prstGeom prst="roundRect">
            <a:avLst/>
          </a:prstGeom>
          <a:solidFill>
            <a:srgbClr val="FD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751113"/>
                </a:solidFill>
              </a:rPr>
              <a:t>Private property in public ROW</a:t>
            </a:r>
          </a:p>
        </p:txBody>
      </p:sp>
      <p:sp>
        <p:nvSpPr>
          <p:cNvPr id="11" name="Rectangle: Rounded Corners 10">
            <a:extLst>
              <a:ext uri="{FF2B5EF4-FFF2-40B4-BE49-F238E27FC236}">
                <a16:creationId xmlns:a16="http://schemas.microsoft.com/office/drawing/2014/main" id="{9531CA0D-158E-FBD3-997B-3D027583B612}"/>
              </a:ext>
            </a:extLst>
          </p:cNvPr>
          <p:cNvSpPr/>
          <p:nvPr/>
        </p:nvSpPr>
        <p:spPr>
          <a:xfrm>
            <a:off x="4815287" y="1673156"/>
            <a:ext cx="2558375" cy="1755843"/>
          </a:xfrm>
          <a:prstGeom prst="roundRect">
            <a:avLst/>
          </a:prstGeom>
          <a:solidFill>
            <a:srgbClr val="751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Examples</a:t>
            </a:r>
            <a:endParaRPr lang="en-US" b="1">
              <a:solidFill>
                <a:schemeClr val="bg1"/>
              </a:solidFill>
            </a:endParaRPr>
          </a:p>
        </p:txBody>
      </p:sp>
      <p:sp>
        <p:nvSpPr>
          <p:cNvPr id="13" name="Rectangle: Rounded Corners 12">
            <a:extLst>
              <a:ext uri="{FF2B5EF4-FFF2-40B4-BE49-F238E27FC236}">
                <a16:creationId xmlns:a16="http://schemas.microsoft.com/office/drawing/2014/main" id="{99BE6BF5-9191-2F1A-E688-A8D95E150293}"/>
              </a:ext>
            </a:extLst>
          </p:cNvPr>
          <p:cNvSpPr/>
          <p:nvPr/>
        </p:nvSpPr>
        <p:spPr>
          <a:xfrm>
            <a:off x="8715711" y="1673155"/>
            <a:ext cx="2558375" cy="1755843"/>
          </a:xfrm>
          <a:prstGeom prst="roundRect">
            <a:avLst/>
          </a:prstGeom>
          <a:solidFill>
            <a:srgbClr val="2E6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Notification</a:t>
            </a:r>
          </a:p>
        </p:txBody>
      </p:sp>
      <p:sp>
        <p:nvSpPr>
          <p:cNvPr id="14" name="TextBox 13">
            <a:extLst>
              <a:ext uri="{FF2B5EF4-FFF2-40B4-BE49-F238E27FC236}">
                <a16:creationId xmlns:a16="http://schemas.microsoft.com/office/drawing/2014/main" id="{3927DBF2-7FAF-C898-B573-B0EEAB4097AE}"/>
              </a:ext>
            </a:extLst>
          </p:cNvPr>
          <p:cNvSpPr txBox="1"/>
          <p:nvPr/>
        </p:nvSpPr>
        <p:spPr>
          <a:xfrm>
            <a:off x="933855" y="3688690"/>
            <a:ext cx="2558375" cy="923330"/>
          </a:xfrm>
          <a:prstGeom prst="rect">
            <a:avLst/>
          </a:prstGeom>
          <a:noFill/>
        </p:spPr>
        <p:txBody>
          <a:bodyPr wrap="square" rtlCol="0">
            <a:spAutoFit/>
          </a:bodyPr>
          <a:lstStyle/>
          <a:p>
            <a:pPr algn="ctr"/>
            <a:r>
              <a:rPr lang="en-US" b="1" kern="1200">
                <a:latin typeface="Calibri" panose="020F0502020204030204" pitchFamily="34" charset="0"/>
                <a:ea typeface="+mn-ea"/>
                <a:cs typeface="Calibri" panose="020F0502020204030204" pitchFamily="34" charset="0"/>
              </a:rPr>
              <a:t>Federal highway regulations for safety</a:t>
            </a:r>
          </a:p>
          <a:p>
            <a:endParaRPr lang="en-US"/>
          </a:p>
        </p:txBody>
      </p:sp>
      <p:sp>
        <p:nvSpPr>
          <p:cNvPr id="15" name="TextBox 14">
            <a:extLst>
              <a:ext uri="{FF2B5EF4-FFF2-40B4-BE49-F238E27FC236}">
                <a16:creationId xmlns:a16="http://schemas.microsoft.com/office/drawing/2014/main" id="{0C2D025D-EA8B-893D-C6C0-F31B1D87A864}"/>
              </a:ext>
            </a:extLst>
          </p:cNvPr>
          <p:cNvSpPr txBox="1"/>
          <p:nvPr/>
        </p:nvSpPr>
        <p:spPr>
          <a:xfrm>
            <a:off x="4856538" y="3688689"/>
            <a:ext cx="2558375" cy="1200329"/>
          </a:xfrm>
          <a:prstGeom prst="rect">
            <a:avLst/>
          </a:prstGeom>
          <a:noFill/>
        </p:spPr>
        <p:txBody>
          <a:bodyPr wrap="square" rtlCol="0">
            <a:spAutoFit/>
          </a:bodyPr>
          <a:lstStyle/>
          <a:p>
            <a:pPr marL="285750" lvl="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Signs</a:t>
            </a:r>
            <a:endParaRPr lang="en-US"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Private use (parking)</a:t>
            </a:r>
            <a:endParaRPr lang="en-US"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Landscaping items</a:t>
            </a:r>
            <a:endParaRPr lang="en-US" dirty="0">
              <a:latin typeface="Calibri" panose="020F0502020204030204" pitchFamily="34" charset="0"/>
              <a:cs typeface="Calibri" panose="020F0502020204030204" pitchFamily="34" charset="0"/>
            </a:endParaRPr>
          </a:p>
          <a:p>
            <a:endParaRPr lang="en-US" dirty="0"/>
          </a:p>
        </p:txBody>
      </p:sp>
      <p:sp>
        <p:nvSpPr>
          <p:cNvPr id="16" name="TextBox 15">
            <a:extLst>
              <a:ext uri="{FF2B5EF4-FFF2-40B4-BE49-F238E27FC236}">
                <a16:creationId xmlns:a16="http://schemas.microsoft.com/office/drawing/2014/main" id="{DFC9A545-22A3-E098-3089-F13E2AAF530A}"/>
              </a:ext>
            </a:extLst>
          </p:cNvPr>
          <p:cNvSpPr txBox="1"/>
          <p:nvPr/>
        </p:nvSpPr>
        <p:spPr>
          <a:xfrm>
            <a:off x="8759767" y="3688689"/>
            <a:ext cx="2558375" cy="1200329"/>
          </a:xfrm>
          <a:prstGeom prst="rect">
            <a:avLst/>
          </a:prstGeom>
          <a:noFill/>
        </p:spPr>
        <p:txBody>
          <a:bodyPr wrap="square" rtlCol="0">
            <a:spAutoFit/>
          </a:bodyPr>
          <a:lstStyle/>
          <a:p>
            <a:pPr algn="ctr"/>
            <a:r>
              <a:rPr lang="en-US" b="1" dirty="0"/>
              <a:t>Owners of encroachments will be notified by the Mobridge Area Office.</a:t>
            </a:r>
          </a:p>
        </p:txBody>
      </p:sp>
    </p:spTree>
    <p:extLst>
      <p:ext uri="{BB962C8B-B14F-4D97-AF65-F5344CB8AC3E}">
        <p14:creationId xmlns:p14="http://schemas.microsoft.com/office/powerpoint/2010/main" val="217946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160F22E1-8BD8-B989-C8B9-3868A02FEA38}"/>
              </a:ext>
            </a:extLst>
          </p:cNvPr>
          <p:cNvSpPr/>
          <p:nvPr/>
        </p:nvSpPr>
        <p:spPr>
          <a:xfrm>
            <a:off x="4323915" y="3879412"/>
            <a:ext cx="1524000" cy="1118681"/>
          </a:xfrm>
          <a:prstGeom prst="rightArrow">
            <a:avLst/>
          </a:prstGeom>
          <a:solidFill>
            <a:srgbClr val="FD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389313D-10D0-C61E-476C-BFB00A798D51}"/>
              </a:ext>
            </a:extLst>
          </p:cNvPr>
          <p:cNvSpPr/>
          <p:nvPr/>
        </p:nvSpPr>
        <p:spPr>
          <a:xfrm>
            <a:off x="4323915" y="1715604"/>
            <a:ext cx="1524000" cy="1118681"/>
          </a:xfrm>
          <a:prstGeom prst="rightArrow">
            <a:avLst/>
          </a:prstGeom>
          <a:solidFill>
            <a:srgbClr val="FD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838199" y="200947"/>
            <a:ext cx="10515600" cy="1325563"/>
          </a:xfrm>
        </p:spPr>
        <p:txBody>
          <a:bodyPr/>
          <a:lstStyle/>
          <a:p>
            <a:r>
              <a:rPr lang="en-US" b="1">
                <a:solidFill>
                  <a:srgbClr val="2E6B8D"/>
                </a:solidFill>
                <a:latin typeface="Open Sans Condensed"/>
                <a:ea typeface="Open Sans Condensed" panose="020B0806030504020204" pitchFamily="34" charset="0"/>
                <a:cs typeface="Open Sans Condensed" panose="020B0806030504020204" pitchFamily="34" charset="0"/>
              </a:rPr>
              <a:t>UTILITY COORDINATION</a:t>
            </a:r>
          </a:p>
        </p:txBody>
      </p:sp>
      <p:pic>
        <p:nvPicPr>
          <p:cNvPr id="4" name="Picture 4" descr="Untitled design (33).png">
            <a:extLst>
              <a:ext uri="{FF2B5EF4-FFF2-40B4-BE49-F238E27FC236}">
                <a16:creationId xmlns:a16="http://schemas.microsoft.com/office/drawing/2014/main" id="{05E0741A-4A1F-F265-8133-499B51084695}"/>
              </a:ext>
            </a:extLst>
          </p:cNvPr>
          <p:cNvPicPr>
            <a:picLocks noChangeAspect="1"/>
          </p:cNvPicPr>
          <p:nvPr/>
        </p:nvPicPr>
        <p:blipFill>
          <a:blip r:embed="rId3"/>
          <a:stretch>
            <a:fillRect/>
          </a:stretch>
        </p:blipFill>
        <p:spPr>
          <a:xfrm>
            <a:off x="451989" y="5969666"/>
            <a:ext cx="11288020" cy="246153"/>
          </a:xfrm>
          <a:prstGeom prst="rect">
            <a:avLst/>
          </a:prstGeom>
        </p:spPr>
      </p:pic>
      <p:sp>
        <p:nvSpPr>
          <p:cNvPr id="3" name="Rectangle: Diagonal Corners Rounded 2">
            <a:extLst>
              <a:ext uri="{FF2B5EF4-FFF2-40B4-BE49-F238E27FC236}">
                <a16:creationId xmlns:a16="http://schemas.microsoft.com/office/drawing/2014/main" id="{91F41756-9A8D-DB53-9571-8A7E66CE57B7}"/>
              </a:ext>
            </a:extLst>
          </p:cNvPr>
          <p:cNvSpPr/>
          <p:nvPr/>
        </p:nvSpPr>
        <p:spPr>
          <a:xfrm>
            <a:off x="953311" y="1575149"/>
            <a:ext cx="4132604" cy="1449422"/>
          </a:xfrm>
          <a:prstGeom prst="round2DiagRect">
            <a:avLst/>
          </a:prstGeom>
          <a:solidFill>
            <a:srgbClr val="2E6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300"/>
              </a:spcAft>
              <a:buNone/>
            </a:pPr>
            <a:endParaRPr lang="en-US" sz="2400" b="1">
              <a:solidFill>
                <a:schemeClr val="bg1"/>
              </a:solidFill>
              <a:latin typeface="Calibri" panose="020F0502020204030204" pitchFamily="34" charset="0"/>
              <a:cs typeface="Calibri" panose="020F0502020204030204" pitchFamily="34" charset="0"/>
            </a:endParaRPr>
          </a:p>
          <a:p>
            <a:pPr marL="12700">
              <a:spcBef>
                <a:spcPts val="100"/>
              </a:spcBef>
            </a:pPr>
            <a:r>
              <a:rPr lang="en-US" sz="2800" b="1" kern="0">
                <a:solidFill>
                  <a:srgbClr val="FFFFFF"/>
                </a:solidFill>
              </a:rPr>
              <a:t>Some utilities may need </a:t>
            </a:r>
          </a:p>
          <a:p>
            <a:pPr marL="12700">
              <a:spcBef>
                <a:spcPts val="100"/>
              </a:spcBef>
            </a:pPr>
            <a:r>
              <a:rPr lang="en-US" sz="2800" b="1" kern="0">
                <a:solidFill>
                  <a:srgbClr val="FFFFFF"/>
                </a:solidFill>
              </a:rPr>
              <a:t>to be relocated.</a:t>
            </a:r>
          </a:p>
          <a:p>
            <a:pPr lvl="0">
              <a:spcAft>
                <a:spcPts val="300"/>
              </a:spcAft>
              <a:buNone/>
            </a:pPr>
            <a:r>
              <a:rPr lang="en-US" sz="1800">
                <a:solidFill>
                  <a:srgbClr val="741112"/>
                </a:solidFill>
                <a:latin typeface="Calibri" panose="020F0502020204030204" pitchFamily="34" charset="0"/>
                <a:cs typeface="Calibri" panose="020F0502020204030204" pitchFamily="34" charset="0"/>
              </a:rPr>
              <a:t> </a:t>
            </a:r>
          </a:p>
        </p:txBody>
      </p:sp>
      <p:sp>
        <p:nvSpPr>
          <p:cNvPr id="5" name="Rectangle: Diagonal Corners Rounded 4">
            <a:extLst>
              <a:ext uri="{FF2B5EF4-FFF2-40B4-BE49-F238E27FC236}">
                <a16:creationId xmlns:a16="http://schemas.microsoft.com/office/drawing/2014/main" id="{62E22710-3460-411C-F52F-62965117A488}"/>
              </a:ext>
            </a:extLst>
          </p:cNvPr>
          <p:cNvSpPr/>
          <p:nvPr/>
        </p:nvSpPr>
        <p:spPr>
          <a:xfrm>
            <a:off x="6172880" y="1889257"/>
            <a:ext cx="4902818" cy="2998727"/>
          </a:xfrm>
          <a:prstGeom prst="round2DiagRect">
            <a:avLst/>
          </a:prstGeom>
          <a:solidFill>
            <a:srgbClr val="75111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0" indent="0" algn="l" defTabSz="1244600">
              <a:lnSpc>
                <a:spcPct val="90000"/>
              </a:lnSpc>
              <a:spcBef>
                <a:spcPct val="0"/>
              </a:spcBef>
              <a:spcAft>
                <a:spcPct val="35000"/>
              </a:spcAft>
              <a:buNone/>
            </a:pPr>
            <a:endParaRPr lang="en-US" sz="2400" b="1" kern="1200" dirty="0">
              <a:solidFill>
                <a:srgbClr val="FFFFFF"/>
              </a:solidFill>
              <a:latin typeface="Calibri" panose="020F0502020204030204" pitchFamily="34" charset="0"/>
              <a:ea typeface="+mn-ea"/>
              <a:cs typeface="Calibri" panose="020F0502020204030204" pitchFamily="34" charset="0"/>
            </a:endParaRPr>
          </a:p>
          <a:p>
            <a:pPr marL="342900" indent="-342900">
              <a:spcAft>
                <a:spcPts val="600"/>
              </a:spcAft>
              <a:buClr>
                <a:srgbClr val="FFFFFF"/>
              </a:buClr>
              <a:buFont typeface="Arial" panose="020B0604020202020204" pitchFamily="34" charset="0"/>
              <a:buChar char="•"/>
              <a:defRPr/>
            </a:pPr>
            <a:r>
              <a:rPr lang="en-US" altLang="en-US" sz="2000" dirty="0">
                <a:solidFill>
                  <a:schemeClr val="bg1"/>
                </a:solidFill>
                <a:cs typeface="Calibri"/>
              </a:rPr>
              <a:t>CRST Telephone Authority</a:t>
            </a:r>
          </a:p>
          <a:p>
            <a:pPr marL="342900" indent="-342900">
              <a:spcAft>
                <a:spcPts val="600"/>
              </a:spcAft>
              <a:buClr>
                <a:srgbClr val="FFFFFF"/>
              </a:buClr>
              <a:buFont typeface="Arial" panose="020B0604020202020204" pitchFamily="34" charset="0"/>
              <a:buChar char="•"/>
              <a:defRPr/>
            </a:pPr>
            <a:r>
              <a:rPr lang="en-US" altLang="en-US" sz="2000" dirty="0">
                <a:solidFill>
                  <a:schemeClr val="bg1"/>
                </a:solidFill>
                <a:cs typeface="Calibri"/>
              </a:rPr>
              <a:t>Moreau Grand Electric Co-op</a:t>
            </a:r>
          </a:p>
          <a:p>
            <a:pPr marL="342900" indent="-342900">
              <a:spcAft>
                <a:spcPts val="600"/>
              </a:spcAft>
              <a:buClr>
                <a:srgbClr val="FFFFFF"/>
              </a:buClr>
              <a:buFont typeface="Arial" panose="020B0604020202020204" pitchFamily="34" charset="0"/>
              <a:buChar char="•"/>
              <a:defRPr/>
            </a:pPr>
            <a:r>
              <a:rPr lang="en-US" altLang="en-US" sz="2000" dirty="0">
                <a:solidFill>
                  <a:schemeClr val="bg1"/>
                </a:solidFill>
                <a:latin typeface="Calibri"/>
                <a:cs typeface="Calibri"/>
              </a:rPr>
              <a:t>Tri County Water</a:t>
            </a:r>
            <a:endParaRPr lang="en-US" altLang="en-US" sz="2000" kern="1200" dirty="0">
              <a:solidFill>
                <a:schemeClr val="bg1"/>
              </a:solidFill>
              <a:latin typeface="Calibri" panose="020F0502020204030204" pitchFamily="34" charset="0"/>
              <a:cs typeface="Calibri" panose="020F0502020204030204" pitchFamily="34" charset="0"/>
            </a:endParaRPr>
          </a:p>
          <a:p>
            <a:pPr marL="342900" indent="-342900">
              <a:spcAft>
                <a:spcPts val="600"/>
              </a:spcAft>
              <a:buClr>
                <a:srgbClr val="FFFFFF"/>
              </a:buClr>
              <a:buFont typeface="Arial" panose="020B0604020202020204" pitchFamily="34" charset="0"/>
              <a:buChar char="•"/>
              <a:defRPr/>
            </a:pPr>
            <a:r>
              <a:rPr lang="en-US" altLang="en-US" sz="2000" dirty="0">
                <a:solidFill>
                  <a:schemeClr val="bg1"/>
                </a:solidFill>
                <a:latin typeface="Calibri"/>
                <a:cs typeface="Calibri"/>
              </a:rPr>
              <a:t>Lumen</a:t>
            </a:r>
            <a:endParaRPr lang="en-US" altLang="en-US" sz="2000" dirty="0">
              <a:solidFill>
                <a:schemeClr val="bg1"/>
              </a:solidFill>
              <a:latin typeface="Calibri" panose="020F0502020204030204" pitchFamily="34" charset="0"/>
              <a:cs typeface="Calibri" panose="020F0502020204030204" pitchFamily="34" charset="0"/>
            </a:endParaRPr>
          </a:p>
          <a:p>
            <a:pPr marL="342900" indent="-342900">
              <a:spcAft>
                <a:spcPts val="600"/>
              </a:spcAft>
              <a:buClr>
                <a:srgbClr val="FFFFFF"/>
              </a:buClr>
              <a:buFont typeface="Arial" panose="020B0604020202020204" pitchFamily="34" charset="0"/>
              <a:buChar char="•"/>
              <a:defRPr/>
            </a:pPr>
            <a:endParaRPr lang="en-US" altLang="en-US" sz="2000" dirty="0">
              <a:solidFill>
                <a:srgbClr val="FFFFFF"/>
              </a:solidFill>
              <a:latin typeface="Calibri" panose="020F0502020204030204" pitchFamily="34" charset="0"/>
              <a:cs typeface="Calibri" panose="020F0502020204030204" pitchFamily="34" charset="0"/>
            </a:endParaRPr>
          </a:p>
          <a:p>
            <a:pPr>
              <a:lnSpc>
                <a:spcPct val="90000"/>
              </a:lnSpc>
              <a:spcBef>
                <a:spcPct val="0"/>
              </a:spcBef>
              <a:spcAft>
                <a:spcPct val="35000"/>
              </a:spcAft>
              <a:defRPr/>
            </a:pPr>
            <a:endParaRPr lang="en-US" b="1" dirty="0">
              <a:solidFill>
                <a:srgbClr val="FFFFFF"/>
              </a:solidFill>
              <a:latin typeface="Calibri" panose="020F0502020204030204" pitchFamily="34" charset="0"/>
              <a:cs typeface="Calibri" panose="020F0502020204030204"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7D128CD3-494C-C15C-2511-7148AF6F2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sp>
        <p:nvSpPr>
          <p:cNvPr id="6" name="Rectangle: Diagonal Corners Rounded 5">
            <a:extLst>
              <a:ext uri="{FF2B5EF4-FFF2-40B4-BE49-F238E27FC236}">
                <a16:creationId xmlns:a16="http://schemas.microsoft.com/office/drawing/2014/main" id="{B39F6429-C632-5DA5-BE79-638BE2F03F2D}"/>
              </a:ext>
            </a:extLst>
          </p:cNvPr>
          <p:cNvSpPr/>
          <p:nvPr/>
        </p:nvSpPr>
        <p:spPr>
          <a:xfrm>
            <a:off x="953311" y="3697019"/>
            <a:ext cx="4132604" cy="1648838"/>
          </a:xfrm>
          <a:prstGeom prst="round2DiagRect">
            <a:avLst/>
          </a:prstGeom>
          <a:solidFill>
            <a:srgbClr val="2E6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300"/>
              </a:spcAft>
              <a:buNone/>
            </a:pPr>
            <a:endParaRPr lang="en-US" sz="2400" b="1">
              <a:solidFill>
                <a:schemeClr val="bg1"/>
              </a:solidFill>
              <a:latin typeface="Calibri" panose="020F0502020204030204" pitchFamily="34" charset="0"/>
              <a:cs typeface="Calibri" panose="020F0502020204030204" pitchFamily="34" charset="0"/>
            </a:endParaRPr>
          </a:p>
          <a:p>
            <a:pPr marL="12700">
              <a:spcBef>
                <a:spcPts val="100"/>
              </a:spcBef>
            </a:pPr>
            <a:r>
              <a:rPr lang="en-US" sz="2800" b="1" kern="0">
                <a:solidFill>
                  <a:srgbClr val="FFFFFF"/>
                </a:solidFill>
              </a:rPr>
              <a:t>Utility companies negotiate easements </a:t>
            </a:r>
          </a:p>
          <a:p>
            <a:pPr marL="12700">
              <a:spcBef>
                <a:spcPts val="100"/>
              </a:spcBef>
            </a:pPr>
            <a:r>
              <a:rPr lang="en-US" sz="2800" b="1" kern="0">
                <a:solidFill>
                  <a:srgbClr val="FFFFFF"/>
                </a:solidFill>
              </a:rPr>
              <a:t>with landowners.</a:t>
            </a:r>
          </a:p>
          <a:p>
            <a:pPr lvl="0">
              <a:spcAft>
                <a:spcPts val="300"/>
              </a:spcAft>
              <a:buNone/>
            </a:pPr>
            <a:r>
              <a:rPr lang="en-US" sz="1800">
                <a:solidFill>
                  <a:srgbClr val="741112"/>
                </a:solidFill>
                <a:latin typeface="Calibri" panose="020F0502020204030204" pitchFamily="34" charset="0"/>
                <a:cs typeface="Calibri" panose="020F0502020204030204" pitchFamily="34" charset="0"/>
              </a:rPr>
              <a:t> </a:t>
            </a:r>
          </a:p>
        </p:txBody>
      </p:sp>
      <p:sp>
        <p:nvSpPr>
          <p:cNvPr id="10" name="Text Box 6">
            <a:extLst>
              <a:ext uri="{FF2B5EF4-FFF2-40B4-BE49-F238E27FC236}">
                <a16:creationId xmlns:a16="http://schemas.microsoft.com/office/drawing/2014/main" id="{39D304EC-592B-DC32-7143-C5BA5E966B6F}"/>
              </a:ext>
            </a:extLst>
          </p:cNvPr>
          <p:cNvSpPr txBox="1">
            <a:spLocks noChangeArrowheads="1"/>
          </p:cNvSpPr>
          <p:nvPr/>
        </p:nvSpPr>
        <p:spPr bwMode="auto">
          <a:xfrm>
            <a:off x="450466" y="626253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400" b="1">
                <a:solidFill>
                  <a:srgbClr val="741112"/>
                </a:solidFill>
                <a:latin typeface="Calibri" panose="020F0502020204030204" pitchFamily="34" charset="0"/>
                <a:cs typeface="Calibri" panose="020F0502020204030204" pitchFamily="34" charset="0"/>
              </a:rPr>
              <a:t>See handout</a:t>
            </a:r>
          </a:p>
        </p:txBody>
      </p:sp>
    </p:spTree>
    <p:extLst>
      <p:ext uri="{BB962C8B-B14F-4D97-AF65-F5344CB8AC3E}">
        <p14:creationId xmlns:p14="http://schemas.microsoft.com/office/powerpoint/2010/main" val="355892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160F22E1-8BD8-B989-C8B9-3868A02FEA38}"/>
              </a:ext>
            </a:extLst>
          </p:cNvPr>
          <p:cNvSpPr/>
          <p:nvPr/>
        </p:nvSpPr>
        <p:spPr>
          <a:xfrm>
            <a:off x="7484670" y="2731701"/>
            <a:ext cx="1524000" cy="1118681"/>
          </a:xfrm>
          <a:prstGeom prst="rightArrow">
            <a:avLst/>
          </a:prstGeom>
          <a:solidFill>
            <a:srgbClr val="FD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389313D-10D0-C61E-476C-BFB00A798D51}"/>
              </a:ext>
            </a:extLst>
          </p:cNvPr>
          <p:cNvSpPr/>
          <p:nvPr/>
        </p:nvSpPr>
        <p:spPr>
          <a:xfrm>
            <a:off x="2341125" y="2731701"/>
            <a:ext cx="1524000" cy="1118681"/>
          </a:xfrm>
          <a:prstGeom prst="rightArrow">
            <a:avLst/>
          </a:prstGeom>
          <a:solidFill>
            <a:srgbClr val="FD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450466" y="200947"/>
            <a:ext cx="11288020" cy="1325563"/>
          </a:xfrm>
        </p:spPr>
        <p:txBody>
          <a:bodyPr/>
          <a:lstStyle/>
          <a:p>
            <a:r>
              <a:rPr lang="en-US" b="1">
                <a:solidFill>
                  <a:srgbClr val="2E6B8D"/>
                </a:solidFill>
                <a:latin typeface="Open Sans Condensed"/>
                <a:ea typeface="Open Sans Condensed" panose="020B0806030504020204" pitchFamily="34" charset="0"/>
                <a:cs typeface="Open Sans Condensed" panose="020B0806030504020204" pitchFamily="34" charset="0"/>
              </a:rPr>
              <a:t>UTILITY COORDINATION</a:t>
            </a:r>
          </a:p>
        </p:txBody>
      </p:sp>
      <p:pic>
        <p:nvPicPr>
          <p:cNvPr id="4" name="Picture 4" descr="Untitled design (33).png">
            <a:extLst>
              <a:ext uri="{FF2B5EF4-FFF2-40B4-BE49-F238E27FC236}">
                <a16:creationId xmlns:a16="http://schemas.microsoft.com/office/drawing/2014/main" id="{05E0741A-4A1F-F265-8133-499B51084695}"/>
              </a:ext>
            </a:extLst>
          </p:cNvPr>
          <p:cNvPicPr>
            <a:picLocks noChangeAspect="1"/>
          </p:cNvPicPr>
          <p:nvPr/>
        </p:nvPicPr>
        <p:blipFill>
          <a:blip r:embed="rId3"/>
          <a:stretch>
            <a:fillRect/>
          </a:stretch>
        </p:blipFill>
        <p:spPr>
          <a:xfrm>
            <a:off x="451989" y="5969666"/>
            <a:ext cx="11288020" cy="246153"/>
          </a:xfrm>
          <a:prstGeom prst="rect">
            <a:avLst/>
          </a:prstGeom>
        </p:spPr>
      </p:pic>
      <p:sp>
        <p:nvSpPr>
          <p:cNvPr id="3" name="Rectangle: Diagonal Corners Rounded 2">
            <a:extLst>
              <a:ext uri="{FF2B5EF4-FFF2-40B4-BE49-F238E27FC236}">
                <a16:creationId xmlns:a16="http://schemas.microsoft.com/office/drawing/2014/main" id="{91F41756-9A8D-DB53-9571-8A7E66CE57B7}"/>
              </a:ext>
            </a:extLst>
          </p:cNvPr>
          <p:cNvSpPr/>
          <p:nvPr/>
        </p:nvSpPr>
        <p:spPr>
          <a:xfrm>
            <a:off x="343463" y="1973983"/>
            <a:ext cx="2759662" cy="2558833"/>
          </a:xfrm>
          <a:prstGeom prst="round2DiagRect">
            <a:avLst/>
          </a:prstGeom>
          <a:solidFill>
            <a:srgbClr val="2E6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spcBef>
                <a:spcPts val="100"/>
              </a:spcBef>
            </a:pPr>
            <a:r>
              <a:rPr lang="en-US" sz="2400" b="1" kern="0">
                <a:solidFill>
                  <a:srgbClr val="FFFFFF"/>
                </a:solidFill>
              </a:rPr>
              <a:t>Any known private utilities?</a:t>
            </a:r>
          </a:p>
          <a:p>
            <a:pPr lvl="0">
              <a:spcAft>
                <a:spcPts val="300"/>
              </a:spcAft>
              <a:buNone/>
            </a:pPr>
            <a:r>
              <a:rPr lang="en-US" sz="1800">
                <a:solidFill>
                  <a:srgbClr val="741112"/>
                </a:solidFill>
                <a:latin typeface="Calibri" panose="020F0502020204030204" pitchFamily="34" charset="0"/>
                <a:cs typeface="Calibri" panose="020F0502020204030204" pitchFamily="34" charset="0"/>
              </a:rPr>
              <a:t> </a:t>
            </a:r>
          </a:p>
        </p:txBody>
      </p:sp>
      <p:sp>
        <p:nvSpPr>
          <p:cNvPr id="5" name="Rectangle: Diagonal Corners Rounded 4">
            <a:extLst>
              <a:ext uri="{FF2B5EF4-FFF2-40B4-BE49-F238E27FC236}">
                <a16:creationId xmlns:a16="http://schemas.microsoft.com/office/drawing/2014/main" id="{62E22710-3460-411C-F52F-62965117A488}"/>
              </a:ext>
            </a:extLst>
          </p:cNvPr>
          <p:cNvSpPr/>
          <p:nvPr/>
        </p:nvSpPr>
        <p:spPr>
          <a:xfrm>
            <a:off x="3987608" y="1973983"/>
            <a:ext cx="4259062" cy="2558834"/>
          </a:xfrm>
          <a:prstGeom prst="round2DiagRect">
            <a:avLst/>
          </a:prstGeom>
          <a:solidFill>
            <a:srgbClr val="751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1244600">
              <a:lnSpc>
                <a:spcPct val="90000"/>
              </a:lnSpc>
              <a:spcBef>
                <a:spcPct val="0"/>
              </a:spcBef>
              <a:spcAft>
                <a:spcPct val="35000"/>
              </a:spcAft>
              <a:buClr>
                <a:schemeClr val="bg1">
                  <a:lumMod val="95000"/>
                </a:schemeClr>
              </a:buClr>
              <a:buFont typeface="Arial" panose="020B0604020202020204" pitchFamily="34" charset="0"/>
              <a:buChar char="•"/>
            </a:pPr>
            <a:endParaRPr lang="en-US" sz="2400" kern="1200">
              <a:solidFill>
                <a:schemeClr val="bg1">
                  <a:lumMod val="95000"/>
                </a:schemeClr>
              </a:solidFill>
              <a:latin typeface="Calibri" panose="020F0502020204030204" pitchFamily="34" charset="0"/>
              <a:ea typeface="+mn-ea"/>
              <a:cs typeface="Calibri" panose="020F0502020204030204" pitchFamily="34" charset="0"/>
            </a:endParaRPr>
          </a:p>
          <a:p>
            <a:pPr marL="342900" indent="-342900" fontAlgn="auto">
              <a:spcBef>
                <a:spcPts val="0"/>
              </a:spcBef>
              <a:spcAft>
                <a:spcPts val="600"/>
              </a:spcAft>
              <a:buClr>
                <a:schemeClr val="bg1">
                  <a:lumMod val="95000"/>
                </a:schemeClr>
              </a:buClr>
              <a:buFont typeface="Arial" panose="020B0604020202020204" pitchFamily="34" charset="0"/>
              <a:buChar char="•"/>
              <a:defRPr/>
            </a:pPr>
            <a:r>
              <a:rPr lang="en-US" altLang="en-US" sz="2400">
                <a:solidFill>
                  <a:schemeClr val="bg1">
                    <a:lumMod val="95000"/>
                  </a:schemeClr>
                </a:solidFill>
                <a:latin typeface="Calibri" panose="020F0502020204030204" pitchFamily="34" charset="0"/>
                <a:cs typeface="Calibri" panose="020F0502020204030204" pitchFamily="34" charset="0"/>
              </a:rPr>
              <a:t>Water Lines</a:t>
            </a:r>
          </a:p>
          <a:p>
            <a:pPr marL="342900" indent="-342900" fontAlgn="auto">
              <a:spcBef>
                <a:spcPts val="0"/>
              </a:spcBef>
              <a:spcAft>
                <a:spcPts val="600"/>
              </a:spcAft>
              <a:buClr>
                <a:schemeClr val="bg1">
                  <a:lumMod val="95000"/>
                </a:schemeClr>
              </a:buClr>
              <a:buFont typeface="Arial" panose="020B0604020202020204" pitchFamily="34" charset="0"/>
              <a:buChar char="•"/>
              <a:defRPr/>
            </a:pPr>
            <a:r>
              <a:rPr lang="en-US" altLang="en-US" sz="2400">
                <a:solidFill>
                  <a:schemeClr val="bg1">
                    <a:lumMod val="95000"/>
                  </a:schemeClr>
                </a:solidFill>
                <a:latin typeface="Calibri" panose="020F0502020204030204" pitchFamily="34" charset="0"/>
                <a:cs typeface="Calibri" panose="020F0502020204030204" pitchFamily="34" charset="0"/>
              </a:rPr>
              <a:t>Drain fields</a:t>
            </a:r>
          </a:p>
          <a:p>
            <a:pPr marL="342900" indent="-342900" fontAlgn="auto">
              <a:spcBef>
                <a:spcPts val="0"/>
              </a:spcBef>
              <a:spcAft>
                <a:spcPts val="600"/>
              </a:spcAft>
              <a:buClr>
                <a:schemeClr val="bg1">
                  <a:lumMod val="95000"/>
                </a:schemeClr>
              </a:buClr>
              <a:buFont typeface="Arial" panose="020B0604020202020204" pitchFamily="34" charset="0"/>
              <a:buChar char="•"/>
              <a:defRPr/>
            </a:pPr>
            <a:r>
              <a:rPr lang="en-US" altLang="en-US" sz="2400">
                <a:solidFill>
                  <a:schemeClr val="bg1">
                    <a:lumMod val="95000"/>
                  </a:schemeClr>
                </a:solidFill>
                <a:latin typeface="Calibri" panose="020F0502020204030204" pitchFamily="34" charset="0"/>
                <a:cs typeface="Calibri" panose="020F0502020204030204" pitchFamily="34" charset="0"/>
              </a:rPr>
              <a:t>Septic tanks</a:t>
            </a:r>
          </a:p>
          <a:p>
            <a:pPr marL="342900" indent="-342900" fontAlgn="auto">
              <a:spcBef>
                <a:spcPts val="0"/>
              </a:spcBef>
              <a:spcAft>
                <a:spcPts val="600"/>
              </a:spcAft>
              <a:buClr>
                <a:schemeClr val="bg1">
                  <a:lumMod val="95000"/>
                </a:schemeClr>
              </a:buClr>
              <a:buFont typeface="Arial" panose="020B0604020202020204" pitchFamily="34" charset="0"/>
              <a:buChar char="•"/>
              <a:defRPr/>
            </a:pPr>
            <a:r>
              <a:rPr lang="en-US" altLang="en-US" sz="2400">
                <a:solidFill>
                  <a:schemeClr val="bg1">
                    <a:lumMod val="95000"/>
                  </a:schemeClr>
                </a:solidFill>
                <a:latin typeface="Calibri" panose="020F0502020204030204" pitchFamily="34" charset="0"/>
                <a:cs typeface="Calibri" panose="020F0502020204030204" pitchFamily="34" charset="0"/>
              </a:rPr>
              <a:t>Underground storage tanks</a:t>
            </a:r>
          </a:p>
          <a:p>
            <a:pPr marL="342900" indent="-342900" fontAlgn="auto">
              <a:spcBef>
                <a:spcPts val="0"/>
              </a:spcBef>
              <a:spcAft>
                <a:spcPts val="600"/>
              </a:spcAft>
              <a:buClr>
                <a:schemeClr val="bg1">
                  <a:lumMod val="95000"/>
                </a:schemeClr>
              </a:buClr>
              <a:buFont typeface="Arial" panose="020B0604020202020204" pitchFamily="34" charset="0"/>
              <a:buChar char="•"/>
              <a:defRPr/>
            </a:pPr>
            <a:r>
              <a:rPr lang="en-US" altLang="en-US" sz="2400">
                <a:solidFill>
                  <a:schemeClr val="bg1">
                    <a:lumMod val="95000"/>
                  </a:schemeClr>
                </a:solidFill>
                <a:latin typeface="Calibri" panose="020F0502020204030204" pitchFamily="34" charset="0"/>
                <a:cs typeface="Calibri" panose="020F0502020204030204" pitchFamily="34" charset="0"/>
              </a:rPr>
              <a:t>Underground power lines</a:t>
            </a:r>
          </a:p>
          <a:p>
            <a:pPr marL="0" lvl="0" indent="0" algn="l" defTabSz="1244600">
              <a:lnSpc>
                <a:spcPct val="90000"/>
              </a:lnSpc>
              <a:spcBef>
                <a:spcPct val="0"/>
              </a:spcBef>
              <a:spcAft>
                <a:spcPct val="35000"/>
              </a:spcAft>
              <a:buNone/>
            </a:pPr>
            <a:endParaRPr lang="en-US" sz="1800" b="1" kern="1200">
              <a:solidFill>
                <a:srgbClr val="FFFFFF"/>
              </a:solidFill>
              <a:latin typeface="Calibri" panose="020F0502020204030204" pitchFamily="34" charset="0"/>
              <a:ea typeface="+mn-ea"/>
              <a:cs typeface="Calibri" panose="020F0502020204030204"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7D128CD3-494C-C15C-2511-7148AF6F2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sp>
        <p:nvSpPr>
          <p:cNvPr id="6" name="Rectangle: Diagonal Corners Rounded 5">
            <a:extLst>
              <a:ext uri="{FF2B5EF4-FFF2-40B4-BE49-F238E27FC236}">
                <a16:creationId xmlns:a16="http://schemas.microsoft.com/office/drawing/2014/main" id="{B39F6429-C632-5DA5-BE79-638BE2F03F2D}"/>
              </a:ext>
            </a:extLst>
          </p:cNvPr>
          <p:cNvSpPr/>
          <p:nvPr/>
        </p:nvSpPr>
        <p:spPr>
          <a:xfrm>
            <a:off x="9131153" y="1973983"/>
            <a:ext cx="2707282" cy="2558833"/>
          </a:xfrm>
          <a:prstGeom prst="round2DiagRect">
            <a:avLst/>
          </a:prstGeom>
          <a:solidFill>
            <a:srgbClr val="2E6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spcBef>
                <a:spcPts val="100"/>
              </a:spcBef>
            </a:pPr>
            <a:r>
              <a:rPr lang="en-US" sz="2400" b="1" kern="0">
                <a:solidFill>
                  <a:srgbClr val="FFFFFF"/>
                </a:solidFill>
              </a:rPr>
              <a:t>Contact SDDOT</a:t>
            </a:r>
          </a:p>
          <a:p>
            <a:pPr lvl="0">
              <a:spcAft>
                <a:spcPts val="300"/>
              </a:spcAft>
              <a:buNone/>
            </a:pPr>
            <a:r>
              <a:rPr lang="en-US" sz="1800">
                <a:solidFill>
                  <a:srgbClr val="741112"/>
                </a:solidFill>
                <a:latin typeface="Calibri" panose="020F0502020204030204" pitchFamily="34" charset="0"/>
                <a:cs typeface="Calibri" panose="020F0502020204030204" pitchFamily="34" charset="0"/>
              </a:rPr>
              <a:t> </a:t>
            </a:r>
          </a:p>
        </p:txBody>
      </p:sp>
      <p:sp>
        <p:nvSpPr>
          <p:cNvPr id="8" name="Text Box 6">
            <a:extLst>
              <a:ext uri="{FF2B5EF4-FFF2-40B4-BE49-F238E27FC236}">
                <a16:creationId xmlns:a16="http://schemas.microsoft.com/office/drawing/2014/main" id="{62EA6C36-48E7-44F1-4BF0-1AFDAF3A6BA2}"/>
              </a:ext>
            </a:extLst>
          </p:cNvPr>
          <p:cNvSpPr txBox="1">
            <a:spLocks noChangeArrowheads="1"/>
          </p:cNvSpPr>
          <p:nvPr/>
        </p:nvSpPr>
        <p:spPr bwMode="auto">
          <a:xfrm>
            <a:off x="450466" y="626253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400" b="1">
                <a:solidFill>
                  <a:srgbClr val="741112"/>
                </a:solidFill>
                <a:latin typeface="Calibri" panose="020F0502020204030204" pitchFamily="34" charset="0"/>
                <a:cs typeface="Calibri" panose="020F0502020204030204" pitchFamily="34" charset="0"/>
              </a:rPr>
              <a:t>See handout</a:t>
            </a:r>
          </a:p>
        </p:txBody>
      </p:sp>
    </p:spTree>
    <p:extLst>
      <p:ext uri="{BB962C8B-B14F-4D97-AF65-F5344CB8AC3E}">
        <p14:creationId xmlns:p14="http://schemas.microsoft.com/office/powerpoint/2010/main" val="378985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p:txBody>
          <a:bodyPr>
            <a:normAutofit/>
          </a:bodyPr>
          <a:lstStyle/>
          <a:p>
            <a:r>
              <a:rPr lang="en-US" b="1">
                <a:solidFill>
                  <a:srgbClr val="2E6B8D"/>
                </a:solidFill>
                <a:latin typeface="Open Sans Condensed"/>
                <a:ea typeface="Open Sans Condensed" panose="020B0806030504020204" pitchFamily="34" charset="0"/>
                <a:cs typeface="Open Sans Condensed" panose="020B0806030504020204" pitchFamily="34" charset="0"/>
              </a:rPr>
              <a:t>ENVIRONMENTAL, SOCIAL, </a:t>
            </a:r>
            <a:br>
              <a:rPr lang="en-US" b="1">
                <a:solidFill>
                  <a:srgbClr val="2E6B8D"/>
                </a:solidFill>
                <a:latin typeface="Open Sans Condensed"/>
                <a:ea typeface="Open Sans Condensed" panose="020B0806030504020204" pitchFamily="34" charset="0"/>
                <a:cs typeface="Open Sans Condensed" panose="020B0806030504020204" pitchFamily="34" charset="0"/>
              </a:rPr>
            </a:br>
            <a:r>
              <a:rPr lang="en-US" b="1">
                <a:solidFill>
                  <a:srgbClr val="2E6B8D"/>
                </a:solidFill>
                <a:latin typeface="Open Sans Condensed"/>
                <a:ea typeface="Open Sans Condensed" panose="020B0806030504020204" pitchFamily="34" charset="0"/>
                <a:cs typeface="Open Sans Condensed" panose="020B0806030504020204" pitchFamily="34" charset="0"/>
              </a:rPr>
              <a:t>AND ECONOMIC CONCERNS</a:t>
            </a:r>
          </a:p>
        </p:txBody>
      </p:sp>
      <p:sp>
        <p:nvSpPr>
          <p:cNvPr id="3" name="Content Placeholder 2">
            <a:extLst>
              <a:ext uri="{FF2B5EF4-FFF2-40B4-BE49-F238E27FC236}">
                <a16:creationId xmlns:a16="http://schemas.microsoft.com/office/drawing/2014/main" id="{8C3E6FBD-B2D5-4B61-AFEB-2DB972609AB0}"/>
              </a:ext>
            </a:extLst>
          </p:cNvPr>
          <p:cNvSpPr>
            <a:spLocks noGrp="1"/>
          </p:cNvSpPr>
          <p:nvPr>
            <p:ph idx="1"/>
          </p:nvPr>
        </p:nvSpPr>
        <p:spPr/>
        <p:txBody>
          <a:bodyPr/>
          <a:lstStyle/>
          <a:p>
            <a:pPr marL="0" indent="0" fontAlgn="auto">
              <a:spcBef>
                <a:spcPts val="0"/>
              </a:spcBef>
              <a:spcAft>
                <a:spcPts val="1200"/>
              </a:spcAft>
              <a:buSzPct val="65000"/>
              <a:buNone/>
              <a:defRPr/>
            </a:pPr>
            <a:r>
              <a:rPr lang="en-US" sz="2400" b="1" dirty="0">
                <a:latin typeface="Calibri" panose="020F0502020204030204" pitchFamily="34" charset="0"/>
                <a:cs typeface="Calibri" panose="020F0502020204030204" pitchFamily="34" charset="0"/>
              </a:rPr>
              <a:t>This project is being developed in accordance with applicable State and Federal environmental regulations including:</a:t>
            </a:r>
          </a:p>
          <a:p>
            <a:pPr>
              <a:spcBef>
                <a:spcPts val="0"/>
              </a:spcBef>
              <a:spcAft>
                <a:spcPts val="1200"/>
              </a:spcAft>
              <a:buSzPct val="65000"/>
              <a:defRPr/>
            </a:pPr>
            <a:r>
              <a:rPr lang="en-US" sz="2400" b="1" dirty="0">
                <a:latin typeface="Calibri" panose="020F0502020204030204" pitchFamily="34" charset="0"/>
                <a:cs typeface="Calibri" panose="020F0502020204030204" pitchFamily="34" charset="0"/>
              </a:rPr>
              <a:t>National Environmental Policy Act (NEPA) </a:t>
            </a:r>
          </a:p>
          <a:p>
            <a:pPr>
              <a:spcBef>
                <a:spcPts val="0"/>
              </a:spcBef>
              <a:spcAft>
                <a:spcPts val="1200"/>
              </a:spcAft>
              <a:buSzPct val="65000"/>
              <a:defRPr/>
            </a:pPr>
            <a:r>
              <a:rPr lang="en-US" sz="2400" b="1" dirty="0">
                <a:latin typeface="Calibri" panose="020F0502020204030204" pitchFamily="34" charset="0"/>
                <a:cs typeface="Calibri" panose="020F0502020204030204" pitchFamily="34" charset="0"/>
              </a:rPr>
              <a:t>Section 106 of the Historic Preservation Act</a:t>
            </a:r>
          </a:p>
          <a:p>
            <a:pPr marL="0" indent="0" fontAlgn="auto">
              <a:spcBef>
                <a:spcPts val="1200"/>
              </a:spcBef>
              <a:spcAft>
                <a:spcPts val="0"/>
              </a:spcAft>
              <a:buSzPct val="65000"/>
              <a:buNone/>
              <a:defRPr/>
            </a:pPr>
            <a:r>
              <a:rPr lang="en-US" sz="2400" b="1" dirty="0">
                <a:latin typeface="Calibri" panose="020F0502020204030204" pitchFamily="34" charset="0"/>
                <a:cs typeface="Calibri" panose="020F0502020204030204" pitchFamily="34" charset="0"/>
              </a:rPr>
              <a:t>Coordination has been initiated with State &amp; Federal resource agencies and the Cheyenne River Sioux Tribe</a:t>
            </a:r>
          </a:p>
          <a:p>
            <a:pPr>
              <a:spcBef>
                <a:spcPts val="1200"/>
              </a:spcBef>
              <a:buSzPct val="65000"/>
              <a:defRPr/>
            </a:pPr>
            <a:r>
              <a:rPr lang="en-US" sz="2400" b="1" dirty="0">
                <a:latin typeface="Calibri" panose="020F0502020204030204" pitchFamily="34" charset="0"/>
                <a:cs typeface="Calibri" panose="020F0502020204030204" pitchFamily="34" charset="0"/>
              </a:rPr>
              <a:t>The project would seek to protect items of cultural significance identified by the tribe, including the collection of vegetation prior to construction</a:t>
            </a:r>
          </a:p>
          <a:p>
            <a:pPr marL="0" indent="0" fontAlgn="auto">
              <a:spcBef>
                <a:spcPts val="1200"/>
              </a:spcBef>
              <a:spcAft>
                <a:spcPts val="0"/>
              </a:spcAft>
              <a:buSzPct val="65000"/>
              <a:buNone/>
              <a:defRPr/>
            </a:pPr>
            <a:endParaRPr lang="en-US" b="1" dirty="0">
              <a:latin typeface="Calibri" panose="020F0502020204030204" pitchFamily="34" charset="0"/>
              <a:cs typeface="Calibri" panose="020F0502020204030204" pitchFamily="34" charset="0"/>
            </a:endParaRPr>
          </a:p>
        </p:txBody>
      </p:sp>
      <p:pic>
        <p:nvPicPr>
          <p:cNvPr id="4" name="Picture 4" descr="Untitled design (33).png">
            <a:extLst>
              <a:ext uri="{FF2B5EF4-FFF2-40B4-BE49-F238E27FC236}">
                <a16:creationId xmlns:a16="http://schemas.microsoft.com/office/drawing/2014/main" id="{3C183152-9544-70D9-9743-5D7FEEBB9075}"/>
              </a:ext>
            </a:extLst>
          </p:cNvPr>
          <p:cNvPicPr>
            <a:picLocks noChangeAspect="1"/>
          </p:cNvPicPr>
          <p:nvPr/>
        </p:nvPicPr>
        <p:blipFill>
          <a:blip r:embed="rId3"/>
          <a:stretch>
            <a:fillRect/>
          </a:stretch>
        </p:blipFill>
        <p:spPr>
          <a:xfrm>
            <a:off x="451989" y="5969666"/>
            <a:ext cx="11288020" cy="246153"/>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AB76E75-5DD8-3746-D8E7-E8C082BBE6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sp>
        <p:nvSpPr>
          <p:cNvPr id="6" name="Text Box 6">
            <a:extLst>
              <a:ext uri="{FF2B5EF4-FFF2-40B4-BE49-F238E27FC236}">
                <a16:creationId xmlns:a16="http://schemas.microsoft.com/office/drawing/2014/main" id="{453049DB-73B1-6762-5B44-FAFB772D8CED}"/>
              </a:ext>
            </a:extLst>
          </p:cNvPr>
          <p:cNvSpPr txBox="1">
            <a:spLocks noChangeArrowheads="1"/>
          </p:cNvSpPr>
          <p:nvPr/>
        </p:nvSpPr>
        <p:spPr bwMode="auto">
          <a:xfrm>
            <a:off x="450466" y="626253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400" b="1">
                <a:solidFill>
                  <a:srgbClr val="741112"/>
                </a:solidFill>
                <a:latin typeface="Calibri" panose="020F0502020204030204" pitchFamily="34" charset="0"/>
                <a:cs typeface="Calibri" panose="020F0502020204030204" pitchFamily="34" charset="0"/>
              </a:rPr>
              <a:t>See handout</a:t>
            </a:r>
          </a:p>
        </p:txBody>
      </p:sp>
    </p:spTree>
    <p:extLst>
      <p:ext uri="{BB962C8B-B14F-4D97-AF65-F5344CB8AC3E}">
        <p14:creationId xmlns:p14="http://schemas.microsoft.com/office/powerpoint/2010/main" val="476184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p:txBody>
          <a:bodyPr/>
          <a:lstStyle/>
          <a:p>
            <a:r>
              <a:rPr lang="en-US" b="1">
                <a:solidFill>
                  <a:srgbClr val="2E6B8D"/>
                </a:solidFill>
                <a:latin typeface="Open Sans Condensed"/>
                <a:ea typeface="Open Sans Condensed" panose="020B0806030504020204" pitchFamily="34" charset="0"/>
                <a:cs typeface="Open Sans Condensed" panose="020B0806030504020204" pitchFamily="34" charset="0"/>
              </a:rPr>
              <a:t>ENVIRONMENTAL, SOCIAL, </a:t>
            </a:r>
            <a:br>
              <a:rPr lang="en-US" b="1">
                <a:solidFill>
                  <a:srgbClr val="2E6B8D"/>
                </a:solidFill>
                <a:latin typeface="Open Sans Condensed"/>
                <a:ea typeface="Open Sans Condensed" panose="020B0806030504020204" pitchFamily="34" charset="0"/>
                <a:cs typeface="Open Sans Condensed" panose="020B0806030504020204" pitchFamily="34" charset="0"/>
              </a:rPr>
            </a:br>
            <a:r>
              <a:rPr lang="en-US" b="1">
                <a:solidFill>
                  <a:srgbClr val="2E6B8D"/>
                </a:solidFill>
                <a:latin typeface="Open Sans Condensed"/>
                <a:ea typeface="Open Sans Condensed" panose="020B0806030504020204" pitchFamily="34" charset="0"/>
                <a:cs typeface="Open Sans Condensed" panose="020B0806030504020204" pitchFamily="34" charset="0"/>
              </a:rPr>
              <a:t>AND ECONOMIC CONCERNS</a:t>
            </a:r>
          </a:p>
        </p:txBody>
      </p:sp>
      <p:sp>
        <p:nvSpPr>
          <p:cNvPr id="3" name="Content Placeholder 2">
            <a:extLst>
              <a:ext uri="{FF2B5EF4-FFF2-40B4-BE49-F238E27FC236}">
                <a16:creationId xmlns:a16="http://schemas.microsoft.com/office/drawing/2014/main" id="{8C3E6FBD-B2D5-4B61-AFEB-2DB972609AB0}"/>
              </a:ext>
            </a:extLst>
          </p:cNvPr>
          <p:cNvSpPr>
            <a:spLocks noGrp="1"/>
          </p:cNvSpPr>
          <p:nvPr>
            <p:ph idx="1"/>
          </p:nvPr>
        </p:nvSpPr>
        <p:spPr/>
        <p:txBody>
          <a:bodyPr vert="horz" lIns="91440" tIns="45720" rIns="91440" bIns="45720" rtlCol="0" anchor="t">
            <a:normAutofit/>
          </a:bodyPr>
          <a:lstStyle/>
          <a:p>
            <a:pPr marL="0" indent="0" fontAlgn="auto">
              <a:lnSpc>
                <a:spcPct val="90000"/>
              </a:lnSpc>
              <a:spcBef>
                <a:spcPts val="0"/>
              </a:spcBef>
              <a:spcAft>
                <a:spcPts val="1200"/>
              </a:spcAft>
              <a:buClr>
                <a:schemeClr val="tx1"/>
              </a:buClr>
              <a:buSzPct val="65000"/>
              <a:buNone/>
              <a:defRPr/>
            </a:pPr>
            <a:r>
              <a:rPr lang="en-US" b="1" dirty="0">
                <a:latin typeface="Calibri"/>
                <a:cs typeface="Calibri"/>
              </a:rPr>
              <a:t>A cultural resources survey will be completed.</a:t>
            </a:r>
          </a:p>
          <a:p>
            <a:pPr marL="0" indent="0" fontAlgn="auto">
              <a:lnSpc>
                <a:spcPct val="90000"/>
              </a:lnSpc>
              <a:spcBef>
                <a:spcPts val="0"/>
              </a:spcBef>
              <a:spcAft>
                <a:spcPts val="1200"/>
              </a:spcAft>
              <a:buClr>
                <a:schemeClr val="tx1"/>
              </a:buClr>
              <a:buSzPct val="65000"/>
              <a:buNone/>
              <a:defRPr/>
            </a:pPr>
            <a:r>
              <a:rPr lang="en-US" b="1" dirty="0">
                <a:latin typeface="Calibri"/>
                <a:cs typeface="Calibri"/>
              </a:rPr>
              <a:t>A wetland delineation has been conducted and is being reviewed to determine the extent of wetland impacts.</a:t>
            </a:r>
            <a:endParaRPr lang="en-US" b="1" dirty="0">
              <a:latin typeface="Calibri"/>
              <a:ea typeface="Calibri"/>
              <a:cs typeface="Calibri"/>
            </a:endParaRPr>
          </a:p>
          <a:p>
            <a:pPr marL="0" indent="0" fontAlgn="auto">
              <a:lnSpc>
                <a:spcPct val="90000"/>
              </a:lnSpc>
              <a:spcBef>
                <a:spcPts val="0"/>
              </a:spcBef>
              <a:spcAft>
                <a:spcPts val="1200"/>
              </a:spcAft>
              <a:buClr>
                <a:schemeClr val="tx1"/>
              </a:buClr>
              <a:buSzPct val="65000"/>
              <a:buNone/>
              <a:defRPr/>
            </a:pPr>
            <a:r>
              <a:rPr lang="en-US" b="1" dirty="0">
                <a:latin typeface="Calibri"/>
                <a:cs typeface="Calibri"/>
              </a:rPr>
              <a:t>Endangered and threatened species w/ potential habitat:</a:t>
            </a:r>
            <a:endParaRPr lang="en-US" b="1" dirty="0">
              <a:latin typeface="Calibri"/>
              <a:ea typeface="Calibri"/>
              <a:cs typeface="Calibri"/>
            </a:endParaRPr>
          </a:p>
          <a:p>
            <a:pPr marL="342900" lvl="1" indent="-342900" algn="just" fontAlgn="auto">
              <a:lnSpc>
                <a:spcPct val="90000"/>
              </a:lnSpc>
              <a:spcBef>
                <a:spcPts val="0"/>
              </a:spcBef>
              <a:spcAft>
                <a:spcPts val="600"/>
              </a:spcAft>
              <a:defRPr/>
            </a:pPr>
            <a:r>
              <a:rPr lang="en-US" b="1" dirty="0">
                <a:latin typeface="Calibri"/>
                <a:cs typeface="Calibri"/>
              </a:rPr>
              <a:t>Birds: Whooping Crane, </a:t>
            </a:r>
            <a:r>
              <a:rPr lang="en-US" b="1" dirty="0" err="1">
                <a:latin typeface="Calibri"/>
                <a:cs typeface="Calibri"/>
              </a:rPr>
              <a:t>Rufa</a:t>
            </a:r>
            <a:r>
              <a:rPr lang="en-US" b="1" dirty="0">
                <a:latin typeface="Calibri"/>
                <a:cs typeface="Calibri"/>
              </a:rPr>
              <a:t> Red Knot</a:t>
            </a:r>
            <a:endParaRPr lang="en-US" b="1" dirty="0">
              <a:latin typeface="Calibri"/>
              <a:ea typeface="Calibri"/>
              <a:cs typeface="Calibri"/>
            </a:endParaRPr>
          </a:p>
          <a:p>
            <a:pPr marL="342900" lvl="1" indent="-342900" algn="just">
              <a:spcBef>
                <a:spcPts val="0"/>
              </a:spcBef>
              <a:spcAft>
                <a:spcPts val="600"/>
              </a:spcAft>
              <a:defRPr/>
            </a:pPr>
            <a:r>
              <a:rPr lang="en-US" b="1" dirty="0">
                <a:latin typeface="Calibri"/>
                <a:cs typeface="Calibri"/>
              </a:rPr>
              <a:t>Mammals:  Northern Long-Eared Bat </a:t>
            </a:r>
            <a:endParaRPr lang="en-US" b="1" dirty="0">
              <a:latin typeface="Calibri" panose="020F0502020204030204" pitchFamily="34" charset="0"/>
              <a:cs typeface="Calibri" panose="020F0502020204030204" pitchFamily="34" charset="0"/>
            </a:endParaRPr>
          </a:p>
        </p:txBody>
      </p:sp>
      <p:pic>
        <p:nvPicPr>
          <p:cNvPr id="4" name="Picture 4" descr="Untitled design (33).png">
            <a:extLst>
              <a:ext uri="{FF2B5EF4-FFF2-40B4-BE49-F238E27FC236}">
                <a16:creationId xmlns:a16="http://schemas.microsoft.com/office/drawing/2014/main" id="{3C183152-9544-70D9-9743-5D7FEEBB9075}"/>
              </a:ext>
            </a:extLst>
          </p:cNvPr>
          <p:cNvPicPr>
            <a:picLocks noChangeAspect="1"/>
          </p:cNvPicPr>
          <p:nvPr/>
        </p:nvPicPr>
        <p:blipFill>
          <a:blip r:embed="rId3"/>
          <a:stretch>
            <a:fillRect/>
          </a:stretch>
        </p:blipFill>
        <p:spPr>
          <a:xfrm>
            <a:off x="451989" y="5969666"/>
            <a:ext cx="11288020" cy="246153"/>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AB76E75-5DD8-3746-D8E7-E8C082BBE6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sp>
        <p:nvSpPr>
          <p:cNvPr id="6" name="Text Box 6">
            <a:extLst>
              <a:ext uri="{FF2B5EF4-FFF2-40B4-BE49-F238E27FC236}">
                <a16:creationId xmlns:a16="http://schemas.microsoft.com/office/drawing/2014/main" id="{FA080A1A-ECEC-C967-9C00-A1F54D67FA35}"/>
              </a:ext>
            </a:extLst>
          </p:cNvPr>
          <p:cNvSpPr txBox="1">
            <a:spLocks noChangeArrowheads="1"/>
          </p:cNvSpPr>
          <p:nvPr/>
        </p:nvSpPr>
        <p:spPr bwMode="auto">
          <a:xfrm>
            <a:off x="450466" y="626253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400" b="1">
                <a:solidFill>
                  <a:srgbClr val="741112"/>
                </a:solidFill>
                <a:latin typeface="Calibri" panose="020F0502020204030204" pitchFamily="34" charset="0"/>
                <a:cs typeface="Calibri" panose="020F0502020204030204" pitchFamily="34" charset="0"/>
              </a:rPr>
              <a:t>See handout</a:t>
            </a:r>
          </a:p>
        </p:txBody>
      </p:sp>
    </p:spTree>
    <p:extLst>
      <p:ext uri="{BB962C8B-B14F-4D97-AF65-F5344CB8AC3E}">
        <p14:creationId xmlns:p14="http://schemas.microsoft.com/office/powerpoint/2010/main" val="60582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1009650" y="474551"/>
            <a:ext cx="8985250" cy="1118394"/>
          </a:xfrm>
        </p:spPr>
        <p:txBody>
          <a:bodyPr anchor="t">
            <a:normAutofit/>
          </a:bodyPr>
          <a:lstStyle/>
          <a:p>
            <a:r>
              <a:rPr lang="en-US" b="1" dirty="0">
                <a:solidFill>
                  <a:srgbClr val="2E6B8D"/>
                </a:solidFill>
                <a:latin typeface="Open Sans Condensed" panose="020B0806030504020204"/>
                <a:ea typeface="Open Sans Condensed" panose="020B0806030504020204" pitchFamily="34" charset="0"/>
                <a:cs typeface="Open Sans Condensed" panose="020B0806030504020204" pitchFamily="34" charset="0"/>
              </a:rPr>
              <a:t>Construction Traffic Control</a:t>
            </a:r>
          </a:p>
        </p:txBody>
      </p:sp>
      <p:pic>
        <p:nvPicPr>
          <p:cNvPr id="5" name="Picture 4" descr="A picture containing text, clipart&#10;&#10;Description automatically generated">
            <a:extLst>
              <a:ext uri="{FF2B5EF4-FFF2-40B4-BE49-F238E27FC236}">
                <a16:creationId xmlns:a16="http://schemas.microsoft.com/office/drawing/2014/main" id="{5528A7B6-6A8C-3CB3-CF47-05B584C00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graphicFrame>
        <p:nvGraphicFramePr>
          <p:cNvPr id="7" name="Content Placeholder 1">
            <a:extLst>
              <a:ext uri="{FF2B5EF4-FFF2-40B4-BE49-F238E27FC236}">
                <a16:creationId xmlns:a16="http://schemas.microsoft.com/office/drawing/2014/main" id="{4FE8B448-5B14-93E5-56CE-8C50EE5E6469}"/>
              </a:ext>
            </a:extLst>
          </p:cNvPr>
          <p:cNvGraphicFramePr>
            <a:graphicFrameLocks/>
          </p:cNvGraphicFramePr>
          <p:nvPr>
            <p:extLst>
              <p:ext uri="{D42A27DB-BD31-4B8C-83A1-F6EECF244321}">
                <p14:modId xmlns:p14="http://schemas.microsoft.com/office/powerpoint/2010/main" val="1623844285"/>
              </p:ext>
            </p:extLst>
          </p:nvPr>
        </p:nvGraphicFramePr>
        <p:xfrm>
          <a:off x="450466" y="1376413"/>
          <a:ext cx="11288020" cy="4259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4" descr="Untitled design (33).png">
            <a:extLst>
              <a:ext uri="{FF2B5EF4-FFF2-40B4-BE49-F238E27FC236}">
                <a16:creationId xmlns:a16="http://schemas.microsoft.com/office/drawing/2014/main" id="{618D90AE-A7DE-0498-D57A-8788372235A6}"/>
              </a:ext>
            </a:extLst>
          </p:cNvPr>
          <p:cNvPicPr>
            <a:picLocks noChangeAspect="1"/>
          </p:cNvPicPr>
          <p:nvPr/>
        </p:nvPicPr>
        <p:blipFill>
          <a:blip r:embed="rId9"/>
          <a:stretch>
            <a:fillRect/>
          </a:stretch>
        </p:blipFill>
        <p:spPr>
          <a:xfrm>
            <a:off x="450466" y="5979555"/>
            <a:ext cx="11288020" cy="246153"/>
          </a:xfrm>
          <a:prstGeom prst="rect">
            <a:avLst/>
          </a:prstGeom>
        </p:spPr>
      </p:pic>
      <p:sp>
        <p:nvSpPr>
          <p:cNvPr id="3" name="Text Box 6">
            <a:extLst>
              <a:ext uri="{FF2B5EF4-FFF2-40B4-BE49-F238E27FC236}">
                <a16:creationId xmlns:a16="http://schemas.microsoft.com/office/drawing/2014/main" id="{7CEA6D77-FFE6-DD49-76F7-2AAD7995FAEF}"/>
              </a:ext>
            </a:extLst>
          </p:cNvPr>
          <p:cNvSpPr txBox="1">
            <a:spLocks noChangeArrowheads="1"/>
          </p:cNvSpPr>
          <p:nvPr/>
        </p:nvSpPr>
        <p:spPr bwMode="auto">
          <a:xfrm>
            <a:off x="450466" y="626253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a:spcBef>
                <a:spcPct val="20000"/>
              </a:spcBef>
              <a:buClr>
                <a:schemeClr val="accent2"/>
              </a:buClr>
              <a:buChar char="•"/>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a:spcBef>
                <a:spcPct val="50000"/>
              </a:spcBef>
              <a:buClrTx/>
              <a:buSzTx/>
              <a:buFontTx/>
              <a:buNone/>
            </a:pPr>
            <a:r>
              <a:rPr lang="en-US" altLang="en-US" sz="2400" b="1">
                <a:solidFill>
                  <a:srgbClr val="741112"/>
                </a:solidFill>
                <a:latin typeface="Calibri" panose="020F0502020204030204" pitchFamily="34" charset="0"/>
                <a:cs typeface="Calibri" panose="020F0502020204030204" pitchFamily="34" charset="0"/>
              </a:rPr>
              <a:t>See handout</a:t>
            </a:r>
          </a:p>
        </p:txBody>
      </p:sp>
    </p:spTree>
    <p:extLst>
      <p:ext uri="{BB962C8B-B14F-4D97-AF65-F5344CB8AC3E}">
        <p14:creationId xmlns:p14="http://schemas.microsoft.com/office/powerpoint/2010/main" val="141923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838199" y="200947"/>
            <a:ext cx="10515600" cy="1325563"/>
          </a:xfrm>
        </p:spPr>
        <p:txBody>
          <a:bodyPr/>
          <a:lstStyle/>
          <a:p>
            <a:r>
              <a:rPr lang="en-US" b="1">
                <a:solidFill>
                  <a:srgbClr val="2E6B8D"/>
                </a:solidFill>
                <a:latin typeface="Open Sans Condensed"/>
                <a:ea typeface="Open Sans Condensed" panose="020B0806030504020204" pitchFamily="34" charset="0"/>
                <a:cs typeface="Open Sans Condensed" panose="020B0806030504020204" pitchFamily="34" charset="0"/>
              </a:rPr>
              <a:t>MISSION</a:t>
            </a:r>
          </a:p>
        </p:txBody>
      </p:sp>
      <p:pic>
        <p:nvPicPr>
          <p:cNvPr id="4" name="Picture 4" descr="Untitled design (33).png">
            <a:extLst>
              <a:ext uri="{FF2B5EF4-FFF2-40B4-BE49-F238E27FC236}">
                <a16:creationId xmlns:a16="http://schemas.microsoft.com/office/drawing/2014/main" id="{05E0741A-4A1F-F265-8133-499B51084695}"/>
              </a:ext>
            </a:extLst>
          </p:cNvPr>
          <p:cNvPicPr>
            <a:picLocks noChangeAspect="1"/>
          </p:cNvPicPr>
          <p:nvPr/>
        </p:nvPicPr>
        <p:blipFill>
          <a:blip r:embed="rId3"/>
          <a:stretch>
            <a:fillRect/>
          </a:stretch>
        </p:blipFill>
        <p:spPr>
          <a:xfrm>
            <a:off x="451989" y="5969666"/>
            <a:ext cx="11288020" cy="246153"/>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67E1B2F9-2282-9C46-5C4C-958F7BF378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graphicFrame>
        <p:nvGraphicFramePr>
          <p:cNvPr id="13" name="Content Placeholder 1">
            <a:extLst>
              <a:ext uri="{FF2B5EF4-FFF2-40B4-BE49-F238E27FC236}">
                <a16:creationId xmlns:a16="http://schemas.microsoft.com/office/drawing/2014/main" id="{07CC0019-9993-2986-AE7F-35DBC4119FED}"/>
              </a:ext>
            </a:extLst>
          </p:cNvPr>
          <p:cNvGraphicFramePr>
            <a:graphicFrameLocks/>
          </p:cNvGraphicFramePr>
          <p:nvPr>
            <p:extLst>
              <p:ext uri="{D42A27DB-BD31-4B8C-83A1-F6EECF244321}">
                <p14:modId xmlns:p14="http://schemas.microsoft.com/office/powerpoint/2010/main" val="3318634523"/>
              </p:ext>
            </p:extLst>
          </p:nvPr>
        </p:nvGraphicFramePr>
        <p:xfrm>
          <a:off x="1009650" y="1381071"/>
          <a:ext cx="9994900" cy="42545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12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ntitled design (33).png">
            <a:extLst>
              <a:ext uri="{FF2B5EF4-FFF2-40B4-BE49-F238E27FC236}">
                <a16:creationId xmlns:a16="http://schemas.microsoft.com/office/drawing/2014/main" id="{9B557A0E-5054-60B6-EAFD-63A3C7AAC8E1}"/>
              </a:ext>
            </a:extLst>
          </p:cNvPr>
          <p:cNvPicPr>
            <a:picLocks noChangeAspect="1"/>
          </p:cNvPicPr>
          <p:nvPr/>
        </p:nvPicPr>
        <p:blipFill>
          <a:blip r:embed="rId3"/>
          <a:stretch>
            <a:fillRect/>
          </a:stretch>
        </p:blipFill>
        <p:spPr>
          <a:xfrm flipV="1">
            <a:off x="1055588" y="3068034"/>
            <a:ext cx="10071053" cy="218582"/>
          </a:xfrm>
          <a:prstGeom prst="rect">
            <a:avLst/>
          </a:prstGeom>
        </p:spPr>
      </p:pic>
      <p:sp>
        <p:nvSpPr>
          <p:cNvPr id="9" name="Rectangle 8">
            <a:extLst>
              <a:ext uri="{FF2B5EF4-FFF2-40B4-BE49-F238E27FC236}">
                <a16:creationId xmlns:a16="http://schemas.microsoft.com/office/drawing/2014/main" id="{A4EB59F9-DB65-406E-960C-319D9243CA9A}"/>
              </a:ext>
            </a:extLst>
          </p:cNvPr>
          <p:cNvSpPr/>
          <p:nvPr/>
        </p:nvSpPr>
        <p:spPr>
          <a:xfrm rot="16200000">
            <a:off x="4740273" y="-4049330"/>
            <a:ext cx="2711451" cy="11540360"/>
          </a:xfrm>
          <a:prstGeom prst="rect">
            <a:avLst/>
          </a:prstGeom>
          <a:solidFill>
            <a:srgbClr val="2E6B8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838198" y="1088232"/>
            <a:ext cx="10515600" cy="1325563"/>
          </a:xfrm>
        </p:spPr>
        <p:txBody>
          <a:bodyPr>
            <a:normAutofit/>
          </a:bodyPr>
          <a:lstStyle/>
          <a:p>
            <a:pPr algn="ctr"/>
            <a:r>
              <a:rPr lang="en-US" sz="5400" b="1">
                <a:solidFill>
                  <a:srgbClr val="751113"/>
                </a:solidFill>
                <a:latin typeface="Open Sans Condensed"/>
                <a:ea typeface="Open Sans Condensed" panose="020B0806030504020204" pitchFamily="34" charset="0"/>
                <a:cs typeface="Open Sans Condensed" panose="020B0806030504020204" pitchFamily="34" charset="0"/>
              </a:rPr>
              <a:t>LANDOWNER MEETINGS</a:t>
            </a:r>
          </a:p>
        </p:txBody>
      </p:sp>
      <p:sp>
        <p:nvSpPr>
          <p:cNvPr id="3" name="Content Placeholder 2">
            <a:extLst>
              <a:ext uri="{FF2B5EF4-FFF2-40B4-BE49-F238E27FC236}">
                <a16:creationId xmlns:a16="http://schemas.microsoft.com/office/drawing/2014/main" id="{8C3E6FBD-B2D5-4B61-AFEB-2DB972609AB0}"/>
              </a:ext>
            </a:extLst>
          </p:cNvPr>
          <p:cNvSpPr>
            <a:spLocks noGrp="1"/>
          </p:cNvSpPr>
          <p:nvPr>
            <p:ph idx="1"/>
          </p:nvPr>
        </p:nvSpPr>
        <p:spPr>
          <a:xfrm>
            <a:off x="451991" y="3571385"/>
            <a:ext cx="11540361" cy="3071454"/>
          </a:xfrm>
        </p:spPr>
        <p:txBody>
          <a:bodyPr>
            <a:noAutofit/>
          </a:bodyPr>
          <a:lstStyle/>
          <a:p>
            <a:pPr marL="0" indent="0" fontAlgn="auto">
              <a:spcBef>
                <a:spcPts val="0"/>
              </a:spcBef>
              <a:spcAft>
                <a:spcPts val="600"/>
              </a:spcAft>
              <a:buClr>
                <a:schemeClr val="tx1"/>
              </a:buClr>
              <a:buNone/>
              <a:defRPr/>
            </a:pPr>
            <a:r>
              <a:rPr lang="en-US" altLang="en-US" sz="2200" b="1" u="sng" dirty="0">
                <a:latin typeface="Calibri" panose="020F0502020204030204" pitchFamily="34" charset="0"/>
                <a:cs typeface="Calibri" panose="020F0502020204030204" pitchFamily="34" charset="0"/>
              </a:rPr>
              <a:t>Spring 2024</a:t>
            </a:r>
          </a:p>
          <a:p>
            <a:pPr marL="0" indent="0" fontAlgn="auto">
              <a:spcBef>
                <a:spcPts val="0"/>
              </a:spcBef>
              <a:spcAft>
                <a:spcPts val="1200"/>
              </a:spcAft>
              <a:buClr>
                <a:schemeClr val="tx1"/>
              </a:buClr>
              <a:buNone/>
              <a:defRPr/>
            </a:pPr>
            <a:r>
              <a:rPr lang="en-US" altLang="en-US" sz="2200" dirty="0">
                <a:latin typeface="Calibri" panose="020F0502020204030204" pitchFamily="34" charset="0"/>
                <a:cs typeface="Calibri" panose="020F0502020204030204" pitchFamily="34" charset="0"/>
              </a:rPr>
              <a:t>Landowners adjacent to the project will be contacted individually by SDDOT to schedule a meeting.</a:t>
            </a:r>
          </a:p>
          <a:p>
            <a:pPr marL="0" indent="0" fontAlgn="auto">
              <a:spcBef>
                <a:spcPts val="0"/>
              </a:spcBef>
              <a:spcAft>
                <a:spcPts val="0"/>
              </a:spcAft>
              <a:buClr>
                <a:schemeClr val="tx1"/>
              </a:buClr>
              <a:buNone/>
              <a:defRPr/>
            </a:pPr>
            <a:r>
              <a:rPr lang="en-US" altLang="en-US" sz="2200" b="1" u="sng" dirty="0">
                <a:latin typeface="Calibri" panose="020F0502020204030204" pitchFamily="34" charset="0"/>
                <a:cs typeface="Calibri" panose="020F0502020204030204" pitchFamily="34" charset="0"/>
              </a:rPr>
              <a:t>Discussion Items</a:t>
            </a:r>
          </a:p>
          <a:p>
            <a:pPr>
              <a:spcBef>
                <a:spcPts val="0"/>
              </a:spcBef>
              <a:buClr>
                <a:schemeClr val="tx1"/>
              </a:buClr>
              <a:defRPr/>
            </a:pPr>
            <a:r>
              <a:rPr lang="en-US" altLang="en-US" sz="2200" dirty="0">
                <a:latin typeface="Calibri" panose="020F0502020204030204" pitchFamily="34" charset="0"/>
                <a:cs typeface="Calibri" panose="020F0502020204030204" pitchFamily="34" charset="0"/>
              </a:rPr>
              <a:t>Driveway locations/widths</a:t>
            </a:r>
          </a:p>
          <a:p>
            <a:pPr>
              <a:spcBef>
                <a:spcPts val="0"/>
              </a:spcBef>
              <a:buClr>
                <a:schemeClr val="tx1"/>
              </a:buClr>
              <a:defRPr/>
            </a:pPr>
            <a:r>
              <a:rPr lang="en-US" altLang="en-US" sz="2200" dirty="0">
                <a:latin typeface="Calibri" panose="020F0502020204030204" pitchFamily="34" charset="0"/>
                <a:cs typeface="Calibri" panose="020F0502020204030204" pitchFamily="34" charset="0"/>
              </a:rPr>
              <a:t>Fences</a:t>
            </a:r>
          </a:p>
          <a:p>
            <a:pPr>
              <a:spcBef>
                <a:spcPts val="0"/>
              </a:spcBef>
              <a:buClr>
                <a:schemeClr val="tx1"/>
              </a:buClr>
              <a:defRPr/>
            </a:pPr>
            <a:r>
              <a:rPr lang="en-US" altLang="en-US" sz="2200" dirty="0">
                <a:latin typeface="Calibri" panose="020F0502020204030204" pitchFamily="34" charset="0"/>
                <a:cs typeface="Calibri" panose="020F0502020204030204" pitchFamily="34" charset="0"/>
              </a:rPr>
              <a:t>Drainage</a:t>
            </a:r>
          </a:p>
          <a:p>
            <a:pPr>
              <a:spcBef>
                <a:spcPts val="0"/>
              </a:spcBef>
              <a:buClr>
                <a:schemeClr val="tx1"/>
              </a:buClr>
              <a:defRPr/>
            </a:pPr>
            <a:r>
              <a:rPr lang="en-US" altLang="en-US" sz="2200" dirty="0">
                <a:latin typeface="Calibri" panose="020F0502020204030204" pitchFamily="34" charset="0"/>
                <a:cs typeface="Calibri" panose="020F0502020204030204" pitchFamily="34" charset="0"/>
              </a:rPr>
              <a:t>Trees</a:t>
            </a:r>
          </a:p>
          <a:p>
            <a:pPr>
              <a:spcBef>
                <a:spcPts val="0"/>
              </a:spcBef>
              <a:buClr>
                <a:schemeClr val="tx1"/>
              </a:buClr>
              <a:defRPr/>
            </a:pPr>
            <a:r>
              <a:rPr lang="en-US" altLang="en-US" sz="2200" dirty="0">
                <a:latin typeface="Calibri" panose="020F0502020204030204" pitchFamily="34" charset="0"/>
                <a:cs typeface="Calibri" panose="020F0502020204030204" pitchFamily="34" charset="0"/>
              </a:rPr>
              <a:t>Private utility locations</a:t>
            </a:r>
          </a:p>
          <a:p>
            <a:pPr>
              <a:spcBef>
                <a:spcPts val="0"/>
              </a:spcBef>
              <a:buClr>
                <a:schemeClr val="tx1"/>
              </a:buClr>
              <a:defRPr/>
            </a:pPr>
            <a:r>
              <a:rPr lang="en-US" altLang="en-US" sz="2200" dirty="0">
                <a:latin typeface="Calibri" panose="020F0502020204030204" pitchFamily="34" charset="0"/>
                <a:cs typeface="Calibri" panose="020F0502020204030204" pitchFamily="34" charset="0"/>
              </a:rPr>
              <a:t>Temporary easements or ROW acquisition</a:t>
            </a:r>
          </a:p>
        </p:txBody>
      </p:sp>
      <p:pic>
        <p:nvPicPr>
          <p:cNvPr id="5" name="Picture 4" descr="A picture containing text, clipart&#10;&#10;Description automatically generated">
            <a:extLst>
              <a:ext uri="{FF2B5EF4-FFF2-40B4-BE49-F238E27FC236}">
                <a16:creationId xmlns:a16="http://schemas.microsoft.com/office/drawing/2014/main" id="{91C80AC1-E074-1F62-D89D-BF292E092D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spTree>
    <p:extLst>
      <p:ext uri="{BB962C8B-B14F-4D97-AF65-F5344CB8AC3E}">
        <p14:creationId xmlns:p14="http://schemas.microsoft.com/office/powerpoint/2010/main" val="173654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F314320-178A-EE0E-2E44-1EA0F9673183}"/>
              </a:ext>
            </a:extLst>
          </p:cNvPr>
          <p:cNvCxnSpPr>
            <a:cxnSpLocks/>
          </p:cNvCxnSpPr>
          <p:nvPr/>
        </p:nvCxnSpPr>
        <p:spPr>
          <a:xfrm flipV="1">
            <a:off x="8238766" y="4421591"/>
            <a:ext cx="0" cy="746858"/>
          </a:xfrm>
          <a:prstGeom prst="line">
            <a:avLst/>
          </a:prstGeom>
          <a:ln w="34925" cap="rnd" cmpd="sng" algn="ctr">
            <a:solidFill>
              <a:schemeClr val="accent3"/>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45295E57-9655-DD2B-A589-3F8B69738BE8}"/>
              </a:ext>
            </a:extLst>
          </p:cNvPr>
          <p:cNvCxnSpPr>
            <a:cxnSpLocks/>
          </p:cNvCxnSpPr>
          <p:nvPr/>
        </p:nvCxnSpPr>
        <p:spPr>
          <a:xfrm flipV="1">
            <a:off x="5980770" y="3100824"/>
            <a:ext cx="0" cy="746858"/>
          </a:xfrm>
          <a:prstGeom prst="line">
            <a:avLst/>
          </a:prstGeom>
          <a:ln w="34925" cap="rnd" cmpd="sng" algn="ctr">
            <a:solidFill>
              <a:schemeClr val="accent3"/>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062F3A12-36EA-A529-1A10-4C56788E88BB}"/>
              </a:ext>
            </a:extLst>
          </p:cNvPr>
          <p:cNvCxnSpPr>
            <a:cxnSpLocks/>
          </p:cNvCxnSpPr>
          <p:nvPr/>
        </p:nvCxnSpPr>
        <p:spPr>
          <a:xfrm flipV="1">
            <a:off x="3887187" y="4421591"/>
            <a:ext cx="0" cy="746858"/>
          </a:xfrm>
          <a:prstGeom prst="line">
            <a:avLst/>
          </a:prstGeom>
          <a:ln w="34925" cap="rnd" cmpd="sng" algn="ctr">
            <a:solidFill>
              <a:schemeClr val="accent3"/>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C3638B74-3326-486D-3516-6AFDB2020DB3}"/>
              </a:ext>
            </a:extLst>
          </p:cNvPr>
          <p:cNvCxnSpPr>
            <a:cxnSpLocks/>
          </p:cNvCxnSpPr>
          <p:nvPr/>
        </p:nvCxnSpPr>
        <p:spPr>
          <a:xfrm flipV="1">
            <a:off x="1554385" y="3100824"/>
            <a:ext cx="0" cy="746858"/>
          </a:xfrm>
          <a:prstGeom prst="line">
            <a:avLst/>
          </a:prstGeom>
          <a:ln w="34925" cap="rnd" cmpd="sng" algn="ctr">
            <a:solidFill>
              <a:schemeClr val="accent3"/>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p:txBody>
          <a:bodyPr/>
          <a:lstStyle/>
          <a:p>
            <a:r>
              <a:rPr lang="en-US" b="1">
                <a:solidFill>
                  <a:srgbClr val="2E6B8D"/>
                </a:solidFill>
                <a:latin typeface="Open Sans Condensed"/>
                <a:ea typeface="Open Sans Condensed" panose="020B0806030504020204" pitchFamily="34" charset="0"/>
                <a:cs typeface="Open Sans Condensed" panose="020B0806030504020204" pitchFamily="34" charset="0"/>
              </a:rPr>
              <a:t>TENTATIVE PROJECT SCHEDULE</a:t>
            </a:r>
          </a:p>
        </p:txBody>
      </p:sp>
      <p:pic>
        <p:nvPicPr>
          <p:cNvPr id="4" name="Picture 4" descr="Untitled design (33).png">
            <a:extLst>
              <a:ext uri="{FF2B5EF4-FFF2-40B4-BE49-F238E27FC236}">
                <a16:creationId xmlns:a16="http://schemas.microsoft.com/office/drawing/2014/main" id="{05E0741A-4A1F-F265-8133-499B51084695}"/>
              </a:ext>
            </a:extLst>
          </p:cNvPr>
          <p:cNvPicPr>
            <a:picLocks noChangeAspect="1"/>
          </p:cNvPicPr>
          <p:nvPr/>
        </p:nvPicPr>
        <p:blipFill>
          <a:blip r:embed="rId3"/>
          <a:stretch>
            <a:fillRect/>
          </a:stretch>
        </p:blipFill>
        <p:spPr>
          <a:xfrm>
            <a:off x="451989" y="5969666"/>
            <a:ext cx="11288020" cy="246153"/>
          </a:xfrm>
          <a:prstGeom prst="rect">
            <a:avLst/>
          </a:prstGeom>
        </p:spPr>
      </p:pic>
      <p:graphicFrame>
        <p:nvGraphicFramePr>
          <p:cNvPr id="9" name="Table 9">
            <a:extLst>
              <a:ext uri="{FF2B5EF4-FFF2-40B4-BE49-F238E27FC236}">
                <a16:creationId xmlns:a16="http://schemas.microsoft.com/office/drawing/2014/main" id="{E814B296-5815-2322-256B-B08BDA8E3E04}"/>
              </a:ext>
            </a:extLst>
          </p:cNvPr>
          <p:cNvGraphicFramePr>
            <a:graphicFrameLocks noGrp="1"/>
          </p:cNvGraphicFramePr>
          <p:nvPr>
            <p:extLst>
              <p:ext uri="{D42A27DB-BD31-4B8C-83A1-F6EECF244321}">
                <p14:modId xmlns:p14="http://schemas.microsoft.com/office/powerpoint/2010/main" val="2982496316"/>
              </p:ext>
            </p:extLst>
          </p:nvPr>
        </p:nvGraphicFramePr>
        <p:xfrm>
          <a:off x="474371" y="3900462"/>
          <a:ext cx="11090225" cy="457200"/>
        </p:xfrm>
        <a:graphic>
          <a:graphicData uri="http://schemas.openxmlformats.org/drawingml/2006/table">
            <a:tbl>
              <a:tblPr firstRow="1" bandRow="1">
                <a:tableStyleId>{5C22544A-7EE6-4342-B048-85BDC9FD1C3A}</a:tableStyleId>
              </a:tblPr>
              <a:tblGrid>
                <a:gridCol w="2218045">
                  <a:extLst>
                    <a:ext uri="{9D8B030D-6E8A-4147-A177-3AD203B41FA5}">
                      <a16:colId xmlns:a16="http://schemas.microsoft.com/office/drawing/2014/main" val="1821000195"/>
                    </a:ext>
                  </a:extLst>
                </a:gridCol>
                <a:gridCol w="2218045">
                  <a:extLst>
                    <a:ext uri="{9D8B030D-6E8A-4147-A177-3AD203B41FA5}">
                      <a16:colId xmlns:a16="http://schemas.microsoft.com/office/drawing/2014/main" val="20667579"/>
                    </a:ext>
                  </a:extLst>
                </a:gridCol>
                <a:gridCol w="2218045">
                  <a:extLst>
                    <a:ext uri="{9D8B030D-6E8A-4147-A177-3AD203B41FA5}">
                      <a16:colId xmlns:a16="http://schemas.microsoft.com/office/drawing/2014/main" val="1140356247"/>
                    </a:ext>
                  </a:extLst>
                </a:gridCol>
                <a:gridCol w="2218045">
                  <a:extLst>
                    <a:ext uri="{9D8B030D-6E8A-4147-A177-3AD203B41FA5}">
                      <a16:colId xmlns:a16="http://schemas.microsoft.com/office/drawing/2014/main" val="475283814"/>
                    </a:ext>
                  </a:extLst>
                </a:gridCol>
                <a:gridCol w="2218045">
                  <a:extLst>
                    <a:ext uri="{9D8B030D-6E8A-4147-A177-3AD203B41FA5}">
                      <a16:colId xmlns:a16="http://schemas.microsoft.com/office/drawing/2014/main" val="580430421"/>
                    </a:ext>
                  </a:extLst>
                </a:gridCol>
              </a:tblGrid>
              <a:tr h="438715">
                <a:tc>
                  <a:txBody>
                    <a:bodyPr/>
                    <a:lstStyle/>
                    <a:p>
                      <a:pPr algn="ctr"/>
                      <a:r>
                        <a:rPr lang="en-US" sz="2400" dirty="0"/>
                        <a:t>2024</a:t>
                      </a:r>
                    </a:p>
                  </a:txBody>
                  <a:tcPr>
                    <a:solidFill>
                      <a:srgbClr val="751113"/>
                    </a:solidFill>
                  </a:tcPr>
                </a:tc>
                <a:tc>
                  <a:txBody>
                    <a:bodyPr/>
                    <a:lstStyle/>
                    <a:p>
                      <a:pPr algn="ctr"/>
                      <a:r>
                        <a:rPr lang="en-US" sz="2400" dirty="0">
                          <a:solidFill>
                            <a:schemeClr val="tx1"/>
                          </a:solidFill>
                        </a:rPr>
                        <a:t>Spring 2024</a:t>
                      </a:r>
                      <a:endParaRPr lang="en-US" dirty="0">
                        <a:solidFill>
                          <a:schemeClr val="tx1"/>
                        </a:solidFill>
                      </a:endParaRPr>
                    </a:p>
                  </a:txBody>
                  <a:tcPr>
                    <a:solidFill>
                      <a:srgbClr val="FDBA17"/>
                    </a:solidFill>
                  </a:tcPr>
                </a:tc>
                <a:tc>
                  <a:txBody>
                    <a:bodyPr/>
                    <a:lstStyle/>
                    <a:p>
                      <a:pPr algn="ctr"/>
                      <a:r>
                        <a:rPr lang="en-US" sz="2400" dirty="0"/>
                        <a:t>Fall 2024</a:t>
                      </a:r>
                    </a:p>
                  </a:txBody>
                  <a:tcPr>
                    <a:solidFill>
                      <a:srgbClr val="751113"/>
                    </a:solidFill>
                  </a:tcPr>
                </a:tc>
                <a:tc>
                  <a:txBody>
                    <a:bodyPr/>
                    <a:lstStyle/>
                    <a:p>
                      <a:pPr algn="ctr"/>
                      <a:r>
                        <a:rPr lang="en-US" sz="2400" dirty="0">
                          <a:solidFill>
                            <a:schemeClr val="tx1"/>
                          </a:solidFill>
                        </a:rPr>
                        <a:t>2025</a:t>
                      </a:r>
                      <a:endParaRPr lang="en-US" dirty="0">
                        <a:solidFill>
                          <a:schemeClr val="tx1"/>
                        </a:solidFill>
                      </a:endParaRPr>
                    </a:p>
                  </a:txBody>
                  <a:tcPr>
                    <a:solidFill>
                      <a:srgbClr val="FDBA17"/>
                    </a:solidFill>
                  </a:tcPr>
                </a:tc>
                <a:tc>
                  <a:txBody>
                    <a:bodyPr/>
                    <a:lstStyle/>
                    <a:p>
                      <a:pPr algn="ctr"/>
                      <a:r>
                        <a:rPr lang="en-US" sz="2400" b="1" kern="1200" dirty="0">
                          <a:solidFill>
                            <a:schemeClr val="lt1"/>
                          </a:solidFill>
                          <a:latin typeface="+mn-lt"/>
                          <a:ea typeface="+mn-ea"/>
                          <a:cs typeface="+mn-cs"/>
                        </a:rPr>
                        <a:t>2028</a:t>
                      </a:r>
                    </a:p>
                  </a:txBody>
                  <a:tcPr>
                    <a:solidFill>
                      <a:srgbClr val="751113"/>
                    </a:solidFill>
                  </a:tcPr>
                </a:tc>
                <a:extLst>
                  <a:ext uri="{0D108BD9-81ED-4DB2-BD59-A6C34878D82A}">
                    <a16:rowId xmlns:a16="http://schemas.microsoft.com/office/drawing/2014/main" val="3153064206"/>
                  </a:ext>
                </a:extLst>
              </a:tr>
            </a:tbl>
          </a:graphicData>
        </a:graphic>
      </p:graphicFrame>
      <p:sp>
        <p:nvSpPr>
          <p:cNvPr id="18" name="TextBox 17">
            <a:extLst>
              <a:ext uri="{FF2B5EF4-FFF2-40B4-BE49-F238E27FC236}">
                <a16:creationId xmlns:a16="http://schemas.microsoft.com/office/drawing/2014/main" id="{73CFB918-1A6C-D3E9-162D-0EE6AE87499B}"/>
              </a:ext>
            </a:extLst>
          </p:cNvPr>
          <p:cNvSpPr txBox="1"/>
          <p:nvPr/>
        </p:nvSpPr>
        <p:spPr>
          <a:xfrm>
            <a:off x="354191" y="2272678"/>
            <a:ext cx="2401822" cy="830997"/>
          </a:xfrm>
          <a:prstGeom prst="rect">
            <a:avLst/>
          </a:prstGeom>
          <a:noFill/>
        </p:spPr>
        <p:txBody>
          <a:bodyPr wrap="square" lIns="91440" tIns="45720" rIns="91440" bIns="45720" rtlCol="0" anchor="t">
            <a:spAutoFit/>
          </a:bodyPr>
          <a:lstStyle/>
          <a:p>
            <a:pPr algn="ctr"/>
            <a:r>
              <a:rPr lang="en-US" sz="2400" b="1" dirty="0"/>
              <a:t>Public</a:t>
            </a:r>
          </a:p>
          <a:p>
            <a:pPr algn="ctr"/>
            <a:r>
              <a:rPr lang="en-US" sz="2400" b="1" dirty="0"/>
              <a:t>meetings</a:t>
            </a:r>
            <a:endParaRPr lang="en-US" sz="2400" b="1" dirty="0">
              <a:ea typeface="Calibri"/>
              <a:cs typeface="Calibri"/>
            </a:endParaRPr>
          </a:p>
        </p:txBody>
      </p:sp>
      <p:sp>
        <p:nvSpPr>
          <p:cNvPr id="19" name="TextBox 18">
            <a:extLst>
              <a:ext uri="{FF2B5EF4-FFF2-40B4-BE49-F238E27FC236}">
                <a16:creationId xmlns:a16="http://schemas.microsoft.com/office/drawing/2014/main" id="{64ABB5DF-ED47-CD4B-3424-C4173B2F665F}"/>
              </a:ext>
            </a:extLst>
          </p:cNvPr>
          <p:cNvSpPr txBox="1"/>
          <p:nvPr/>
        </p:nvSpPr>
        <p:spPr>
          <a:xfrm>
            <a:off x="4780962" y="2254278"/>
            <a:ext cx="2401822" cy="830997"/>
          </a:xfrm>
          <a:prstGeom prst="rect">
            <a:avLst/>
          </a:prstGeom>
          <a:noFill/>
        </p:spPr>
        <p:txBody>
          <a:bodyPr wrap="square" rtlCol="0">
            <a:spAutoFit/>
          </a:bodyPr>
          <a:lstStyle/>
          <a:p>
            <a:pPr algn="ctr"/>
            <a:r>
              <a:rPr lang="en-US" sz="2400" b="1" dirty="0"/>
              <a:t>Final </a:t>
            </a:r>
          </a:p>
          <a:p>
            <a:pPr algn="ctr"/>
            <a:r>
              <a:rPr lang="en-US" sz="2400" b="1" dirty="0"/>
              <a:t>design</a:t>
            </a:r>
          </a:p>
        </p:txBody>
      </p:sp>
      <p:sp>
        <p:nvSpPr>
          <p:cNvPr id="20" name="TextBox 19">
            <a:extLst>
              <a:ext uri="{FF2B5EF4-FFF2-40B4-BE49-F238E27FC236}">
                <a16:creationId xmlns:a16="http://schemas.microsoft.com/office/drawing/2014/main" id="{EDB5C0D1-5E2A-03CA-4B34-F6C475221284}"/>
              </a:ext>
            </a:extLst>
          </p:cNvPr>
          <p:cNvSpPr txBox="1"/>
          <p:nvPr/>
        </p:nvSpPr>
        <p:spPr>
          <a:xfrm>
            <a:off x="7036613" y="5134280"/>
            <a:ext cx="2401822" cy="830997"/>
          </a:xfrm>
          <a:prstGeom prst="rect">
            <a:avLst/>
          </a:prstGeom>
          <a:noFill/>
        </p:spPr>
        <p:txBody>
          <a:bodyPr wrap="square" rtlCol="0">
            <a:spAutoFit/>
          </a:bodyPr>
          <a:lstStyle/>
          <a:p>
            <a:pPr algn="ctr"/>
            <a:r>
              <a:rPr lang="en-US" sz="2400" b="1" dirty="0"/>
              <a:t>ROW</a:t>
            </a:r>
          </a:p>
          <a:p>
            <a:pPr algn="ctr"/>
            <a:r>
              <a:rPr lang="en-US" sz="2400" b="1" dirty="0"/>
              <a:t>acquisition</a:t>
            </a:r>
          </a:p>
        </p:txBody>
      </p:sp>
      <p:sp>
        <p:nvSpPr>
          <p:cNvPr id="21" name="TextBox 20">
            <a:extLst>
              <a:ext uri="{FF2B5EF4-FFF2-40B4-BE49-F238E27FC236}">
                <a16:creationId xmlns:a16="http://schemas.microsoft.com/office/drawing/2014/main" id="{7057CF48-D867-485C-C709-3C4991D4820C}"/>
              </a:ext>
            </a:extLst>
          </p:cNvPr>
          <p:cNvSpPr txBox="1"/>
          <p:nvPr/>
        </p:nvSpPr>
        <p:spPr>
          <a:xfrm>
            <a:off x="9261146" y="2621550"/>
            <a:ext cx="2401822" cy="461665"/>
          </a:xfrm>
          <a:prstGeom prst="rect">
            <a:avLst/>
          </a:prstGeom>
          <a:noFill/>
        </p:spPr>
        <p:txBody>
          <a:bodyPr wrap="square" rtlCol="0">
            <a:spAutoFit/>
          </a:bodyPr>
          <a:lstStyle/>
          <a:p>
            <a:pPr algn="ctr"/>
            <a:r>
              <a:rPr lang="en-US" sz="2400" b="1" dirty="0"/>
              <a:t>Construction</a:t>
            </a:r>
          </a:p>
        </p:txBody>
      </p:sp>
      <p:pic>
        <p:nvPicPr>
          <p:cNvPr id="22" name="Picture 21" descr="A picture containing text, clipart&#10;&#10;Description automatically generated">
            <a:extLst>
              <a:ext uri="{FF2B5EF4-FFF2-40B4-BE49-F238E27FC236}">
                <a16:creationId xmlns:a16="http://schemas.microsoft.com/office/drawing/2014/main" id="{BDCB242D-3229-22AC-C76B-23D1A6129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sp>
        <p:nvSpPr>
          <p:cNvPr id="24" name="TextBox 23">
            <a:extLst>
              <a:ext uri="{FF2B5EF4-FFF2-40B4-BE49-F238E27FC236}">
                <a16:creationId xmlns:a16="http://schemas.microsoft.com/office/drawing/2014/main" id="{3240CED6-A3A4-D3A5-D8DC-2916AE4A2FA6}"/>
              </a:ext>
            </a:extLst>
          </p:cNvPr>
          <p:cNvSpPr txBox="1"/>
          <p:nvPr/>
        </p:nvSpPr>
        <p:spPr>
          <a:xfrm>
            <a:off x="838200" y="1249874"/>
            <a:ext cx="6096000" cy="584775"/>
          </a:xfrm>
          <a:prstGeom prst="rect">
            <a:avLst/>
          </a:prstGeom>
          <a:noFill/>
        </p:spPr>
        <p:txBody>
          <a:bodyPr wrap="square">
            <a:spAutoFit/>
          </a:bodyPr>
          <a:lstStyle/>
          <a:p>
            <a:pPr eaLnBrk="1" hangingPunct="1">
              <a:defRPr/>
            </a:pPr>
            <a:r>
              <a:rPr lang="en-US" sz="3200">
                <a:solidFill>
                  <a:srgbClr val="2E6A8C"/>
                </a:solidFill>
              </a:rPr>
              <a:t>Dependent on federal funding</a:t>
            </a:r>
            <a:endParaRPr lang="en-US" altLang="en-US" sz="3200" kern="0">
              <a:solidFill>
                <a:srgbClr val="2E6A8C"/>
              </a:solidFill>
            </a:endParaRPr>
          </a:p>
        </p:txBody>
      </p:sp>
      <p:sp>
        <p:nvSpPr>
          <p:cNvPr id="5" name="TextBox 4">
            <a:extLst>
              <a:ext uri="{FF2B5EF4-FFF2-40B4-BE49-F238E27FC236}">
                <a16:creationId xmlns:a16="http://schemas.microsoft.com/office/drawing/2014/main" id="{B24E956D-ECB3-7DEC-B39F-7CCCC9B3E916}"/>
              </a:ext>
            </a:extLst>
          </p:cNvPr>
          <p:cNvSpPr txBox="1"/>
          <p:nvPr/>
        </p:nvSpPr>
        <p:spPr>
          <a:xfrm>
            <a:off x="8628279" y="2168110"/>
            <a:ext cx="17036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1"/>
                </a:solidFill>
                <a:ea typeface="Calibri"/>
                <a:cs typeface="Calibri"/>
              </a:rPr>
              <a:t>2026</a:t>
            </a:r>
          </a:p>
        </p:txBody>
      </p:sp>
      <p:cxnSp>
        <p:nvCxnSpPr>
          <p:cNvPr id="6" name="Straight Connector 5">
            <a:extLst>
              <a:ext uri="{FF2B5EF4-FFF2-40B4-BE49-F238E27FC236}">
                <a16:creationId xmlns:a16="http://schemas.microsoft.com/office/drawing/2014/main" id="{ABE1ACD1-A9CB-5D61-0A51-369E38CC1DC7}"/>
              </a:ext>
            </a:extLst>
          </p:cNvPr>
          <p:cNvCxnSpPr>
            <a:cxnSpLocks/>
          </p:cNvCxnSpPr>
          <p:nvPr/>
        </p:nvCxnSpPr>
        <p:spPr>
          <a:xfrm flipV="1">
            <a:off x="10452578" y="3100823"/>
            <a:ext cx="0" cy="746858"/>
          </a:xfrm>
          <a:prstGeom prst="line">
            <a:avLst/>
          </a:prstGeom>
          <a:ln w="34925" cap="rnd" cmpd="sng" algn="ctr">
            <a:solidFill>
              <a:schemeClr val="accent3"/>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3E214F6E-B9E0-9AA0-2FA5-79CA181B5F49}"/>
              </a:ext>
            </a:extLst>
          </p:cNvPr>
          <p:cNvSpPr txBox="1"/>
          <p:nvPr/>
        </p:nvSpPr>
        <p:spPr>
          <a:xfrm>
            <a:off x="2512364" y="5166852"/>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Landowner</a:t>
            </a:r>
            <a:r>
              <a:rPr lang="en-US" sz="2400" dirty="0"/>
              <a:t>​</a:t>
            </a:r>
          </a:p>
          <a:p>
            <a:pPr algn="ctr"/>
            <a:r>
              <a:rPr lang="en-US" sz="2400" b="1" dirty="0"/>
              <a:t>meetings</a:t>
            </a:r>
          </a:p>
        </p:txBody>
      </p:sp>
    </p:spTree>
    <p:extLst>
      <p:ext uri="{BB962C8B-B14F-4D97-AF65-F5344CB8AC3E}">
        <p14:creationId xmlns:p14="http://schemas.microsoft.com/office/powerpoint/2010/main" val="3505012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p:txBody>
          <a:bodyPr/>
          <a:lstStyle/>
          <a:p>
            <a:r>
              <a:rPr lang="en-US" b="1" dirty="0">
                <a:solidFill>
                  <a:srgbClr val="2E6B8D"/>
                </a:solidFill>
                <a:latin typeface="Open Sans Condensed"/>
                <a:ea typeface="Open Sans Condensed" panose="020B0806030504020204" pitchFamily="34" charset="0"/>
                <a:cs typeface="Open Sans Condensed" panose="020B0806030504020204" pitchFamily="34" charset="0"/>
              </a:rPr>
              <a:t>PROJECTS IN THE AREA</a:t>
            </a:r>
          </a:p>
        </p:txBody>
      </p:sp>
      <p:pic>
        <p:nvPicPr>
          <p:cNvPr id="4" name="Picture 4" descr="Untitled design (33).png">
            <a:extLst>
              <a:ext uri="{FF2B5EF4-FFF2-40B4-BE49-F238E27FC236}">
                <a16:creationId xmlns:a16="http://schemas.microsoft.com/office/drawing/2014/main" id="{05E0741A-4A1F-F265-8133-499B51084695}"/>
              </a:ext>
            </a:extLst>
          </p:cNvPr>
          <p:cNvPicPr>
            <a:picLocks noChangeAspect="1"/>
          </p:cNvPicPr>
          <p:nvPr/>
        </p:nvPicPr>
        <p:blipFill>
          <a:blip r:embed="rId3"/>
          <a:stretch>
            <a:fillRect/>
          </a:stretch>
        </p:blipFill>
        <p:spPr>
          <a:xfrm>
            <a:off x="451989" y="5969666"/>
            <a:ext cx="11288020" cy="246153"/>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6515181E-A236-8286-A6D3-FF0AF346AA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pic>
        <p:nvPicPr>
          <p:cNvPr id="3" name="Picture 2">
            <a:extLst>
              <a:ext uri="{FF2B5EF4-FFF2-40B4-BE49-F238E27FC236}">
                <a16:creationId xmlns:a16="http://schemas.microsoft.com/office/drawing/2014/main" id="{06C76E3A-D61A-7271-DEC5-698C2A6B62B2}"/>
              </a:ext>
            </a:extLst>
          </p:cNvPr>
          <p:cNvPicPr>
            <a:picLocks noChangeAspect="1"/>
          </p:cNvPicPr>
          <p:nvPr/>
        </p:nvPicPr>
        <p:blipFill rotWithShape="1">
          <a:blip r:embed="rId5"/>
          <a:srcRect l="33187" t="9497" r="1172" b="13089"/>
          <a:stretch/>
        </p:blipFill>
        <p:spPr>
          <a:xfrm>
            <a:off x="6259014" y="-2263250"/>
            <a:ext cx="2358031" cy="2109725"/>
          </a:xfrm>
          <a:prstGeom prst="rect">
            <a:avLst/>
          </a:prstGeom>
        </p:spPr>
      </p:pic>
      <p:pic>
        <p:nvPicPr>
          <p:cNvPr id="5" name="Picture 4">
            <a:extLst>
              <a:ext uri="{FF2B5EF4-FFF2-40B4-BE49-F238E27FC236}">
                <a16:creationId xmlns:a16="http://schemas.microsoft.com/office/drawing/2014/main" id="{1D895E87-39D4-1A7E-AD60-723D5E2902EF}"/>
              </a:ext>
            </a:extLst>
          </p:cNvPr>
          <p:cNvPicPr>
            <a:picLocks noChangeAspect="1"/>
          </p:cNvPicPr>
          <p:nvPr/>
        </p:nvPicPr>
        <p:blipFill>
          <a:blip r:embed="rId6"/>
          <a:stretch>
            <a:fillRect/>
          </a:stretch>
        </p:blipFill>
        <p:spPr>
          <a:xfrm>
            <a:off x="838200" y="-2084780"/>
            <a:ext cx="4592555" cy="1931255"/>
          </a:xfrm>
          <a:prstGeom prst="rect">
            <a:avLst/>
          </a:prstGeom>
        </p:spPr>
      </p:pic>
      <p:sp>
        <p:nvSpPr>
          <p:cNvPr id="25" name="TextBox 24">
            <a:extLst>
              <a:ext uri="{FF2B5EF4-FFF2-40B4-BE49-F238E27FC236}">
                <a16:creationId xmlns:a16="http://schemas.microsoft.com/office/drawing/2014/main" id="{A8011485-32ED-B8EC-1204-DED9420E7E36}"/>
              </a:ext>
            </a:extLst>
          </p:cNvPr>
          <p:cNvSpPr txBox="1"/>
          <p:nvPr/>
        </p:nvSpPr>
        <p:spPr>
          <a:xfrm>
            <a:off x="7409201" y="1803355"/>
            <a:ext cx="4644392" cy="461665"/>
          </a:xfrm>
          <a:prstGeom prst="rect">
            <a:avLst/>
          </a:prstGeom>
          <a:noFill/>
        </p:spPr>
        <p:txBody>
          <a:bodyPr wrap="square" rtlCol="0">
            <a:spAutoFit/>
          </a:bodyPr>
          <a:lstStyle/>
          <a:p>
            <a:r>
              <a:rPr lang="en-US" sz="2400" b="1" dirty="0"/>
              <a:t>Grading, Interim Surfacing (2028)</a:t>
            </a:r>
          </a:p>
        </p:txBody>
      </p:sp>
      <p:sp>
        <p:nvSpPr>
          <p:cNvPr id="32" name="TextBox 31">
            <a:extLst>
              <a:ext uri="{FF2B5EF4-FFF2-40B4-BE49-F238E27FC236}">
                <a16:creationId xmlns:a16="http://schemas.microsoft.com/office/drawing/2014/main" id="{0528C7B0-29F4-582C-871D-56ACF57BA4BD}"/>
              </a:ext>
            </a:extLst>
          </p:cNvPr>
          <p:cNvSpPr txBox="1"/>
          <p:nvPr/>
        </p:nvSpPr>
        <p:spPr>
          <a:xfrm>
            <a:off x="7409201" y="2313781"/>
            <a:ext cx="4626591" cy="830997"/>
          </a:xfrm>
          <a:prstGeom prst="rect">
            <a:avLst/>
          </a:prstGeom>
          <a:noFill/>
        </p:spPr>
        <p:txBody>
          <a:bodyPr wrap="square" rtlCol="0">
            <a:spAutoFit/>
          </a:bodyPr>
          <a:lstStyle/>
          <a:p>
            <a:r>
              <a:rPr lang="en-US" sz="2400" b="1" dirty="0"/>
              <a:t>Mill, AC Resurfacing, Modify Intersection, Pipe Work (2025)</a:t>
            </a:r>
          </a:p>
        </p:txBody>
      </p:sp>
      <p:sp>
        <p:nvSpPr>
          <p:cNvPr id="33" name="TextBox 32">
            <a:extLst>
              <a:ext uri="{FF2B5EF4-FFF2-40B4-BE49-F238E27FC236}">
                <a16:creationId xmlns:a16="http://schemas.microsoft.com/office/drawing/2014/main" id="{8617FBAA-F89A-2B49-ECD0-BFCB37C4EEE2}"/>
              </a:ext>
            </a:extLst>
          </p:cNvPr>
          <p:cNvSpPr txBox="1"/>
          <p:nvPr/>
        </p:nvSpPr>
        <p:spPr>
          <a:xfrm>
            <a:off x="7409201" y="3201112"/>
            <a:ext cx="4516902" cy="461665"/>
          </a:xfrm>
          <a:prstGeom prst="rect">
            <a:avLst/>
          </a:prstGeom>
          <a:noFill/>
        </p:spPr>
        <p:txBody>
          <a:bodyPr wrap="square" rtlCol="0">
            <a:spAutoFit/>
          </a:bodyPr>
          <a:lstStyle/>
          <a:p>
            <a:r>
              <a:rPr lang="en-US" sz="2400" b="1" dirty="0"/>
              <a:t>Grading, Interim Surfacing (2028)</a:t>
            </a:r>
          </a:p>
        </p:txBody>
      </p:sp>
      <p:sp>
        <p:nvSpPr>
          <p:cNvPr id="34" name="TextBox 33">
            <a:extLst>
              <a:ext uri="{FF2B5EF4-FFF2-40B4-BE49-F238E27FC236}">
                <a16:creationId xmlns:a16="http://schemas.microsoft.com/office/drawing/2014/main" id="{AF04EAA4-619C-58F6-E894-3BD2DCE92763}"/>
              </a:ext>
            </a:extLst>
          </p:cNvPr>
          <p:cNvSpPr txBox="1"/>
          <p:nvPr/>
        </p:nvSpPr>
        <p:spPr>
          <a:xfrm>
            <a:off x="7438029" y="3885113"/>
            <a:ext cx="4516903" cy="461665"/>
          </a:xfrm>
          <a:prstGeom prst="rect">
            <a:avLst/>
          </a:prstGeom>
          <a:noFill/>
        </p:spPr>
        <p:txBody>
          <a:bodyPr wrap="square" rtlCol="0">
            <a:spAutoFit/>
          </a:bodyPr>
          <a:lstStyle/>
          <a:p>
            <a:r>
              <a:rPr lang="en-US" sz="2400" b="1" dirty="0"/>
              <a:t>Grading, Interim Surfacing (2027)</a:t>
            </a:r>
          </a:p>
        </p:txBody>
      </p:sp>
      <p:sp>
        <p:nvSpPr>
          <p:cNvPr id="35" name="TextBox 34">
            <a:extLst>
              <a:ext uri="{FF2B5EF4-FFF2-40B4-BE49-F238E27FC236}">
                <a16:creationId xmlns:a16="http://schemas.microsoft.com/office/drawing/2014/main" id="{1C9B8805-F08D-28DA-C54A-5DE4B793C55D}"/>
              </a:ext>
            </a:extLst>
          </p:cNvPr>
          <p:cNvSpPr txBox="1"/>
          <p:nvPr/>
        </p:nvSpPr>
        <p:spPr>
          <a:xfrm>
            <a:off x="7438029" y="4497835"/>
            <a:ext cx="4626591" cy="1200329"/>
          </a:xfrm>
          <a:prstGeom prst="rect">
            <a:avLst/>
          </a:prstGeom>
          <a:noFill/>
        </p:spPr>
        <p:txBody>
          <a:bodyPr wrap="square" rtlCol="0">
            <a:spAutoFit/>
          </a:bodyPr>
          <a:lstStyle/>
          <a:p>
            <a:r>
              <a:rPr lang="en-US" sz="2400" b="1" dirty="0"/>
              <a:t>Replace Bridge, Approach Grading, Modify Intersection, AC Surfacing (2024)</a:t>
            </a:r>
          </a:p>
        </p:txBody>
      </p:sp>
      <p:pic>
        <p:nvPicPr>
          <p:cNvPr id="39" name="Picture 38">
            <a:extLst>
              <a:ext uri="{FF2B5EF4-FFF2-40B4-BE49-F238E27FC236}">
                <a16:creationId xmlns:a16="http://schemas.microsoft.com/office/drawing/2014/main" id="{53E64F9F-0D01-7F0E-B566-DBDDF35AB0F3}"/>
              </a:ext>
            </a:extLst>
          </p:cNvPr>
          <p:cNvPicPr>
            <a:picLocks noChangeAspect="1"/>
          </p:cNvPicPr>
          <p:nvPr/>
        </p:nvPicPr>
        <p:blipFill>
          <a:blip r:embed="rId7"/>
          <a:stretch>
            <a:fillRect/>
          </a:stretch>
        </p:blipFill>
        <p:spPr>
          <a:xfrm>
            <a:off x="8881564" y="-1677649"/>
            <a:ext cx="3183057" cy="1618421"/>
          </a:xfrm>
          <a:prstGeom prst="rect">
            <a:avLst/>
          </a:prstGeom>
        </p:spPr>
      </p:pic>
      <p:pic>
        <p:nvPicPr>
          <p:cNvPr id="43" name="Picture 42">
            <a:extLst>
              <a:ext uri="{FF2B5EF4-FFF2-40B4-BE49-F238E27FC236}">
                <a16:creationId xmlns:a16="http://schemas.microsoft.com/office/drawing/2014/main" id="{4793C869-B8FA-3839-114E-C699149C5308}"/>
              </a:ext>
            </a:extLst>
          </p:cNvPr>
          <p:cNvPicPr>
            <a:picLocks noGrp="1" noRot="1" noChangeAspect="1" noMove="1" noResize="1" noEditPoints="1" noAdjustHandles="1" noChangeArrowheads="1" noChangeShapeType="1" noCrop="1"/>
          </p:cNvPicPr>
          <p:nvPr/>
        </p:nvPicPr>
        <p:blipFill rotWithShape="1">
          <a:blip r:embed="rId8"/>
          <a:srcRect l="8771" t="4142" r="2473" b="1840"/>
          <a:stretch/>
        </p:blipFill>
        <p:spPr>
          <a:xfrm>
            <a:off x="523875" y="1560247"/>
            <a:ext cx="5334084" cy="4205059"/>
          </a:xfrm>
          <a:prstGeom prst="rect">
            <a:avLst/>
          </a:prstGeom>
        </p:spPr>
      </p:pic>
      <p:pic>
        <p:nvPicPr>
          <p:cNvPr id="9" name="Picture 8">
            <a:extLst>
              <a:ext uri="{FF2B5EF4-FFF2-40B4-BE49-F238E27FC236}">
                <a16:creationId xmlns:a16="http://schemas.microsoft.com/office/drawing/2014/main" id="{A6BD92E4-2E7A-DE26-20B5-FCEAA5B88D05}"/>
              </a:ext>
            </a:extLst>
          </p:cNvPr>
          <p:cNvPicPr>
            <a:picLocks noChangeAspect="1"/>
          </p:cNvPicPr>
          <p:nvPr/>
        </p:nvPicPr>
        <p:blipFill rotWithShape="1">
          <a:blip r:embed="rId9"/>
          <a:srcRect l="6523" t="-1075" r="11485" b="11087"/>
          <a:stretch/>
        </p:blipFill>
        <p:spPr>
          <a:xfrm>
            <a:off x="6448343" y="1803355"/>
            <a:ext cx="943057" cy="3321095"/>
          </a:xfrm>
          <a:prstGeom prst="rect">
            <a:avLst/>
          </a:prstGeom>
        </p:spPr>
      </p:pic>
      <p:grpSp>
        <p:nvGrpSpPr>
          <p:cNvPr id="21" name="Group 20">
            <a:extLst>
              <a:ext uri="{FF2B5EF4-FFF2-40B4-BE49-F238E27FC236}">
                <a16:creationId xmlns:a16="http://schemas.microsoft.com/office/drawing/2014/main" id="{4BE99CF8-1912-0028-7210-B317D0523C77}"/>
              </a:ext>
            </a:extLst>
          </p:cNvPr>
          <p:cNvGrpSpPr/>
          <p:nvPr/>
        </p:nvGrpSpPr>
        <p:grpSpPr>
          <a:xfrm>
            <a:off x="1661685" y="4453978"/>
            <a:ext cx="507104" cy="276999"/>
            <a:chOff x="1661685" y="4453978"/>
            <a:chExt cx="507104" cy="276999"/>
          </a:xfrm>
        </p:grpSpPr>
        <p:sp>
          <p:nvSpPr>
            <p:cNvPr id="14" name="Flowchart: Terminator 13">
              <a:extLst>
                <a:ext uri="{FF2B5EF4-FFF2-40B4-BE49-F238E27FC236}">
                  <a16:creationId xmlns:a16="http://schemas.microsoft.com/office/drawing/2014/main" id="{692B11E3-96FB-1AA7-226D-E144CF8C84C8}"/>
                </a:ext>
              </a:extLst>
            </p:cNvPr>
            <p:cNvSpPr/>
            <p:nvPr/>
          </p:nvSpPr>
          <p:spPr>
            <a:xfrm>
              <a:off x="1710520" y="4515576"/>
              <a:ext cx="232011"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 name="TextBox 19">
              <a:extLst>
                <a:ext uri="{FF2B5EF4-FFF2-40B4-BE49-F238E27FC236}">
                  <a16:creationId xmlns:a16="http://schemas.microsoft.com/office/drawing/2014/main" id="{B189059A-BE5C-F6C9-76B8-B58FC2277B24}"/>
                </a:ext>
              </a:extLst>
            </p:cNvPr>
            <p:cNvSpPr txBox="1"/>
            <p:nvPr/>
          </p:nvSpPr>
          <p:spPr>
            <a:xfrm>
              <a:off x="1661685" y="4453978"/>
              <a:ext cx="507104" cy="276999"/>
            </a:xfrm>
            <a:prstGeom prst="rect">
              <a:avLst/>
            </a:prstGeom>
            <a:noFill/>
          </p:spPr>
          <p:txBody>
            <a:bodyPr wrap="square" rtlCol="0">
              <a:spAutoFit/>
            </a:bodyPr>
            <a:lstStyle/>
            <a:p>
              <a:r>
                <a:rPr lang="en-US" sz="1200" dirty="0"/>
                <a:t>63</a:t>
              </a:r>
            </a:p>
          </p:txBody>
        </p:sp>
      </p:grpSp>
      <p:grpSp>
        <p:nvGrpSpPr>
          <p:cNvPr id="22" name="Group 21">
            <a:extLst>
              <a:ext uri="{FF2B5EF4-FFF2-40B4-BE49-F238E27FC236}">
                <a16:creationId xmlns:a16="http://schemas.microsoft.com/office/drawing/2014/main" id="{93B0A54C-6F26-F440-E0CA-374DCED6B5FE}"/>
              </a:ext>
            </a:extLst>
          </p:cNvPr>
          <p:cNvGrpSpPr/>
          <p:nvPr/>
        </p:nvGrpSpPr>
        <p:grpSpPr>
          <a:xfrm>
            <a:off x="1433015" y="5488307"/>
            <a:ext cx="507104" cy="276999"/>
            <a:chOff x="1661685" y="4453978"/>
            <a:chExt cx="507104" cy="276999"/>
          </a:xfrm>
        </p:grpSpPr>
        <p:sp>
          <p:nvSpPr>
            <p:cNvPr id="23" name="Flowchart: Terminator 22">
              <a:extLst>
                <a:ext uri="{FF2B5EF4-FFF2-40B4-BE49-F238E27FC236}">
                  <a16:creationId xmlns:a16="http://schemas.microsoft.com/office/drawing/2014/main" id="{1703F7FB-A988-E1E3-E1F6-0624BEF6716F}"/>
                </a:ext>
              </a:extLst>
            </p:cNvPr>
            <p:cNvSpPr/>
            <p:nvPr/>
          </p:nvSpPr>
          <p:spPr>
            <a:xfrm>
              <a:off x="1710520" y="4515576"/>
              <a:ext cx="232011"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4" name="TextBox 23">
              <a:extLst>
                <a:ext uri="{FF2B5EF4-FFF2-40B4-BE49-F238E27FC236}">
                  <a16:creationId xmlns:a16="http://schemas.microsoft.com/office/drawing/2014/main" id="{73FB74E5-D298-102B-5491-C1ADD35812A8}"/>
                </a:ext>
              </a:extLst>
            </p:cNvPr>
            <p:cNvSpPr txBox="1"/>
            <p:nvPr/>
          </p:nvSpPr>
          <p:spPr>
            <a:xfrm>
              <a:off x="1661685" y="4453978"/>
              <a:ext cx="507104" cy="276999"/>
            </a:xfrm>
            <a:prstGeom prst="rect">
              <a:avLst/>
            </a:prstGeom>
            <a:noFill/>
          </p:spPr>
          <p:txBody>
            <a:bodyPr wrap="square" rtlCol="0">
              <a:spAutoFit/>
            </a:bodyPr>
            <a:lstStyle/>
            <a:p>
              <a:r>
                <a:rPr lang="en-US" sz="1200" dirty="0"/>
                <a:t>63</a:t>
              </a:r>
            </a:p>
          </p:txBody>
        </p:sp>
      </p:grpSp>
      <p:grpSp>
        <p:nvGrpSpPr>
          <p:cNvPr id="26" name="Group 25">
            <a:extLst>
              <a:ext uri="{FF2B5EF4-FFF2-40B4-BE49-F238E27FC236}">
                <a16:creationId xmlns:a16="http://schemas.microsoft.com/office/drawing/2014/main" id="{1711DD38-086D-DC0E-9AD2-6A11B1ECE09B}"/>
              </a:ext>
            </a:extLst>
          </p:cNvPr>
          <p:cNvGrpSpPr/>
          <p:nvPr/>
        </p:nvGrpSpPr>
        <p:grpSpPr>
          <a:xfrm>
            <a:off x="2200772" y="3127461"/>
            <a:ext cx="507104" cy="276999"/>
            <a:chOff x="1661685" y="4453978"/>
            <a:chExt cx="507104" cy="276999"/>
          </a:xfrm>
        </p:grpSpPr>
        <p:sp>
          <p:nvSpPr>
            <p:cNvPr id="27" name="Flowchart: Terminator 26">
              <a:extLst>
                <a:ext uri="{FF2B5EF4-FFF2-40B4-BE49-F238E27FC236}">
                  <a16:creationId xmlns:a16="http://schemas.microsoft.com/office/drawing/2014/main" id="{9AEA82A2-B121-41D6-08CC-CFE043D0532B}"/>
                </a:ext>
              </a:extLst>
            </p:cNvPr>
            <p:cNvSpPr/>
            <p:nvPr/>
          </p:nvSpPr>
          <p:spPr>
            <a:xfrm>
              <a:off x="1710520" y="4515576"/>
              <a:ext cx="232011"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8" name="TextBox 27">
              <a:extLst>
                <a:ext uri="{FF2B5EF4-FFF2-40B4-BE49-F238E27FC236}">
                  <a16:creationId xmlns:a16="http://schemas.microsoft.com/office/drawing/2014/main" id="{62468D78-ABE2-DA71-8FC8-4734DE25F5AA}"/>
                </a:ext>
              </a:extLst>
            </p:cNvPr>
            <p:cNvSpPr txBox="1"/>
            <p:nvPr/>
          </p:nvSpPr>
          <p:spPr>
            <a:xfrm>
              <a:off x="1661685" y="4453978"/>
              <a:ext cx="507104" cy="276999"/>
            </a:xfrm>
            <a:prstGeom prst="rect">
              <a:avLst/>
            </a:prstGeom>
            <a:noFill/>
          </p:spPr>
          <p:txBody>
            <a:bodyPr wrap="square" rtlCol="0">
              <a:spAutoFit/>
            </a:bodyPr>
            <a:lstStyle/>
            <a:p>
              <a:r>
                <a:rPr lang="en-US" sz="1200" dirty="0"/>
                <a:t>63</a:t>
              </a:r>
            </a:p>
          </p:txBody>
        </p:sp>
      </p:grpSp>
      <p:grpSp>
        <p:nvGrpSpPr>
          <p:cNvPr id="29" name="Group 28">
            <a:extLst>
              <a:ext uri="{FF2B5EF4-FFF2-40B4-BE49-F238E27FC236}">
                <a16:creationId xmlns:a16="http://schemas.microsoft.com/office/drawing/2014/main" id="{042D2C3F-C551-EDED-5C05-5D5C085A053A}"/>
              </a:ext>
            </a:extLst>
          </p:cNvPr>
          <p:cNvGrpSpPr/>
          <p:nvPr/>
        </p:nvGrpSpPr>
        <p:grpSpPr>
          <a:xfrm>
            <a:off x="2880925" y="2332784"/>
            <a:ext cx="507104" cy="276999"/>
            <a:chOff x="1661685" y="4453978"/>
            <a:chExt cx="507104" cy="276999"/>
          </a:xfrm>
        </p:grpSpPr>
        <p:sp>
          <p:nvSpPr>
            <p:cNvPr id="30" name="Flowchart: Terminator 29">
              <a:extLst>
                <a:ext uri="{FF2B5EF4-FFF2-40B4-BE49-F238E27FC236}">
                  <a16:creationId xmlns:a16="http://schemas.microsoft.com/office/drawing/2014/main" id="{E92C6FA7-A124-8386-59EA-802EA863D0C1}"/>
                </a:ext>
              </a:extLst>
            </p:cNvPr>
            <p:cNvSpPr/>
            <p:nvPr/>
          </p:nvSpPr>
          <p:spPr>
            <a:xfrm>
              <a:off x="1710520" y="4515576"/>
              <a:ext cx="232011"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1" name="TextBox 30">
              <a:extLst>
                <a:ext uri="{FF2B5EF4-FFF2-40B4-BE49-F238E27FC236}">
                  <a16:creationId xmlns:a16="http://schemas.microsoft.com/office/drawing/2014/main" id="{D739A2A0-77D9-A8D4-2EE8-B46DCB54F3CF}"/>
                </a:ext>
              </a:extLst>
            </p:cNvPr>
            <p:cNvSpPr txBox="1"/>
            <p:nvPr/>
          </p:nvSpPr>
          <p:spPr>
            <a:xfrm>
              <a:off x="1661685" y="4453978"/>
              <a:ext cx="507104" cy="276999"/>
            </a:xfrm>
            <a:prstGeom prst="rect">
              <a:avLst/>
            </a:prstGeom>
            <a:noFill/>
          </p:spPr>
          <p:txBody>
            <a:bodyPr wrap="square" rtlCol="0">
              <a:spAutoFit/>
            </a:bodyPr>
            <a:lstStyle/>
            <a:p>
              <a:r>
                <a:rPr lang="en-US" sz="1200" dirty="0"/>
                <a:t>63</a:t>
              </a:r>
            </a:p>
          </p:txBody>
        </p:sp>
      </p:grpSp>
      <p:grpSp>
        <p:nvGrpSpPr>
          <p:cNvPr id="36" name="Group 35">
            <a:extLst>
              <a:ext uri="{FF2B5EF4-FFF2-40B4-BE49-F238E27FC236}">
                <a16:creationId xmlns:a16="http://schemas.microsoft.com/office/drawing/2014/main" id="{C23792C3-5AF7-230D-654A-A49060E869D4}"/>
              </a:ext>
            </a:extLst>
          </p:cNvPr>
          <p:cNvGrpSpPr/>
          <p:nvPr/>
        </p:nvGrpSpPr>
        <p:grpSpPr>
          <a:xfrm>
            <a:off x="974746" y="3186903"/>
            <a:ext cx="507104" cy="276999"/>
            <a:chOff x="1661685" y="4453978"/>
            <a:chExt cx="507104" cy="276999"/>
          </a:xfrm>
        </p:grpSpPr>
        <p:sp>
          <p:nvSpPr>
            <p:cNvPr id="37" name="Flowchart: Terminator 36">
              <a:extLst>
                <a:ext uri="{FF2B5EF4-FFF2-40B4-BE49-F238E27FC236}">
                  <a16:creationId xmlns:a16="http://schemas.microsoft.com/office/drawing/2014/main" id="{13CE6565-F1AD-FFEF-BD5A-20AFA93B9B94}"/>
                </a:ext>
              </a:extLst>
            </p:cNvPr>
            <p:cNvSpPr/>
            <p:nvPr/>
          </p:nvSpPr>
          <p:spPr>
            <a:xfrm>
              <a:off x="1710520" y="4515576"/>
              <a:ext cx="232011"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8" name="TextBox 37">
              <a:extLst>
                <a:ext uri="{FF2B5EF4-FFF2-40B4-BE49-F238E27FC236}">
                  <a16:creationId xmlns:a16="http://schemas.microsoft.com/office/drawing/2014/main" id="{ABFCFA75-587E-B68F-162D-1FEDD1DA411D}"/>
                </a:ext>
              </a:extLst>
            </p:cNvPr>
            <p:cNvSpPr txBox="1"/>
            <p:nvPr/>
          </p:nvSpPr>
          <p:spPr>
            <a:xfrm>
              <a:off x="1661685" y="4453978"/>
              <a:ext cx="507104" cy="276999"/>
            </a:xfrm>
            <a:prstGeom prst="rect">
              <a:avLst/>
            </a:prstGeom>
            <a:noFill/>
          </p:spPr>
          <p:txBody>
            <a:bodyPr wrap="square" rtlCol="0">
              <a:spAutoFit/>
            </a:bodyPr>
            <a:lstStyle/>
            <a:p>
              <a:r>
                <a:rPr lang="en-US" sz="1200" dirty="0"/>
                <a:t>65</a:t>
              </a:r>
            </a:p>
          </p:txBody>
        </p:sp>
      </p:grpSp>
      <p:grpSp>
        <p:nvGrpSpPr>
          <p:cNvPr id="40" name="Group 39">
            <a:extLst>
              <a:ext uri="{FF2B5EF4-FFF2-40B4-BE49-F238E27FC236}">
                <a16:creationId xmlns:a16="http://schemas.microsoft.com/office/drawing/2014/main" id="{7CDA679B-0C86-3D9B-4B56-E939A6185A95}"/>
              </a:ext>
            </a:extLst>
          </p:cNvPr>
          <p:cNvGrpSpPr/>
          <p:nvPr/>
        </p:nvGrpSpPr>
        <p:grpSpPr>
          <a:xfrm>
            <a:off x="516477" y="4774833"/>
            <a:ext cx="507104" cy="276999"/>
            <a:chOff x="1661685" y="4453978"/>
            <a:chExt cx="507104" cy="276999"/>
          </a:xfrm>
        </p:grpSpPr>
        <p:sp>
          <p:nvSpPr>
            <p:cNvPr id="41" name="Flowchart: Terminator 40">
              <a:extLst>
                <a:ext uri="{FF2B5EF4-FFF2-40B4-BE49-F238E27FC236}">
                  <a16:creationId xmlns:a16="http://schemas.microsoft.com/office/drawing/2014/main" id="{1E9EC64C-F7E8-3929-EF38-D86E1DEC30CF}"/>
                </a:ext>
              </a:extLst>
            </p:cNvPr>
            <p:cNvSpPr/>
            <p:nvPr/>
          </p:nvSpPr>
          <p:spPr>
            <a:xfrm>
              <a:off x="1710520" y="4515576"/>
              <a:ext cx="232011"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2" name="TextBox 41">
              <a:extLst>
                <a:ext uri="{FF2B5EF4-FFF2-40B4-BE49-F238E27FC236}">
                  <a16:creationId xmlns:a16="http://schemas.microsoft.com/office/drawing/2014/main" id="{8D501C2A-1299-5BAE-E60E-7B7DB1B5C0DF}"/>
                </a:ext>
              </a:extLst>
            </p:cNvPr>
            <p:cNvSpPr txBox="1"/>
            <p:nvPr/>
          </p:nvSpPr>
          <p:spPr>
            <a:xfrm>
              <a:off x="1661685" y="4453978"/>
              <a:ext cx="507104" cy="276999"/>
            </a:xfrm>
            <a:prstGeom prst="rect">
              <a:avLst/>
            </a:prstGeom>
            <a:noFill/>
          </p:spPr>
          <p:txBody>
            <a:bodyPr wrap="square" rtlCol="0">
              <a:spAutoFit/>
            </a:bodyPr>
            <a:lstStyle/>
            <a:p>
              <a:r>
                <a:rPr lang="en-US" sz="1200" dirty="0"/>
                <a:t>65</a:t>
              </a:r>
            </a:p>
          </p:txBody>
        </p:sp>
      </p:grpSp>
      <p:grpSp>
        <p:nvGrpSpPr>
          <p:cNvPr id="44" name="Group 43">
            <a:extLst>
              <a:ext uri="{FF2B5EF4-FFF2-40B4-BE49-F238E27FC236}">
                <a16:creationId xmlns:a16="http://schemas.microsoft.com/office/drawing/2014/main" id="{934765A7-5EF8-E3B1-E29A-7089BF867C91}"/>
              </a:ext>
            </a:extLst>
          </p:cNvPr>
          <p:cNvGrpSpPr/>
          <p:nvPr/>
        </p:nvGrpSpPr>
        <p:grpSpPr>
          <a:xfrm>
            <a:off x="3679277" y="2962545"/>
            <a:ext cx="507104" cy="276999"/>
            <a:chOff x="1661685" y="4453978"/>
            <a:chExt cx="507104" cy="276999"/>
          </a:xfrm>
        </p:grpSpPr>
        <p:sp>
          <p:nvSpPr>
            <p:cNvPr id="45" name="Flowchart: Terminator 44">
              <a:extLst>
                <a:ext uri="{FF2B5EF4-FFF2-40B4-BE49-F238E27FC236}">
                  <a16:creationId xmlns:a16="http://schemas.microsoft.com/office/drawing/2014/main" id="{39635D18-9637-5C57-DBF6-2534EC476895}"/>
                </a:ext>
              </a:extLst>
            </p:cNvPr>
            <p:cNvSpPr/>
            <p:nvPr/>
          </p:nvSpPr>
          <p:spPr>
            <a:xfrm>
              <a:off x="1710520" y="4515576"/>
              <a:ext cx="232011"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6" name="TextBox 45">
              <a:extLst>
                <a:ext uri="{FF2B5EF4-FFF2-40B4-BE49-F238E27FC236}">
                  <a16:creationId xmlns:a16="http://schemas.microsoft.com/office/drawing/2014/main" id="{54AB51A9-A7B2-EDAC-BFF0-1CBBB4F3D7AA}"/>
                </a:ext>
              </a:extLst>
            </p:cNvPr>
            <p:cNvSpPr txBox="1"/>
            <p:nvPr/>
          </p:nvSpPr>
          <p:spPr>
            <a:xfrm>
              <a:off x="1661685" y="4453978"/>
              <a:ext cx="507104" cy="276999"/>
            </a:xfrm>
            <a:prstGeom prst="rect">
              <a:avLst/>
            </a:prstGeom>
            <a:noFill/>
          </p:spPr>
          <p:txBody>
            <a:bodyPr wrap="square" rtlCol="0">
              <a:spAutoFit/>
            </a:bodyPr>
            <a:lstStyle/>
            <a:p>
              <a:r>
                <a:rPr lang="en-US" sz="1200" dirty="0"/>
                <a:t>20</a:t>
              </a:r>
            </a:p>
          </p:txBody>
        </p:sp>
      </p:grpSp>
      <p:grpSp>
        <p:nvGrpSpPr>
          <p:cNvPr id="50" name="Group 49">
            <a:extLst>
              <a:ext uri="{FF2B5EF4-FFF2-40B4-BE49-F238E27FC236}">
                <a16:creationId xmlns:a16="http://schemas.microsoft.com/office/drawing/2014/main" id="{0EA9A4F1-EB73-3300-1D6C-825F9B2B6DC2}"/>
              </a:ext>
            </a:extLst>
          </p:cNvPr>
          <p:cNvGrpSpPr/>
          <p:nvPr/>
        </p:nvGrpSpPr>
        <p:grpSpPr>
          <a:xfrm>
            <a:off x="5490106" y="4120613"/>
            <a:ext cx="507104" cy="276999"/>
            <a:chOff x="1661685" y="4453978"/>
            <a:chExt cx="507104" cy="276999"/>
          </a:xfrm>
        </p:grpSpPr>
        <p:sp>
          <p:nvSpPr>
            <p:cNvPr id="51" name="Flowchart: Terminator 50">
              <a:extLst>
                <a:ext uri="{FF2B5EF4-FFF2-40B4-BE49-F238E27FC236}">
                  <a16:creationId xmlns:a16="http://schemas.microsoft.com/office/drawing/2014/main" id="{F4AAEB49-897E-329C-30FD-5D1DBF833965}"/>
                </a:ext>
              </a:extLst>
            </p:cNvPr>
            <p:cNvSpPr/>
            <p:nvPr/>
          </p:nvSpPr>
          <p:spPr>
            <a:xfrm>
              <a:off x="1710520" y="4515576"/>
              <a:ext cx="232011"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2" name="TextBox 51">
              <a:extLst>
                <a:ext uri="{FF2B5EF4-FFF2-40B4-BE49-F238E27FC236}">
                  <a16:creationId xmlns:a16="http://schemas.microsoft.com/office/drawing/2014/main" id="{084E830B-BCAF-4111-4DF4-14F84CE3A14C}"/>
                </a:ext>
              </a:extLst>
            </p:cNvPr>
            <p:cNvSpPr txBox="1"/>
            <p:nvPr/>
          </p:nvSpPr>
          <p:spPr>
            <a:xfrm>
              <a:off x="1661685" y="4453978"/>
              <a:ext cx="507104" cy="276999"/>
            </a:xfrm>
            <a:prstGeom prst="rect">
              <a:avLst/>
            </a:prstGeom>
            <a:noFill/>
          </p:spPr>
          <p:txBody>
            <a:bodyPr wrap="square" rtlCol="0">
              <a:spAutoFit/>
            </a:bodyPr>
            <a:lstStyle/>
            <a:p>
              <a:r>
                <a:rPr lang="en-US" sz="1200" dirty="0"/>
                <a:t>20</a:t>
              </a:r>
            </a:p>
          </p:txBody>
        </p:sp>
      </p:grpSp>
      <p:grpSp>
        <p:nvGrpSpPr>
          <p:cNvPr id="53" name="Group 52">
            <a:extLst>
              <a:ext uri="{FF2B5EF4-FFF2-40B4-BE49-F238E27FC236}">
                <a16:creationId xmlns:a16="http://schemas.microsoft.com/office/drawing/2014/main" id="{3024713D-D807-7B1E-026C-2E3A7D035EC3}"/>
              </a:ext>
            </a:extLst>
          </p:cNvPr>
          <p:cNvGrpSpPr/>
          <p:nvPr/>
        </p:nvGrpSpPr>
        <p:grpSpPr>
          <a:xfrm>
            <a:off x="5491870" y="1760600"/>
            <a:ext cx="507104" cy="276999"/>
            <a:chOff x="1661685" y="4453978"/>
            <a:chExt cx="507104" cy="276999"/>
          </a:xfrm>
        </p:grpSpPr>
        <p:sp>
          <p:nvSpPr>
            <p:cNvPr id="54" name="Flowchart: Terminator 53">
              <a:extLst>
                <a:ext uri="{FF2B5EF4-FFF2-40B4-BE49-F238E27FC236}">
                  <a16:creationId xmlns:a16="http://schemas.microsoft.com/office/drawing/2014/main" id="{E258BC25-2D09-2079-CAD5-5BF3936EB08B}"/>
                </a:ext>
              </a:extLst>
            </p:cNvPr>
            <p:cNvSpPr/>
            <p:nvPr/>
          </p:nvSpPr>
          <p:spPr>
            <a:xfrm>
              <a:off x="1710520" y="4515576"/>
              <a:ext cx="232011"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5" name="TextBox 54">
              <a:extLst>
                <a:ext uri="{FF2B5EF4-FFF2-40B4-BE49-F238E27FC236}">
                  <a16:creationId xmlns:a16="http://schemas.microsoft.com/office/drawing/2014/main" id="{E194F3FC-8363-54E7-788A-58473EDFD6BE}"/>
                </a:ext>
              </a:extLst>
            </p:cNvPr>
            <p:cNvSpPr txBox="1"/>
            <p:nvPr/>
          </p:nvSpPr>
          <p:spPr>
            <a:xfrm>
              <a:off x="1661685" y="4453978"/>
              <a:ext cx="507104" cy="276999"/>
            </a:xfrm>
            <a:prstGeom prst="rect">
              <a:avLst/>
            </a:prstGeom>
            <a:noFill/>
          </p:spPr>
          <p:txBody>
            <a:bodyPr wrap="square" rtlCol="0">
              <a:spAutoFit/>
            </a:bodyPr>
            <a:lstStyle/>
            <a:p>
              <a:r>
                <a:rPr lang="en-US" sz="1200" dirty="0"/>
                <a:t>10</a:t>
              </a:r>
            </a:p>
          </p:txBody>
        </p:sp>
      </p:grpSp>
      <p:grpSp>
        <p:nvGrpSpPr>
          <p:cNvPr id="59" name="Group 58">
            <a:extLst>
              <a:ext uri="{FF2B5EF4-FFF2-40B4-BE49-F238E27FC236}">
                <a16:creationId xmlns:a16="http://schemas.microsoft.com/office/drawing/2014/main" id="{710F6D7D-6F77-3A70-1208-2DB7BFE38EE4}"/>
              </a:ext>
            </a:extLst>
          </p:cNvPr>
          <p:cNvGrpSpPr/>
          <p:nvPr/>
        </p:nvGrpSpPr>
        <p:grpSpPr>
          <a:xfrm>
            <a:off x="4482221" y="5518454"/>
            <a:ext cx="507104" cy="276999"/>
            <a:chOff x="4482221" y="5518454"/>
            <a:chExt cx="507104" cy="276999"/>
          </a:xfrm>
        </p:grpSpPr>
        <p:sp>
          <p:nvSpPr>
            <p:cNvPr id="57" name="Flowchart: Terminator 56">
              <a:extLst>
                <a:ext uri="{FF2B5EF4-FFF2-40B4-BE49-F238E27FC236}">
                  <a16:creationId xmlns:a16="http://schemas.microsoft.com/office/drawing/2014/main" id="{F372BBCC-ED63-74E3-F526-F6A8515EE265}"/>
                </a:ext>
              </a:extLst>
            </p:cNvPr>
            <p:cNvSpPr/>
            <p:nvPr/>
          </p:nvSpPr>
          <p:spPr>
            <a:xfrm>
              <a:off x="4553803" y="5583239"/>
              <a:ext cx="363940"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8" name="TextBox 57">
              <a:extLst>
                <a:ext uri="{FF2B5EF4-FFF2-40B4-BE49-F238E27FC236}">
                  <a16:creationId xmlns:a16="http://schemas.microsoft.com/office/drawing/2014/main" id="{A5C8012E-9561-9E84-7AB3-B987DAFAE033}"/>
                </a:ext>
              </a:extLst>
            </p:cNvPr>
            <p:cNvSpPr txBox="1"/>
            <p:nvPr/>
          </p:nvSpPr>
          <p:spPr>
            <a:xfrm>
              <a:off x="4482221" y="5518454"/>
              <a:ext cx="507104" cy="276999"/>
            </a:xfrm>
            <a:prstGeom prst="rect">
              <a:avLst/>
            </a:prstGeom>
            <a:noFill/>
          </p:spPr>
          <p:txBody>
            <a:bodyPr wrap="square" rtlCol="0">
              <a:spAutoFit/>
            </a:bodyPr>
            <a:lstStyle/>
            <a:p>
              <a:r>
                <a:rPr lang="en-US" sz="1200" dirty="0"/>
                <a:t>1804</a:t>
              </a:r>
            </a:p>
          </p:txBody>
        </p:sp>
      </p:grpSp>
      <p:grpSp>
        <p:nvGrpSpPr>
          <p:cNvPr id="60" name="Group 59">
            <a:extLst>
              <a:ext uri="{FF2B5EF4-FFF2-40B4-BE49-F238E27FC236}">
                <a16:creationId xmlns:a16="http://schemas.microsoft.com/office/drawing/2014/main" id="{A022978A-DCDA-1EDF-BF98-91180D3F7E7C}"/>
              </a:ext>
            </a:extLst>
          </p:cNvPr>
          <p:cNvGrpSpPr/>
          <p:nvPr/>
        </p:nvGrpSpPr>
        <p:grpSpPr>
          <a:xfrm>
            <a:off x="4616424" y="3257432"/>
            <a:ext cx="507104" cy="276999"/>
            <a:chOff x="4482221" y="5518454"/>
            <a:chExt cx="507104" cy="276999"/>
          </a:xfrm>
        </p:grpSpPr>
        <p:sp>
          <p:nvSpPr>
            <p:cNvPr id="61" name="Flowchart: Terminator 60">
              <a:extLst>
                <a:ext uri="{FF2B5EF4-FFF2-40B4-BE49-F238E27FC236}">
                  <a16:creationId xmlns:a16="http://schemas.microsoft.com/office/drawing/2014/main" id="{AE1B90B4-2D47-38FF-3113-CB0F863540C7}"/>
                </a:ext>
              </a:extLst>
            </p:cNvPr>
            <p:cNvSpPr/>
            <p:nvPr/>
          </p:nvSpPr>
          <p:spPr>
            <a:xfrm>
              <a:off x="4553803" y="5583239"/>
              <a:ext cx="363940"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62" name="TextBox 61">
              <a:extLst>
                <a:ext uri="{FF2B5EF4-FFF2-40B4-BE49-F238E27FC236}">
                  <a16:creationId xmlns:a16="http://schemas.microsoft.com/office/drawing/2014/main" id="{EC0BFBB5-5FAE-5FD3-384F-0F182E88C030}"/>
                </a:ext>
              </a:extLst>
            </p:cNvPr>
            <p:cNvSpPr txBox="1"/>
            <p:nvPr/>
          </p:nvSpPr>
          <p:spPr>
            <a:xfrm>
              <a:off x="4482221" y="5518454"/>
              <a:ext cx="507104" cy="276999"/>
            </a:xfrm>
            <a:prstGeom prst="rect">
              <a:avLst/>
            </a:prstGeom>
            <a:noFill/>
          </p:spPr>
          <p:txBody>
            <a:bodyPr wrap="square" rtlCol="0">
              <a:spAutoFit/>
            </a:bodyPr>
            <a:lstStyle/>
            <a:p>
              <a:r>
                <a:rPr lang="en-US" sz="1200" dirty="0"/>
                <a:t>1804</a:t>
              </a:r>
            </a:p>
          </p:txBody>
        </p:sp>
      </p:grpSp>
      <p:grpSp>
        <p:nvGrpSpPr>
          <p:cNvPr id="63" name="Group 62">
            <a:extLst>
              <a:ext uri="{FF2B5EF4-FFF2-40B4-BE49-F238E27FC236}">
                <a16:creationId xmlns:a16="http://schemas.microsoft.com/office/drawing/2014/main" id="{F108279F-F4C5-097B-59E3-07958B112A68}"/>
              </a:ext>
            </a:extLst>
          </p:cNvPr>
          <p:cNvGrpSpPr/>
          <p:nvPr/>
        </p:nvGrpSpPr>
        <p:grpSpPr>
          <a:xfrm>
            <a:off x="4664191" y="2103678"/>
            <a:ext cx="507104" cy="276999"/>
            <a:chOff x="4482221" y="5518454"/>
            <a:chExt cx="507104" cy="276999"/>
          </a:xfrm>
        </p:grpSpPr>
        <p:sp>
          <p:nvSpPr>
            <p:cNvPr id="64" name="Flowchart: Terminator 63">
              <a:extLst>
                <a:ext uri="{FF2B5EF4-FFF2-40B4-BE49-F238E27FC236}">
                  <a16:creationId xmlns:a16="http://schemas.microsoft.com/office/drawing/2014/main" id="{93688E3B-FB20-8EF9-BA31-006EB2351656}"/>
                </a:ext>
              </a:extLst>
            </p:cNvPr>
            <p:cNvSpPr/>
            <p:nvPr/>
          </p:nvSpPr>
          <p:spPr>
            <a:xfrm>
              <a:off x="4553803" y="5583239"/>
              <a:ext cx="363940"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65" name="TextBox 64">
              <a:extLst>
                <a:ext uri="{FF2B5EF4-FFF2-40B4-BE49-F238E27FC236}">
                  <a16:creationId xmlns:a16="http://schemas.microsoft.com/office/drawing/2014/main" id="{FCDBBFBA-2FF0-A7A5-9FC8-D4D4B52CF289}"/>
                </a:ext>
              </a:extLst>
            </p:cNvPr>
            <p:cNvSpPr txBox="1"/>
            <p:nvPr/>
          </p:nvSpPr>
          <p:spPr>
            <a:xfrm>
              <a:off x="4482221" y="5518454"/>
              <a:ext cx="507104" cy="276999"/>
            </a:xfrm>
            <a:prstGeom prst="rect">
              <a:avLst/>
            </a:prstGeom>
            <a:noFill/>
          </p:spPr>
          <p:txBody>
            <a:bodyPr wrap="square" rtlCol="0">
              <a:spAutoFit/>
            </a:bodyPr>
            <a:lstStyle/>
            <a:p>
              <a:r>
                <a:rPr lang="en-US" sz="1200" dirty="0"/>
                <a:t>1804</a:t>
              </a:r>
            </a:p>
          </p:txBody>
        </p:sp>
      </p:grpSp>
      <p:grpSp>
        <p:nvGrpSpPr>
          <p:cNvPr id="66" name="Group 65">
            <a:extLst>
              <a:ext uri="{FF2B5EF4-FFF2-40B4-BE49-F238E27FC236}">
                <a16:creationId xmlns:a16="http://schemas.microsoft.com/office/drawing/2014/main" id="{68BE109F-9544-69D7-8ED5-C99603F10C24}"/>
              </a:ext>
            </a:extLst>
          </p:cNvPr>
          <p:cNvGrpSpPr/>
          <p:nvPr/>
        </p:nvGrpSpPr>
        <p:grpSpPr>
          <a:xfrm>
            <a:off x="3844117" y="1530100"/>
            <a:ext cx="507104" cy="276999"/>
            <a:chOff x="4482221" y="5518454"/>
            <a:chExt cx="507104" cy="276999"/>
          </a:xfrm>
        </p:grpSpPr>
        <p:sp>
          <p:nvSpPr>
            <p:cNvPr id="67" name="Flowchart: Terminator 66">
              <a:extLst>
                <a:ext uri="{FF2B5EF4-FFF2-40B4-BE49-F238E27FC236}">
                  <a16:creationId xmlns:a16="http://schemas.microsoft.com/office/drawing/2014/main" id="{A235EE70-9C02-0057-D300-241A771DD8A4}"/>
                </a:ext>
              </a:extLst>
            </p:cNvPr>
            <p:cNvSpPr/>
            <p:nvPr/>
          </p:nvSpPr>
          <p:spPr>
            <a:xfrm>
              <a:off x="4553803" y="5583239"/>
              <a:ext cx="363940"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68" name="TextBox 67">
              <a:extLst>
                <a:ext uri="{FF2B5EF4-FFF2-40B4-BE49-F238E27FC236}">
                  <a16:creationId xmlns:a16="http://schemas.microsoft.com/office/drawing/2014/main" id="{1CE48EF5-C85C-70FD-CC58-FD4C503D82FE}"/>
                </a:ext>
              </a:extLst>
            </p:cNvPr>
            <p:cNvSpPr txBox="1"/>
            <p:nvPr/>
          </p:nvSpPr>
          <p:spPr>
            <a:xfrm>
              <a:off x="4482221" y="5518454"/>
              <a:ext cx="507104" cy="276999"/>
            </a:xfrm>
            <a:prstGeom prst="rect">
              <a:avLst/>
            </a:prstGeom>
            <a:noFill/>
          </p:spPr>
          <p:txBody>
            <a:bodyPr wrap="square" rtlCol="0">
              <a:spAutoFit/>
            </a:bodyPr>
            <a:lstStyle/>
            <a:p>
              <a:r>
                <a:rPr lang="en-US" sz="1200" dirty="0"/>
                <a:t>1806</a:t>
              </a:r>
            </a:p>
          </p:txBody>
        </p:sp>
      </p:grpSp>
      <p:grpSp>
        <p:nvGrpSpPr>
          <p:cNvPr id="69" name="Group 68">
            <a:extLst>
              <a:ext uri="{FF2B5EF4-FFF2-40B4-BE49-F238E27FC236}">
                <a16:creationId xmlns:a16="http://schemas.microsoft.com/office/drawing/2014/main" id="{57E22E02-A74B-E96A-4907-AA5C539535CF}"/>
              </a:ext>
            </a:extLst>
          </p:cNvPr>
          <p:cNvGrpSpPr/>
          <p:nvPr/>
        </p:nvGrpSpPr>
        <p:grpSpPr>
          <a:xfrm>
            <a:off x="1341961" y="3450997"/>
            <a:ext cx="507104" cy="276999"/>
            <a:chOff x="1661685" y="4453978"/>
            <a:chExt cx="507104" cy="276999"/>
          </a:xfrm>
        </p:grpSpPr>
        <p:sp>
          <p:nvSpPr>
            <p:cNvPr id="70" name="Flowchart: Terminator 69">
              <a:extLst>
                <a:ext uri="{FF2B5EF4-FFF2-40B4-BE49-F238E27FC236}">
                  <a16:creationId xmlns:a16="http://schemas.microsoft.com/office/drawing/2014/main" id="{E2C1FB56-BFF8-BAF8-6B1E-0C72FFEC116A}"/>
                </a:ext>
              </a:extLst>
            </p:cNvPr>
            <p:cNvSpPr/>
            <p:nvPr/>
          </p:nvSpPr>
          <p:spPr>
            <a:xfrm>
              <a:off x="1710520" y="4515576"/>
              <a:ext cx="232011" cy="147431"/>
            </a:xfrm>
            <a:prstGeom prst="flowChartTermina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71" name="TextBox 70">
              <a:extLst>
                <a:ext uri="{FF2B5EF4-FFF2-40B4-BE49-F238E27FC236}">
                  <a16:creationId xmlns:a16="http://schemas.microsoft.com/office/drawing/2014/main" id="{3B195553-461C-E545-E9B7-E17A32DB6105}"/>
                </a:ext>
              </a:extLst>
            </p:cNvPr>
            <p:cNvSpPr txBox="1"/>
            <p:nvPr/>
          </p:nvSpPr>
          <p:spPr>
            <a:xfrm>
              <a:off x="1661685" y="4453978"/>
              <a:ext cx="507104" cy="276999"/>
            </a:xfrm>
            <a:prstGeom prst="rect">
              <a:avLst/>
            </a:prstGeom>
            <a:noFill/>
          </p:spPr>
          <p:txBody>
            <a:bodyPr wrap="square" rtlCol="0">
              <a:spAutoFit/>
            </a:bodyPr>
            <a:lstStyle/>
            <a:p>
              <a:r>
                <a:rPr lang="en-US" sz="1200" dirty="0"/>
                <a:t>20</a:t>
              </a:r>
            </a:p>
          </p:txBody>
        </p:sp>
      </p:grpSp>
      <p:pic>
        <p:nvPicPr>
          <p:cNvPr id="81" name="Picture 80">
            <a:extLst>
              <a:ext uri="{FF2B5EF4-FFF2-40B4-BE49-F238E27FC236}">
                <a16:creationId xmlns:a16="http://schemas.microsoft.com/office/drawing/2014/main" id="{CC8D0180-8EE6-4CF6-272C-F3EC4FBB8903}"/>
              </a:ext>
            </a:extLst>
          </p:cNvPr>
          <p:cNvPicPr>
            <a:picLocks noGrp="1" noRot="1" noChangeAspect="1" noMove="1" noResize="1" noEditPoints="1" noAdjustHandles="1" noChangeArrowheads="1" noChangeShapeType="1" noCrop="1"/>
          </p:cNvPicPr>
          <p:nvPr/>
        </p:nvPicPr>
        <p:blipFill>
          <a:blip r:embed="rId10"/>
          <a:stretch>
            <a:fillRect/>
          </a:stretch>
        </p:blipFill>
        <p:spPr>
          <a:xfrm>
            <a:off x="516381" y="1309421"/>
            <a:ext cx="5444665" cy="4643542"/>
          </a:xfrm>
          <a:prstGeom prst="rect">
            <a:avLst/>
          </a:prstGeom>
        </p:spPr>
      </p:pic>
      <p:sp>
        <p:nvSpPr>
          <p:cNvPr id="82" name="TextBox 81">
            <a:extLst>
              <a:ext uri="{FF2B5EF4-FFF2-40B4-BE49-F238E27FC236}">
                <a16:creationId xmlns:a16="http://schemas.microsoft.com/office/drawing/2014/main" id="{7DCDFB57-E344-3CD0-A873-5124ABD317B0}"/>
              </a:ext>
            </a:extLst>
          </p:cNvPr>
          <p:cNvSpPr txBox="1"/>
          <p:nvPr/>
        </p:nvSpPr>
        <p:spPr>
          <a:xfrm>
            <a:off x="3641797" y="4320251"/>
            <a:ext cx="1671578" cy="307777"/>
          </a:xfrm>
          <a:prstGeom prst="rect">
            <a:avLst/>
          </a:prstGeom>
          <a:noFill/>
        </p:spPr>
        <p:txBody>
          <a:bodyPr wrap="square" rtlCol="0">
            <a:spAutoFit/>
          </a:bodyPr>
          <a:lstStyle/>
          <a:p>
            <a:r>
              <a:rPr lang="en-US" sz="1400" dirty="0">
                <a:solidFill>
                  <a:schemeClr val="bg1"/>
                </a:solidFill>
              </a:rPr>
              <a:t>Missouri River</a:t>
            </a:r>
          </a:p>
        </p:txBody>
      </p:sp>
      <p:sp>
        <p:nvSpPr>
          <p:cNvPr id="83" name="TextBox 82">
            <a:extLst>
              <a:ext uri="{FF2B5EF4-FFF2-40B4-BE49-F238E27FC236}">
                <a16:creationId xmlns:a16="http://schemas.microsoft.com/office/drawing/2014/main" id="{CFF97CB2-9362-1497-B651-82374BE4A989}"/>
              </a:ext>
            </a:extLst>
          </p:cNvPr>
          <p:cNvSpPr txBox="1"/>
          <p:nvPr/>
        </p:nvSpPr>
        <p:spPr>
          <a:xfrm>
            <a:off x="1767510" y="3590513"/>
            <a:ext cx="1671578" cy="307777"/>
          </a:xfrm>
          <a:prstGeom prst="rect">
            <a:avLst/>
          </a:prstGeom>
          <a:noFill/>
        </p:spPr>
        <p:txBody>
          <a:bodyPr wrap="square" rtlCol="0">
            <a:spAutoFit/>
          </a:bodyPr>
          <a:lstStyle/>
          <a:p>
            <a:r>
              <a:rPr lang="en-US" sz="1400" dirty="0">
                <a:solidFill>
                  <a:schemeClr val="bg1"/>
                </a:solidFill>
              </a:rPr>
              <a:t>Timber Lake</a:t>
            </a:r>
          </a:p>
        </p:txBody>
      </p:sp>
      <p:sp>
        <p:nvSpPr>
          <p:cNvPr id="84" name="TextBox 83">
            <a:extLst>
              <a:ext uri="{FF2B5EF4-FFF2-40B4-BE49-F238E27FC236}">
                <a16:creationId xmlns:a16="http://schemas.microsoft.com/office/drawing/2014/main" id="{E5FA38BD-94FE-DA4A-E97D-C1045F0A4BD2}"/>
              </a:ext>
            </a:extLst>
          </p:cNvPr>
          <p:cNvSpPr txBox="1"/>
          <p:nvPr/>
        </p:nvSpPr>
        <p:spPr>
          <a:xfrm>
            <a:off x="1258182" y="5696565"/>
            <a:ext cx="1671578" cy="307777"/>
          </a:xfrm>
          <a:prstGeom prst="rect">
            <a:avLst/>
          </a:prstGeom>
          <a:noFill/>
        </p:spPr>
        <p:txBody>
          <a:bodyPr wrap="square" rtlCol="0">
            <a:spAutoFit/>
          </a:bodyPr>
          <a:lstStyle/>
          <a:p>
            <a:r>
              <a:rPr lang="en-US" sz="1400" dirty="0">
                <a:solidFill>
                  <a:schemeClr val="bg1"/>
                </a:solidFill>
              </a:rPr>
              <a:t>Eagle Butte</a:t>
            </a:r>
          </a:p>
        </p:txBody>
      </p:sp>
      <p:sp>
        <p:nvSpPr>
          <p:cNvPr id="85" name="TextBox 84">
            <a:extLst>
              <a:ext uri="{FF2B5EF4-FFF2-40B4-BE49-F238E27FC236}">
                <a16:creationId xmlns:a16="http://schemas.microsoft.com/office/drawing/2014/main" id="{6E76CC10-8541-5E32-973F-D28754B64FB9}"/>
              </a:ext>
            </a:extLst>
          </p:cNvPr>
          <p:cNvSpPr txBox="1"/>
          <p:nvPr/>
        </p:nvSpPr>
        <p:spPr>
          <a:xfrm>
            <a:off x="1589015" y="4783211"/>
            <a:ext cx="1671578" cy="307777"/>
          </a:xfrm>
          <a:prstGeom prst="rect">
            <a:avLst/>
          </a:prstGeom>
          <a:noFill/>
        </p:spPr>
        <p:txBody>
          <a:bodyPr wrap="square" rtlCol="0">
            <a:spAutoFit/>
          </a:bodyPr>
          <a:lstStyle/>
          <a:p>
            <a:r>
              <a:rPr lang="en-US" sz="1400" dirty="0">
                <a:solidFill>
                  <a:schemeClr val="bg1"/>
                </a:solidFill>
              </a:rPr>
              <a:t>Moreau River</a:t>
            </a:r>
          </a:p>
        </p:txBody>
      </p:sp>
      <p:sp>
        <p:nvSpPr>
          <p:cNvPr id="86" name="TextBox 85">
            <a:extLst>
              <a:ext uri="{FF2B5EF4-FFF2-40B4-BE49-F238E27FC236}">
                <a16:creationId xmlns:a16="http://schemas.microsoft.com/office/drawing/2014/main" id="{73C04A93-FA83-584B-C726-35F5541FBAEB}"/>
              </a:ext>
            </a:extLst>
          </p:cNvPr>
          <p:cNvSpPr txBox="1"/>
          <p:nvPr/>
        </p:nvSpPr>
        <p:spPr>
          <a:xfrm>
            <a:off x="4204463" y="2778666"/>
            <a:ext cx="1671578" cy="307777"/>
          </a:xfrm>
          <a:prstGeom prst="rect">
            <a:avLst/>
          </a:prstGeom>
          <a:noFill/>
        </p:spPr>
        <p:txBody>
          <a:bodyPr wrap="square" rtlCol="0">
            <a:spAutoFit/>
          </a:bodyPr>
          <a:lstStyle/>
          <a:p>
            <a:r>
              <a:rPr lang="en-US" sz="1400" dirty="0">
                <a:solidFill>
                  <a:schemeClr val="bg1"/>
                </a:solidFill>
              </a:rPr>
              <a:t>Mobridge</a:t>
            </a:r>
          </a:p>
        </p:txBody>
      </p:sp>
    </p:spTree>
    <p:extLst>
      <p:ext uri="{BB962C8B-B14F-4D97-AF65-F5344CB8AC3E}">
        <p14:creationId xmlns:p14="http://schemas.microsoft.com/office/powerpoint/2010/main" val="2225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838199" y="111402"/>
            <a:ext cx="10515600" cy="1325563"/>
          </a:xfrm>
        </p:spPr>
        <p:txBody>
          <a:bodyPr/>
          <a:lstStyle/>
          <a:p>
            <a:r>
              <a:rPr lang="en-US" b="1">
                <a:solidFill>
                  <a:srgbClr val="2E6B8D"/>
                </a:solidFill>
                <a:latin typeface="Open Sans Condensed"/>
                <a:ea typeface="Open Sans Condensed" panose="020B0806030504020204" pitchFamily="34" charset="0"/>
                <a:cs typeface="Open Sans Condensed" panose="020B0806030504020204" pitchFamily="34" charset="0"/>
              </a:rPr>
              <a:t>QUESTIONS OR COMMENTS</a:t>
            </a:r>
          </a:p>
        </p:txBody>
      </p:sp>
      <p:pic>
        <p:nvPicPr>
          <p:cNvPr id="4" name="Picture 4" descr="Untitled design (33).png">
            <a:extLst>
              <a:ext uri="{FF2B5EF4-FFF2-40B4-BE49-F238E27FC236}">
                <a16:creationId xmlns:a16="http://schemas.microsoft.com/office/drawing/2014/main" id="{05E0741A-4A1F-F265-8133-499B51084695}"/>
              </a:ext>
            </a:extLst>
          </p:cNvPr>
          <p:cNvPicPr>
            <a:picLocks noChangeAspect="1"/>
          </p:cNvPicPr>
          <p:nvPr/>
        </p:nvPicPr>
        <p:blipFill>
          <a:blip r:embed="rId3"/>
          <a:stretch>
            <a:fillRect/>
          </a:stretch>
        </p:blipFill>
        <p:spPr>
          <a:xfrm>
            <a:off x="451989" y="5969666"/>
            <a:ext cx="11288020" cy="246153"/>
          </a:xfrm>
          <a:prstGeom prst="rect">
            <a:avLst/>
          </a:prstGeom>
        </p:spPr>
      </p:pic>
      <p:sp>
        <p:nvSpPr>
          <p:cNvPr id="7" name="Rectangle 6">
            <a:extLst>
              <a:ext uri="{FF2B5EF4-FFF2-40B4-BE49-F238E27FC236}">
                <a16:creationId xmlns:a16="http://schemas.microsoft.com/office/drawing/2014/main" id="{A42B4C03-7EED-0F30-40CC-BBB6489C44E7}"/>
              </a:ext>
            </a:extLst>
          </p:cNvPr>
          <p:cNvSpPr>
            <a:spLocks noChangeArrowheads="1"/>
          </p:cNvSpPr>
          <p:nvPr/>
        </p:nvSpPr>
        <p:spPr bwMode="auto">
          <a:xfrm>
            <a:off x="838198" y="1180413"/>
            <a:ext cx="10515599" cy="491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pPr eaLnBrk="0" hangingPunct="0">
              <a:spcAft>
                <a:spcPts val="1200"/>
              </a:spcAft>
              <a:defRPr/>
            </a:pPr>
            <a:r>
              <a:rPr lang="en-US" sz="2400" b="1" dirty="0">
                <a:solidFill>
                  <a:srgbClr val="741112"/>
                </a:solidFill>
              </a:rPr>
              <a:t>DEADLINE: </a:t>
            </a:r>
          </a:p>
          <a:p>
            <a:pPr eaLnBrk="0" hangingPunct="0">
              <a:spcAft>
                <a:spcPts val="1200"/>
              </a:spcAft>
              <a:buClrTx/>
              <a:buSzTx/>
              <a:buFontTx/>
              <a:buNone/>
              <a:defRPr/>
            </a:pPr>
            <a:r>
              <a:rPr lang="en-US" sz="2400" dirty="0">
                <a:solidFill>
                  <a:srgbClr val="2E6B8D"/>
                </a:solidFill>
              </a:rPr>
              <a:t>Friday, Jan. </a:t>
            </a:r>
            <a:r>
              <a:rPr lang="en-US" sz="2400">
                <a:solidFill>
                  <a:srgbClr val="2E6B8D"/>
                </a:solidFill>
              </a:rPr>
              <a:t>26, </a:t>
            </a:r>
            <a:r>
              <a:rPr lang="en-US" sz="2400" dirty="0">
                <a:solidFill>
                  <a:srgbClr val="2E6B8D"/>
                </a:solidFill>
              </a:rPr>
              <a:t>2024</a:t>
            </a:r>
            <a:endParaRPr lang="en-US" sz="2400" dirty="0">
              <a:solidFill>
                <a:srgbClr val="2E6B8D"/>
              </a:solidFill>
              <a:ea typeface="Calibri"/>
              <a:cs typeface="Calibri"/>
            </a:endParaRPr>
          </a:p>
          <a:p>
            <a:pPr eaLnBrk="0" hangingPunct="0">
              <a:buClrTx/>
              <a:buSzTx/>
              <a:buFontTx/>
              <a:buNone/>
              <a:tabLst>
                <a:tab pos="4114800" algn="ctr"/>
              </a:tabLst>
              <a:defRPr/>
            </a:pPr>
            <a:r>
              <a:rPr lang="en-US" sz="2400" b="1" dirty="0">
                <a:solidFill>
                  <a:srgbClr val="741112"/>
                </a:solidFill>
              </a:rPr>
              <a:t>SUBMIT TO:</a:t>
            </a:r>
            <a:r>
              <a:rPr lang="en-US" sz="2400" dirty="0">
                <a:solidFill>
                  <a:srgbClr val="741112"/>
                </a:solidFill>
              </a:rPr>
              <a:t>	</a:t>
            </a:r>
            <a:endParaRPr lang="en-US" sz="2400" dirty="0">
              <a:solidFill>
                <a:srgbClr val="741112"/>
              </a:solidFill>
              <a:ea typeface="Calibri"/>
              <a:cs typeface="Calibri"/>
            </a:endParaRPr>
          </a:p>
          <a:p>
            <a:pPr eaLnBrk="0" hangingPunct="0">
              <a:buClrTx/>
              <a:buSzTx/>
              <a:buFontTx/>
              <a:buNone/>
              <a:tabLst>
                <a:tab pos="4114800" algn="ctr"/>
              </a:tabLst>
              <a:defRPr/>
            </a:pPr>
            <a:r>
              <a:rPr lang="en-US" sz="2400" dirty="0">
                <a:solidFill>
                  <a:srgbClr val="2E6A8C"/>
                </a:solidFill>
              </a:rPr>
              <a:t>Jennica Wilcox</a:t>
            </a:r>
            <a:endParaRPr lang="en-US" sz="2400" dirty="0">
              <a:solidFill>
                <a:srgbClr val="2E6A8C"/>
              </a:solidFill>
              <a:ea typeface="Calibri"/>
              <a:cs typeface="Calibri"/>
            </a:endParaRPr>
          </a:p>
          <a:p>
            <a:pPr eaLnBrk="0" hangingPunct="0">
              <a:buClrTx/>
              <a:buSzTx/>
              <a:buFontTx/>
              <a:buNone/>
              <a:defRPr/>
            </a:pPr>
            <a:r>
              <a:rPr lang="en-US" sz="2400" dirty="0">
                <a:solidFill>
                  <a:srgbClr val="2E6A8C"/>
                </a:solidFill>
              </a:rPr>
              <a:t>Senior Transportation Engineer</a:t>
            </a:r>
            <a:endParaRPr lang="en-US" sz="2400" dirty="0">
              <a:solidFill>
                <a:srgbClr val="2E6A8C"/>
              </a:solidFill>
              <a:ea typeface="Calibri"/>
              <a:cs typeface="Calibri"/>
            </a:endParaRPr>
          </a:p>
          <a:p>
            <a:pPr eaLnBrk="0" hangingPunct="0">
              <a:buClrTx/>
              <a:buSzTx/>
              <a:buFontTx/>
              <a:buNone/>
              <a:defRPr/>
            </a:pPr>
            <a:r>
              <a:rPr lang="en-US" sz="2400" dirty="0" err="1">
                <a:solidFill>
                  <a:srgbClr val="2E6A8C"/>
                </a:solidFill>
                <a:ea typeface="Calibri"/>
                <a:cs typeface="Calibri"/>
              </a:rPr>
              <a:t>Felsburg</a:t>
            </a:r>
            <a:r>
              <a:rPr lang="en-US" sz="2400" dirty="0">
                <a:solidFill>
                  <a:srgbClr val="2E6A8C"/>
                </a:solidFill>
                <a:ea typeface="Calibri"/>
                <a:cs typeface="Calibri"/>
              </a:rPr>
              <a:t> Holt &amp; </a:t>
            </a:r>
            <a:r>
              <a:rPr lang="en-US" sz="2400" dirty="0" err="1">
                <a:solidFill>
                  <a:srgbClr val="2E6A8C"/>
                </a:solidFill>
                <a:ea typeface="Calibri"/>
                <a:cs typeface="Calibri"/>
              </a:rPr>
              <a:t>Ullevig</a:t>
            </a:r>
            <a:endParaRPr lang="en-US" sz="2400" dirty="0">
              <a:solidFill>
                <a:srgbClr val="2E6A8C"/>
              </a:solidFill>
              <a:ea typeface="Calibri"/>
              <a:cs typeface="Calibri"/>
            </a:endParaRPr>
          </a:p>
          <a:p>
            <a:pPr eaLnBrk="0" hangingPunct="0">
              <a:buClrTx/>
              <a:buSzTx/>
              <a:buFontTx/>
              <a:buNone/>
              <a:defRPr/>
            </a:pPr>
            <a:r>
              <a:rPr lang="en-US" sz="2400" dirty="0">
                <a:solidFill>
                  <a:srgbClr val="2E6A8C"/>
                </a:solidFill>
                <a:ea typeface="Calibri"/>
                <a:cs typeface="Calibri"/>
              </a:rPr>
              <a:t>600 E 7</a:t>
            </a:r>
            <a:r>
              <a:rPr lang="en-US" sz="2400" baseline="30000" dirty="0">
                <a:solidFill>
                  <a:srgbClr val="2E6A8C"/>
                </a:solidFill>
                <a:ea typeface="Calibri"/>
                <a:cs typeface="Calibri"/>
              </a:rPr>
              <a:t>th</a:t>
            </a:r>
            <a:r>
              <a:rPr lang="en-US" sz="2400" dirty="0">
                <a:solidFill>
                  <a:srgbClr val="2E6A8C"/>
                </a:solidFill>
                <a:ea typeface="Calibri"/>
                <a:cs typeface="Calibri"/>
              </a:rPr>
              <a:t> St, Sioux Falls, SD   57103</a:t>
            </a:r>
          </a:p>
          <a:p>
            <a:pPr eaLnBrk="0" hangingPunct="0">
              <a:spcAft>
                <a:spcPts val="1200"/>
              </a:spcAft>
              <a:buClrTx/>
              <a:buSzTx/>
              <a:buFontTx/>
              <a:buNone/>
              <a:defRPr/>
            </a:pPr>
            <a:r>
              <a:rPr lang="en-US" sz="2400" dirty="0">
                <a:solidFill>
                  <a:srgbClr val="2E6A8C"/>
                </a:solidFill>
                <a:cs typeface="Calibri"/>
                <a:hlinkClick r:id="rId4">
                  <a:extLst>
                    <a:ext uri="{A12FA001-AC4F-418D-AE19-62706E023703}">
                      <ahyp:hlinkClr xmlns:ahyp="http://schemas.microsoft.com/office/drawing/2018/hyperlinkcolor" val="tx"/>
                    </a:ext>
                  </a:extLst>
                </a:hlinkClick>
              </a:rPr>
              <a:t>Jennica.Wilcox@fhueng.com</a:t>
            </a:r>
            <a:endParaRPr lang="en-US" sz="2400" dirty="0">
              <a:solidFill>
                <a:srgbClr val="2E6A8C"/>
              </a:solidFill>
              <a:cs typeface="Calibri"/>
            </a:endParaRPr>
          </a:p>
          <a:p>
            <a:pPr eaLnBrk="0" hangingPunct="0">
              <a:spcAft>
                <a:spcPts val="1200"/>
              </a:spcAft>
              <a:buClrTx/>
              <a:buSzTx/>
              <a:buFontTx/>
              <a:buNone/>
              <a:defRPr/>
            </a:pPr>
            <a:endParaRPr lang="en-US" sz="2000" dirty="0">
              <a:solidFill>
                <a:srgbClr val="2E6A8C"/>
              </a:solidFill>
            </a:endParaRPr>
          </a:p>
          <a:p>
            <a:pPr eaLnBrk="0" hangingPunct="0">
              <a:buClrTx/>
              <a:buSzTx/>
              <a:buFontTx/>
              <a:buNone/>
              <a:defRPr/>
            </a:pPr>
            <a:r>
              <a:rPr lang="en-US" sz="2400" b="1" dirty="0">
                <a:solidFill>
                  <a:srgbClr val="741112"/>
                </a:solidFill>
                <a:cs typeface="Calibri"/>
              </a:rPr>
              <a:t>WEBSITE:</a:t>
            </a:r>
            <a:endParaRPr lang="en-US" sz="2400" b="1" dirty="0">
              <a:solidFill>
                <a:srgbClr val="741112"/>
              </a:solidFill>
              <a:cs typeface="Calibri"/>
              <a:hlinkClick r:id="rId5">
                <a:extLst>
                  <a:ext uri="{A12FA001-AC4F-418D-AE19-62706E023703}">
                    <ahyp:hlinkClr xmlns:ahyp="http://schemas.microsoft.com/office/drawing/2018/hyperlinkcolor" val="tx"/>
                  </a:ext>
                </a:extLst>
              </a:hlinkClick>
            </a:endParaRPr>
          </a:p>
          <a:p>
            <a:r>
              <a:rPr lang="en-US" sz="2400" dirty="0">
                <a:solidFill>
                  <a:srgbClr val="2E6A8C"/>
                </a:solidFill>
              </a:rPr>
              <a:t>https://dot.sd.gov/projects-studies/projects/public-meetings#listItemLink_1949</a:t>
            </a:r>
          </a:p>
        </p:txBody>
      </p:sp>
      <p:pic>
        <p:nvPicPr>
          <p:cNvPr id="8" name="Picture 7">
            <a:extLst>
              <a:ext uri="{FF2B5EF4-FFF2-40B4-BE49-F238E27FC236}">
                <a16:creationId xmlns:a16="http://schemas.microsoft.com/office/drawing/2014/main" id="{CDEAC9BB-D083-FE2E-9343-DBB45259B15A}"/>
              </a:ext>
            </a:extLst>
          </p:cNvPr>
          <p:cNvPicPr/>
          <p:nvPr/>
        </p:nvPicPr>
        <p:blipFill>
          <a:blip r:embed="rId6">
            <a:extLst>
              <a:ext uri="{28A0092B-C50C-407E-A947-70E740481C1C}">
                <a14:useLocalDpi xmlns:a14="http://schemas.microsoft.com/office/drawing/2010/main" val="0"/>
              </a:ext>
            </a:extLst>
          </a:blip>
          <a:srcRect/>
          <a:stretch/>
        </p:blipFill>
        <p:spPr bwMode="auto">
          <a:xfrm>
            <a:off x="8540072" y="2112822"/>
            <a:ext cx="2577007" cy="2351161"/>
          </a:xfrm>
          <a:prstGeom prst="rect">
            <a:avLst/>
          </a:prstGeom>
          <a:noFill/>
          <a:ln>
            <a:noFill/>
          </a:ln>
          <a:extLst>
            <a:ext uri="{53640926-AAD7-44D8-BBD7-CCE9431645EC}">
              <a14:shadowObscured xmlns:a14="http://schemas.microsoft.com/office/drawing/2010/main"/>
            </a:ext>
          </a:extLst>
        </p:spPr>
      </p:pic>
      <p:pic>
        <p:nvPicPr>
          <p:cNvPr id="9" name="Picture 8" descr="A picture containing text, clipart&#10;&#10;Description automatically generated">
            <a:extLst>
              <a:ext uri="{FF2B5EF4-FFF2-40B4-BE49-F238E27FC236}">
                <a16:creationId xmlns:a16="http://schemas.microsoft.com/office/drawing/2014/main" id="{69226C16-D4EB-C2CF-0043-3DCF6D2450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sp>
        <p:nvSpPr>
          <p:cNvPr id="10" name="TextBox 9">
            <a:extLst>
              <a:ext uri="{FF2B5EF4-FFF2-40B4-BE49-F238E27FC236}">
                <a16:creationId xmlns:a16="http://schemas.microsoft.com/office/drawing/2014/main" id="{33C27668-909D-AB51-5D3E-6631C25DC586}"/>
              </a:ext>
            </a:extLst>
          </p:cNvPr>
          <p:cNvSpPr txBox="1"/>
          <p:nvPr/>
        </p:nvSpPr>
        <p:spPr>
          <a:xfrm>
            <a:off x="8733000" y="4463983"/>
            <a:ext cx="2191155" cy="584775"/>
          </a:xfrm>
          <a:prstGeom prst="rect">
            <a:avLst/>
          </a:prstGeom>
          <a:noFill/>
        </p:spPr>
        <p:txBody>
          <a:bodyPr wrap="square" rtlCol="0">
            <a:spAutoFit/>
          </a:bodyPr>
          <a:lstStyle/>
          <a:p>
            <a:pPr algn="ctr"/>
            <a:r>
              <a:rPr lang="en-US" sz="3200"/>
              <a:t>SCAN ME</a:t>
            </a:r>
          </a:p>
        </p:txBody>
      </p:sp>
      <p:sp>
        <p:nvSpPr>
          <p:cNvPr id="5" name="Title 1">
            <a:extLst>
              <a:ext uri="{FF2B5EF4-FFF2-40B4-BE49-F238E27FC236}">
                <a16:creationId xmlns:a16="http://schemas.microsoft.com/office/drawing/2014/main" id="{50A980B7-90A5-4030-0013-6F3E5BE270B2}"/>
              </a:ext>
            </a:extLst>
          </p:cNvPr>
          <p:cNvSpPr txBox="1">
            <a:spLocks/>
          </p:cNvSpPr>
          <p:nvPr/>
        </p:nvSpPr>
        <p:spPr>
          <a:xfrm>
            <a:off x="7565105" y="1389166"/>
            <a:ext cx="4526942" cy="924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solidFill>
                  <a:srgbClr val="751113"/>
                </a:solidFill>
                <a:latin typeface="Open Sans Condensed"/>
                <a:ea typeface="Open Sans Condensed" panose="020B0806030504020204" pitchFamily="34" charset="0"/>
                <a:cs typeface="Open Sans Condensed" panose="020B0806030504020204" pitchFamily="34" charset="0"/>
              </a:rPr>
              <a:t>THANK YOU</a:t>
            </a:r>
          </a:p>
        </p:txBody>
      </p:sp>
    </p:spTree>
    <p:extLst>
      <p:ext uri="{BB962C8B-B14F-4D97-AF65-F5344CB8AC3E}">
        <p14:creationId xmlns:p14="http://schemas.microsoft.com/office/powerpoint/2010/main" val="88896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Right 14">
            <a:extLst>
              <a:ext uri="{FF2B5EF4-FFF2-40B4-BE49-F238E27FC236}">
                <a16:creationId xmlns:a16="http://schemas.microsoft.com/office/drawing/2014/main" id="{261A3147-318E-8649-C93C-A83885D659F7}"/>
              </a:ext>
            </a:extLst>
          </p:cNvPr>
          <p:cNvSpPr/>
          <p:nvPr/>
        </p:nvSpPr>
        <p:spPr>
          <a:xfrm rot="5400000">
            <a:off x="5599891" y="4040862"/>
            <a:ext cx="1223682" cy="860612"/>
          </a:xfrm>
          <a:prstGeom prst="rightArrow">
            <a:avLst/>
          </a:prstGeom>
          <a:solidFill>
            <a:srgbClr val="FD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Untitled design (33).png">
            <a:extLst>
              <a:ext uri="{FF2B5EF4-FFF2-40B4-BE49-F238E27FC236}">
                <a16:creationId xmlns:a16="http://schemas.microsoft.com/office/drawing/2014/main" id="{9B557A0E-5054-60B6-EAFD-63A3C7AAC8E1}"/>
              </a:ext>
            </a:extLst>
          </p:cNvPr>
          <p:cNvPicPr>
            <a:picLocks noChangeAspect="1"/>
          </p:cNvPicPr>
          <p:nvPr/>
        </p:nvPicPr>
        <p:blipFill>
          <a:blip r:embed="rId3"/>
          <a:stretch>
            <a:fillRect/>
          </a:stretch>
        </p:blipFill>
        <p:spPr>
          <a:xfrm flipV="1">
            <a:off x="1055586" y="2675965"/>
            <a:ext cx="10071053" cy="218582"/>
          </a:xfrm>
          <a:prstGeom prst="rect">
            <a:avLst/>
          </a:prstGeom>
        </p:spPr>
      </p:pic>
      <p:sp>
        <p:nvSpPr>
          <p:cNvPr id="9" name="Rectangle 8">
            <a:extLst>
              <a:ext uri="{FF2B5EF4-FFF2-40B4-BE49-F238E27FC236}">
                <a16:creationId xmlns:a16="http://schemas.microsoft.com/office/drawing/2014/main" id="{A4EB59F9-DB65-406E-960C-319D9243CA9A}"/>
              </a:ext>
            </a:extLst>
          </p:cNvPr>
          <p:cNvSpPr/>
          <p:nvPr/>
        </p:nvSpPr>
        <p:spPr>
          <a:xfrm rot="16200000">
            <a:off x="4940579" y="-4249636"/>
            <a:ext cx="2310840" cy="11540360"/>
          </a:xfrm>
          <a:prstGeom prst="rect">
            <a:avLst/>
          </a:prstGeom>
          <a:solidFill>
            <a:srgbClr val="2E6B8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833313" y="796912"/>
            <a:ext cx="10515600" cy="1325563"/>
          </a:xfrm>
        </p:spPr>
        <p:txBody>
          <a:bodyPr>
            <a:normAutofit/>
          </a:bodyPr>
          <a:lstStyle/>
          <a:p>
            <a:pPr algn="ctr"/>
            <a:r>
              <a:rPr lang="en-US" sz="6000" b="1">
                <a:solidFill>
                  <a:srgbClr val="751113"/>
                </a:solidFill>
                <a:latin typeface="Open Sans Condensed"/>
                <a:ea typeface="Open Sans Condensed" panose="020B0806030504020204" pitchFamily="34" charset="0"/>
                <a:cs typeface="Open Sans Condensed" panose="020B0806030504020204" pitchFamily="34" charset="0"/>
              </a:rPr>
              <a:t>PURPOSE OF THE MEETING</a:t>
            </a:r>
          </a:p>
        </p:txBody>
      </p:sp>
      <p:sp>
        <p:nvSpPr>
          <p:cNvPr id="7" name="Rectangle: Rounded Corners 6">
            <a:extLst>
              <a:ext uri="{FF2B5EF4-FFF2-40B4-BE49-F238E27FC236}">
                <a16:creationId xmlns:a16="http://schemas.microsoft.com/office/drawing/2014/main" id="{257116DF-8F72-6FFE-EAC5-4DB37D8FCE13}"/>
              </a:ext>
            </a:extLst>
          </p:cNvPr>
          <p:cNvSpPr/>
          <p:nvPr/>
        </p:nvSpPr>
        <p:spPr>
          <a:xfrm>
            <a:off x="833313" y="3062501"/>
            <a:ext cx="3415553" cy="1457460"/>
          </a:xfrm>
          <a:prstGeom prst="roundRect">
            <a:avLst/>
          </a:prstGeom>
          <a:solidFill>
            <a:srgbClr val="2E6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Involve the public in the planning and design process</a:t>
            </a:r>
          </a:p>
        </p:txBody>
      </p:sp>
      <p:sp>
        <p:nvSpPr>
          <p:cNvPr id="11" name="Rectangle: Rounded Corners 10">
            <a:extLst>
              <a:ext uri="{FF2B5EF4-FFF2-40B4-BE49-F238E27FC236}">
                <a16:creationId xmlns:a16="http://schemas.microsoft.com/office/drawing/2014/main" id="{7EECADBA-53F6-2335-07F3-49FCC5E5D20D}"/>
              </a:ext>
            </a:extLst>
          </p:cNvPr>
          <p:cNvSpPr/>
          <p:nvPr/>
        </p:nvSpPr>
        <p:spPr>
          <a:xfrm>
            <a:off x="4503956" y="3062501"/>
            <a:ext cx="3415553" cy="1457460"/>
          </a:xfrm>
          <a:prstGeom prst="roundRect">
            <a:avLst/>
          </a:prstGeom>
          <a:solidFill>
            <a:srgbClr val="2E6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Provide a project overview</a:t>
            </a:r>
          </a:p>
        </p:txBody>
      </p:sp>
      <p:sp>
        <p:nvSpPr>
          <p:cNvPr id="12" name="Rectangle: Rounded Corners 11">
            <a:extLst>
              <a:ext uri="{FF2B5EF4-FFF2-40B4-BE49-F238E27FC236}">
                <a16:creationId xmlns:a16="http://schemas.microsoft.com/office/drawing/2014/main" id="{C6157573-FBFE-C920-6F91-32EC9ED3D2E2}"/>
              </a:ext>
            </a:extLst>
          </p:cNvPr>
          <p:cNvSpPr/>
          <p:nvPr/>
        </p:nvSpPr>
        <p:spPr>
          <a:xfrm>
            <a:off x="8184374" y="3062501"/>
            <a:ext cx="3415553" cy="1457460"/>
          </a:xfrm>
          <a:prstGeom prst="roundRect">
            <a:avLst/>
          </a:prstGeom>
          <a:solidFill>
            <a:srgbClr val="2E6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Gather input and comments</a:t>
            </a:r>
          </a:p>
        </p:txBody>
      </p:sp>
      <p:sp>
        <p:nvSpPr>
          <p:cNvPr id="18" name="Rectangle: Rounded Corners 17">
            <a:extLst>
              <a:ext uri="{FF2B5EF4-FFF2-40B4-BE49-F238E27FC236}">
                <a16:creationId xmlns:a16="http://schemas.microsoft.com/office/drawing/2014/main" id="{A090DD52-002C-EBA8-984D-BA63AAA8D2E0}"/>
              </a:ext>
            </a:extLst>
          </p:cNvPr>
          <p:cNvSpPr/>
          <p:nvPr/>
        </p:nvSpPr>
        <p:spPr>
          <a:xfrm>
            <a:off x="4503956" y="5174350"/>
            <a:ext cx="3415553" cy="1457460"/>
          </a:xfrm>
          <a:prstGeom prst="roundRect">
            <a:avLst/>
          </a:prstGeom>
          <a:solidFill>
            <a:srgbClr val="751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ü"/>
            </a:pPr>
            <a:r>
              <a:rPr lang="en-US" sz="2000" b="1">
                <a:solidFill>
                  <a:schemeClr val="bg1"/>
                </a:solidFill>
                <a:latin typeface="Calibri" panose="020F0502020204030204" pitchFamily="34" charset="0"/>
                <a:cs typeface="Calibri" panose="020F0502020204030204" pitchFamily="34" charset="0"/>
              </a:rPr>
              <a:t>Background information</a:t>
            </a:r>
            <a:endParaRPr lang="en-US" sz="2000">
              <a:solidFill>
                <a:schemeClr val="bg1"/>
              </a:solidFill>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ü"/>
            </a:pPr>
            <a:r>
              <a:rPr lang="en-US" sz="2000" b="1">
                <a:solidFill>
                  <a:schemeClr val="bg1"/>
                </a:solidFill>
                <a:latin typeface="Calibri" panose="020F0502020204030204" pitchFamily="34" charset="0"/>
                <a:cs typeface="Calibri" panose="020F0502020204030204" pitchFamily="34" charset="0"/>
              </a:rPr>
              <a:t>Proposed project</a:t>
            </a:r>
            <a:endParaRPr lang="en-US" sz="2000">
              <a:solidFill>
                <a:schemeClr val="bg1"/>
              </a:solidFill>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ü"/>
            </a:pPr>
            <a:r>
              <a:rPr lang="en-US" sz="2000" b="1">
                <a:solidFill>
                  <a:schemeClr val="bg1"/>
                </a:solidFill>
                <a:latin typeface="Calibri" panose="020F0502020204030204" pitchFamily="34" charset="0"/>
                <a:cs typeface="Calibri" panose="020F0502020204030204" pitchFamily="34" charset="0"/>
              </a:rPr>
              <a:t>Project schedule</a:t>
            </a:r>
            <a:endParaRPr lang="en-US" sz="2000">
              <a:solidFill>
                <a:schemeClr val="bg1"/>
              </a:solidFill>
              <a:latin typeface="Calibri" panose="020F0502020204030204" pitchFamily="34" charset="0"/>
              <a:cs typeface="Calibri" panose="020F0502020204030204" pitchFamily="34" charset="0"/>
            </a:endParaRPr>
          </a:p>
        </p:txBody>
      </p:sp>
      <p:pic>
        <p:nvPicPr>
          <p:cNvPr id="19" name="Picture 18" descr="A picture containing text, clipart&#10;&#10;Description automatically generated">
            <a:extLst>
              <a:ext uri="{FF2B5EF4-FFF2-40B4-BE49-F238E27FC236}">
                <a16:creationId xmlns:a16="http://schemas.microsoft.com/office/drawing/2014/main" id="{35DA4018-C6D2-CCB7-C984-2C5D377DEF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9742" y="6438048"/>
            <a:ext cx="1408116" cy="299929"/>
          </a:xfrm>
          <a:prstGeom prst="rect">
            <a:avLst/>
          </a:prstGeom>
        </p:spPr>
      </p:pic>
    </p:spTree>
    <p:extLst>
      <p:ext uri="{BB962C8B-B14F-4D97-AF65-F5344CB8AC3E}">
        <p14:creationId xmlns:p14="http://schemas.microsoft.com/office/powerpoint/2010/main" val="49973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atellite view of a land&#10;&#10;Description automatically generated">
            <a:extLst>
              <a:ext uri="{FF2B5EF4-FFF2-40B4-BE49-F238E27FC236}">
                <a16:creationId xmlns:a16="http://schemas.microsoft.com/office/drawing/2014/main" id="{A32AD447-1384-C908-56D3-0FCCA5AE30E3}"/>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l="42" t="48221" r="355" b="211"/>
          <a:stretch/>
        </p:blipFill>
        <p:spPr>
          <a:xfrm rot="10800000">
            <a:off x="214930" y="2892387"/>
            <a:ext cx="11752363" cy="3954980"/>
          </a:xfrm>
          <a:prstGeom prst="rect">
            <a:avLst/>
          </a:prstGeom>
        </p:spPr>
      </p:pic>
      <p:pic>
        <p:nvPicPr>
          <p:cNvPr id="4" name="Picture 4" descr="Untitled design (33).png">
            <a:extLst>
              <a:ext uri="{FF2B5EF4-FFF2-40B4-BE49-F238E27FC236}">
                <a16:creationId xmlns:a16="http://schemas.microsoft.com/office/drawing/2014/main" id="{9B557A0E-5054-60B6-EAFD-63A3C7AAC8E1}"/>
              </a:ext>
            </a:extLst>
          </p:cNvPr>
          <p:cNvPicPr>
            <a:picLocks noChangeAspect="1"/>
          </p:cNvPicPr>
          <p:nvPr/>
        </p:nvPicPr>
        <p:blipFill>
          <a:blip r:embed="rId4"/>
          <a:stretch>
            <a:fillRect/>
          </a:stretch>
        </p:blipFill>
        <p:spPr>
          <a:xfrm flipV="1">
            <a:off x="1055586" y="2675965"/>
            <a:ext cx="10071053" cy="218582"/>
          </a:xfrm>
          <a:prstGeom prst="rect">
            <a:avLst/>
          </a:prstGeom>
        </p:spPr>
      </p:pic>
      <p:sp>
        <p:nvSpPr>
          <p:cNvPr id="9" name="Rectangle 8">
            <a:extLst>
              <a:ext uri="{FF2B5EF4-FFF2-40B4-BE49-F238E27FC236}">
                <a16:creationId xmlns:a16="http://schemas.microsoft.com/office/drawing/2014/main" id="{A4EB59F9-DB65-406E-960C-319D9243CA9A}"/>
              </a:ext>
            </a:extLst>
          </p:cNvPr>
          <p:cNvSpPr/>
          <p:nvPr/>
        </p:nvSpPr>
        <p:spPr>
          <a:xfrm rot="16200000">
            <a:off x="4940579" y="-4249636"/>
            <a:ext cx="2310840" cy="11540360"/>
          </a:xfrm>
          <a:prstGeom prst="rect">
            <a:avLst/>
          </a:prstGeom>
          <a:solidFill>
            <a:srgbClr val="2E6B8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833312" y="796912"/>
            <a:ext cx="10515600" cy="1325563"/>
          </a:xfrm>
        </p:spPr>
        <p:txBody>
          <a:bodyPr>
            <a:normAutofit/>
          </a:bodyPr>
          <a:lstStyle/>
          <a:p>
            <a:pPr algn="ctr"/>
            <a:r>
              <a:rPr lang="en-US" sz="6000" b="1" dirty="0">
                <a:solidFill>
                  <a:srgbClr val="751113"/>
                </a:solidFill>
                <a:latin typeface="Open Sans Condensed"/>
                <a:ea typeface="Open Sans Condensed" panose="020B0806030504020204" pitchFamily="34" charset="0"/>
                <a:cs typeface="Open Sans Condensed" panose="020B0806030504020204" pitchFamily="34" charset="0"/>
              </a:rPr>
              <a:t>PROJECT LIMITS</a:t>
            </a:r>
          </a:p>
        </p:txBody>
      </p:sp>
      <p:sp>
        <p:nvSpPr>
          <p:cNvPr id="10" name="Rectangle 9">
            <a:extLst>
              <a:ext uri="{FF2B5EF4-FFF2-40B4-BE49-F238E27FC236}">
                <a16:creationId xmlns:a16="http://schemas.microsoft.com/office/drawing/2014/main" id="{A2002EC6-9A7E-DB96-3B8F-B9B6B8C9A03D}"/>
              </a:ext>
            </a:extLst>
          </p:cNvPr>
          <p:cNvSpPr/>
          <p:nvPr/>
        </p:nvSpPr>
        <p:spPr>
          <a:xfrm>
            <a:off x="5910636" y="5279753"/>
            <a:ext cx="1096555" cy="303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S.D. 63</a:t>
            </a:r>
          </a:p>
        </p:txBody>
      </p:sp>
      <p:sp>
        <p:nvSpPr>
          <p:cNvPr id="13" name="Rectangle 12">
            <a:extLst>
              <a:ext uri="{FF2B5EF4-FFF2-40B4-BE49-F238E27FC236}">
                <a16:creationId xmlns:a16="http://schemas.microsoft.com/office/drawing/2014/main" id="{4453B248-24E3-9BB7-BE86-53CF9717DDC7}"/>
              </a:ext>
            </a:extLst>
          </p:cNvPr>
          <p:cNvSpPr/>
          <p:nvPr/>
        </p:nvSpPr>
        <p:spPr>
          <a:xfrm rot="16200000">
            <a:off x="10787787" y="5407855"/>
            <a:ext cx="1674072" cy="35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S.D. Highway 20</a:t>
            </a:r>
          </a:p>
        </p:txBody>
      </p:sp>
      <p:sp>
        <p:nvSpPr>
          <p:cNvPr id="14" name="Rectangle 13">
            <a:extLst>
              <a:ext uri="{FF2B5EF4-FFF2-40B4-BE49-F238E27FC236}">
                <a16:creationId xmlns:a16="http://schemas.microsoft.com/office/drawing/2014/main" id="{E2398310-0839-0068-FBDD-37CACB8C1875}"/>
              </a:ext>
            </a:extLst>
          </p:cNvPr>
          <p:cNvSpPr/>
          <p:nvPr/>
        </p:nvSpPr>
        <p:spPr>
          <a:xfrm rot="16200000">
            <a:off x="2867281" y="4150634"/>
            <a:ext cx="1520699" cy="35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County Road 5H</a:t>
            </a:r>
          </a:p>
        </p:txBody>
      </p:sp>
      <p:pic>
        <p:nvPicPr>
          <p:cNvPr id="19" name="Picture 18" descr="A picture containing text, clipart&#10;&#10;Description automatically generated">
            <a:extLst>
              <a:ext uri="{FF2B5EF4-FFF2-40B4-BE49-F238E27FC236}">
                <a16:creationId xmlns:a16="http://schemas.microsoft.com/office/drawing/2014/main" id="{5914DC57-2BF5-FBBE-DFCA-AF0E97B3EC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sp>
        <p:nvSpPr>
          <p:cNvPr id="7" name="Rectangle 6">
            <a:extLst>
              <a:ext uri="{FF2B5EF4-FFF2-40B4-BE49-F238E27FC236}">
                <a16:creationId xmlns:a16="http://schemas.microsoft.com/office/drawing/2014/main" id="{772A8DD6-3CA0-CF89-B41E-CB9C382CFE57}"/>
              </a:ext>
            </a:extLst>
          </p:cNvPr>
          <p:cNvSpPr/>
          <p:nvPr/>
        </p:nvSpPr>
        <p:spPr>
          <a:xfrm rot="16200000">
            <a:off x="4439473" y="4150634"/>
            <a:ext cx="1520700" cy="35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County Road 5G</a:t>
            </a:r>
          </a:p>
        </p:txBody>
      </p:sp>
      <p:sp>
        <p:nvSpPr>
          <p:cNvPr id="11" name="Rectangle 10">
            <a:extLst>
              <a:ext uri="{FF2B5EF4-FFF2-40B4-BE49-F238E27FC236}">
                <a16:creationId xmlns:a16="http://schemas.microsoft.com/office/drawing/2014/main" id="{9A8C986A-865D-5494-EC08-FCA0DF8F7DC8}"/>
              </a:ext>
            </a:extLst>
          </p:cNvPr>
          <p:cNvSpPr/>
          <p:nvPr/>
        </p:nvSpPr>
        <p:spPr>
          <a:xfrm rot="16200000">
            <a:off x="5108595" y="4215333"/>
            <a:ext cx="1391295" cy="35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County Road 5</a:t>
            </a:r>
          </a:p>
        </p:txBody>
      </p:sp>
      <p:sp>
        <p:nvSpPr>
          <p:cNvPr id="12" name="Rectangle 11">
            <a:extLst>
              <a:ext uri="{FF2B5EF4-FFF2-40B4-BE49-F238E27FC236}">
                <a16:creationId xmlns:a16="http://schemas.microsoft.com/office/drawing/2014/main" id="{854F3CC6-53D5-1483-9C14-EC011977B565}"/>
              </a:ext>
            </a:extLst>
          </p:cNvPr>
          <p:cNvSpPr/>
          <p:nvPr/>
        </p:nvSpPr>
        <p:spPr>
          <a:xfrm rot="16200000">
            <a:off x="6931919" y="4150632"/>
            <a:ext cx="1520702" cy="35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County Road 3F</a:t>
            </a:r>
          </a:p>
        </p:txBody>
      </p:sp>
      <p:sp>
        <p:nvSpPr>
          <p:cNvPr id="15" name="Rectangle 14">
            <a:extLst>
              <a:ext uri="{FF2B5EF4-FFF2-40B4-BE49-F238E27FC236}">
                <a16:creationId xmlns:a16="http://schemas.microsoft.com/office/drawing/2014/main" id="{9EA6A1DA-AEEE-E7BD-B260-72672B1D3E1C}"/>
              </a:ext>
            </a:extLst>
          </p:cNvPr>
          <p:cNvSpPr/>
          <p:nvPr/>
        </p:nvSpPr>
        <p:spPr>
          <a:xfrm rot="16200000">
            <a:off x="8820623" y="4150631"/>
            <a:ext cx="1520700" cy="35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County Road 3E</a:t>
            </a:r>
          </a:p>
        </p:txBody>
      </p:sp>
      <p:sp>
        <p:nvSpPr>
          <p:cNvPr id="16" name="Rectangle 15">
            <a:extLst>
              <a:ext uri="{FF2B5EF4-FFF2-40B4-BE49-F238E27FC236}">
                <a16:creationId xmlns:a16="http://schemas.microsoft.com/office/drawing/2014/main" id="{00A14EEE-7EF8-EABE-8CFB-48CB3AA8A66E}"/>
              </a:ext>
            </a:extLst>
          </p:cNvPr>
          <p:cNvSpPr/>
          <p:nvPr/>
        </p:nvSpPr>
        <p:spPr>
          <a:xfrm rot="16200000">
            <a:off x="9396039" y="4171423"/>
            <a:ext cx="1520701" cy="35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County Road 3I</a:t>
            </a:r>
          </a:p>
        </p:txBody>
      </p:sp>
      <p:sp>
        <p:nvSpPr>
          <p:cNvPr id="17" name="Rectangle 16">
            <a:extLst>
              <a:ext uri="{FF2B5EF4-FFF2-40B4-BE49-F238E27FC236}">
                <a16:creationId xmlns:a16="http://schemas.microsoft.com/office/drawing/2014/main" id="{7267642A-5B9C-28B0-BFEA-4FC45DFB29F4}"/>
              </a:ext>
            </a:extLst>
          </p:cNvPr>
          <p:cNvSpPr/>
          <p:nvPr/>
        </p:nvSpPr>
        <p:spPr>
          <a:xfrm>
            <a:off x="114523" y="4859360"/>
            <a:ext cx="1520699" cy="35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Moreau River</a:t>
            </a:r>
          </a:p>
        </p:txBody>
      </p:sp>
      <p:grpSp>
        <p:nvGrpSpPr>
          <p:cNvPr id="18" name="Group 17">
            <a:extLst>
              <a:ext uri="{FF2B5EF4-FFF2-40B4-BE49-F238E27FC236}">
                <a16:creationId xmlns:a16="http://schemas.microsoft.com/office/drawing/2014/main" id="{98EDE9EF-61B3-C809-056B-7CC1E1FB8293}"/>
              </a:ext>
            </a:extLst>
          </p:cNvPr>
          <p:cNvGrpSpPr/>
          <p:nvPr/>
        </p:nvGrpSpPr>
        <p:grpSpPr>
          <a:xfrm>
            <a:off x="10408692" y="5562365"/>
            <a:ext cx="940220" cy="469317"/>
            <a:chOff x="7383823" y="5678905"/>
            <a:chExt cx="940220" cy="469317"/>
          </a:xfrm>
        </p:grpSpPr>
        <p:sp>
          <p:nvSpPr>
            <p:cNvPr id="23" name="Arrow: Right 22">
              <a:extLst>
                <a:ext uri="{FF2B5EF4-FFF2-40B4-BE49-F238E27FC236}">
                  <a16:creationId xmlns:a16="http://schemas.microsoft.com/office/drawing/2014/main" id="{8F35B0AB-099C-EAFB-20DD-880D625CB3E8}"/>
                </a:ext>
              </a:extLst>
            </p:cNvPr>
            <p:cNvSpPr/>
            <p:nvPr/>
          </p:nvSpPr>
          <p:spPr>
            <a:xfrm>
              <a:off x="7493134" y="5678905"/>
              <a:ext cx="830909" cy="469317"/>
            </a:xfrm>
            <a:prstGeom prst="rightArrow">
              <a:avLst>
                <a:gd name="adj1" fmla="val 36264"/>
                <a:gd name="adj2" fmla="val 50000"/>
              </a:avLst>
            </a:prstGeom>
            <a:solidFill>
              <a:srgbClr val="751113"/>
            </a:solidFill>
            <a:ln>
              <a:solidFill>
                <a:srgbClr val="7511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C07F8A-5FB4-39B7-FAB4-D077F81DB8F5}"/>
                </a:ext>
              </a:extLst>
            </p:cNvPr>
            <p:cNvSpPr/>
            <p:nvPr/>
          </p:nvSpPr>
          <p:spPr>
            <a:xfrm>
              <a:off x="7383823" y="5757482"/>
              <a:ext cx="940220" cy="303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North</a:t>
              </a:r>
            </a:p>
          </p:txBody>
        </p:sp>
      </p:grpSp>
      <p:sp>
        <p:nvSpPr>
          <p:cNvPr id="20" name="Rectangle 19">
            <a:extLst>
              <a:ext uri="{FF2B5EF4-FFF2-40B4-BE49-F238E27FC236}">
                <a16:creationId xmlns:a16="http://schemas.microsoft.com/office/drawing/2014/main" id="{A9187B7A-3945-EEDE-747D-2E8B1AECA532}"/>
              </a:ext>
            </a:extLst>
          </p:cNvPr>
          <p:cNvSpPr/>
          <p:nvPr/>
        </p:nvSpPr>
        <p:spPr>
          <a:xfrm>
            <a:off x="10345480" y="2959640"/>
            <a:ext cx="1520699" cy="35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bg1"/>
                </a:solidFill>
              </a:rPr>
              <a:t>Firesteel</a:t>
            </a:r>
            <a:endParaRPr lang="en-US" sz="1600" dirty="0">
              <a:solidFill>
                <a:schemeClr val="bg1"/>
              </a:solidFill>
            </a:endParaRPr>
          </a:p>
        </p:txBody>
      </p:sp>
      <p:sp>
        <p:nvSpPr>
          <p:cNvPr id="21" name="Rectangle 20">
            <a:extLst>
              <a:ext uri="{FF2B5EF4-FFF2-40B4-BE49-F238E27FC236}">
                <a16:creationId xmlns:a16="http://schemas.microsoft.com/office/drawing/2014/main" id="{5C0C8D11-6D44-0977-5D95-3EE626D1CDA6}"/>
              </a:ext>
            </a:extLst>
          </p:cNvPr>
          <p:cNvSpPr/>
          <p:nvPr/>
        </p:nvSpPr>
        <p:spPr>
          <a:xfrm>
            <a:off x="7367099" y="5979449"/>
            <a:ext cx="1520699" cy="35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Horseshoe Lake</a:t>
            </a:r>
          </a:p>
        </p:txBody>
      </p:sp>
      <p:sp>
        <p:nvSpPr>
          <p:cNvPr id="22" name="Rectangle 21">
            <a:extLst>
              <a:ext uri="{FF2B5EF4-FFF2-40B4-BE49-F238E27FC236}">
                <a16:creationId xmlns:a16="http://schemas.microsoft.com/office/drawing/2014/main" id="{BB06027B-B274-D408-20D3-21460F82AEBF}"/>
              </a:ext>
            </a:extLst>
          </p:cNvPr>
          <p:cNvSpPr/>
          <p:nvPr/>
        </p:nvSpPr>
        <p:spPr>
          <a:xfrm>
            <a:off x="6131661" y="4532655"/>
            <a:ext cx="1520699" cy="35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bg1"/>
                </a:solidFill>
              </a:rPr>
              <a:t>Livermant</a:t>
            </a:r>
            <a:r>
              <a:rPr lang="en-US" sz="1400" dirty="0">
                <a:solidFill>
                  <a:schemeClr val="bg1"/>
                </a:solidFill>
              </a:rPr>
              <a:t> Lake</a:t>
            </a:r>
          </a:p>
        </p:txBody>
      </p:sp>
      <p:sp>
        <p:nvSpPr>
          <p:cNvPr id="24" name="Rectangle 23">
            <a:extLst>
              <a:ext uri="{FF2B5EF4-FFF2-40B4-BE49-F238E27FC236}">
                <a16:creationId xmlns:a16="http://schemas.microsoft.com/office/drawing/2014/main" id="{4B89430B-7271-8370-2873-F634FC61DA68}"/>
              </a:ext>
            </a:extLst>
          </p:cNvPr>
          <p:cNvSpPr/>
          <p:nvPr/>
        </p:nvSpPr>
        <p:spPr>
          <a:xfrm rot="18142822">
            <a:off x="638150" y="6201551"/>
            <a:ext cx="1520699" cy="35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On the Tree Road</a:t>
            </a:r>
          </a:p>
        </p:txBody>
      </p:sp>
      <p:sp>
        <p:nvSpPr>
          <p:cNvPr id="3" name="Arrow: Down 2">
            <a:extLst>
              <a:ext uri="{FF2B5EF4-FFF2-40B4-BE49-F238E27FC236}">
                <a16:creationId xmlns:a16="http://schemas.microsoft.com/office/drawing/2014/main" id="{5D10C721-B1A2-1F72-17A6-8DE8DDC1DC83}"/>
              </a:ext>
            </a:extLst>
          </p:cNvPr>
          <p:cNvSpPr/>
          <p:nvPr/>
        </p:nvSpPr>
        <p:spPr>
          <a:xfrm>
            <a:off x="2517296" y="4066391"/>
            <a:ext cx="1043752" cy="1143977"/>
          </a:xfrm>
          <a:prstGeom prst="downArrow">
            <a:avLst/>
          </a:prstGeom>
          <a:solidFill>
            <a:srgbClr val="751113"/>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600" dirty="0"/>
              <a:t>Begin</a:t>
            </a:r>
            <a:r>
              <a:rPr lang="en-US" dirty="0"/>
              <a:t> Project</a:t>
            </a:r>
          </a:p>
        </p:txBody>
      </p:sp>
      <p:sp>
        <p:nvSpPr>
          <p:cNvPr id="8" name="Arrow: Down 7">
            <a:extLst>
              <a:ext uri="{FF2B5EF4-FFF2-40B4-BE49-F238E27FC236}">
                <a16:creationId xmlns:a16="http://schemas.microsoft.com/office/drawing/2014/main" id="{10A568C3-3F1A-2744-726D-96511958E388}"/>
              </a:ext>
            </a:extLst>
          </p:cNvPr>
          <p:cNvSpPr/>
          <p:nvPr/>
        </p:nvSpPr>
        <p:spPr>
          <a:xfrm>
            <a:off x="10920475" y="3825533"/>
            <a:ext cx="1043752" cy="1143977"/>
          </a:xfrm>
          <a:prstGeom prst="downArrow">
            <a:avLst/>
          </a:prstGeom>
          <a:solidFill>
            <a:srgbClr val="751113"/>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600" dirty="0"/>
              <a:t>End</a:t>
            </a:r>
            <a:r>
              <a:rPr lang="en-US" dirty="0"/>
              <a:t> Project</a:t>
            </a:r>
          </a:p>
        </p:txBody>
      </p:sp>
    </p:spTree>
    <p:extLst>
      <p:ext uri="{BB962C8B-B14F-4D97-AF65-F5344CB8AC3E}">
        <p14:creationId xmlns:p14="http://schemas.microsoft.com/office/powerpoint/2010/main" val="83809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838199" y="200947"/>
            <a:ext cx="10515600" cy="1325563"/>
          </a:xfrm>
        </p:spPr>
        <p:txBody>
          <a:bodyPr/>
          <a:lstStyle/>
          <a:p>
            <a:r>
              <a:rPr lang="en-US" b="1">
                <a:solidFill>
                  <a:srgbClr val="2E6B8D"/>
                </a:solidFill>
                <a:latin typeface="Open Sans Condensed"/>
                <a:ea typeface="Open Sans Condensed" panose="020B0806030504020204" pitchFamily="34" charset="0"/>
                <a:cs typeface="Open Sans Condensed" panose="020B0806030504020204" pitchFamily="34" charset="0"/>
              </a:rPr>
              <a:t>BACKGROUND INFORMATION</a:t>
            </a:r>
          </a:p>
        </p:txBody>
      </p:sp>
      <p:pic>
        <p:nvPicPr>
          <p:cNvPr id="4" name="Picture 4" descr="Untitled design (33).png">
            <a:extLst>
              <a:ext uri="{FF2B5EF4-FFF2-40B4-BE49-F238E27FC236}">
                <a16:creationId xmlns:a16="http://schemas.microsoft.com/office/drawing/2014/main" id="{05E0741A-4A1F-F265-8133-499B51084695}"/>
              </a:ext>
            </a:extLst>
          </p:cNvPr>
          <p:cNvPicPr>
            <a:picLocks noChangeAspect="1"/>
          </p:cNvPicPr>
          <p:nvPr/>
        </p:nvPicPr>
        <p:blipFill>
          <a:blip r:embed="rId3"/>
          <a:stretch>
            <a:fillRect/>
          </a:stretch>
        </p:blipFill>
        <p:spPr>
          <a:xfrm>
            <a:off x="451989" y="5969666"/>
            <a:ext cx="11288020" cy="246153"/>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67E1B2F9-2282-9C46-5C4C-958F7BF378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graphicFrame>
        <p:nvGraphicFramePr>
          <p:cNvPr id="13" name="Content Placeholder 1">
            <a:extLst>
              <a:ext uri="{FF2B5EF4-FFF2-40B4-BE49-F238E27FC236}">
                <a16:creationId xmlns:a16="http://schemas.microsoft.com/office/drawing/2014/main" id="{07CC0019-9993-2986-AE7F-35DBC4119FED}"/>
              </a:ext>
            </a:extLst>
          </p:cNvPr>
          <p:cNvGraphicFramePr>
            <a:graphicFrameLocks/>
          </p:cNvGraphicFramePr>
          <p:nvPr>
            <p:extLst>
              <p:ext uri="{D42A27DB-BD31-4B8C-83A1-F6EECF244321}">
                <p14:modId xmlns:p14="http://schemas.microsoft.com/office/powerpoint/2010/main" val="118991654"/>
              </p:ext>
            </p:extLst>
          </p:nvPr>
        </p:nvGraphicFramePr>
        <p:xfrm>
          <a:off x="1442311" y="1303579"/>
          <a:ext cx="9994900" cy="42545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7611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1009650" y="474551"/>
            <a:ext cx="8985250" cy="1118394"/>
          </a:xfrm>
        </p:spPr>
        <p:txBody>
          <a:bodyPr anchor="t">
            <a:normAutofit/>
          </a:bodyPr>
          <a:lstStyle/>
          <a:p>
            <a:r>
              <a:rPr lang="en-US" b="1">
                <a:solidFill>
                  <a:srgbClr val="2E6B8D"/>
                </a:solidFill>
                <a:latin typeface="Open Sans Condensed"/>
                <a:ea typeface="Open Sans Condensed" panose="020B0806030504020204" pitchFamily="34" charset="0"/>
                <a:cs typeface="Open Sans Condensed" panose="020B0806030504020204" pitchFamily="34" charset="0"/>
              </a:rPr>
              <a:t>TRAFFIC</a:t>
            </a:r>
          </a:p>
        </p:txBody>
      </p:sp>
      <p:pic>
        <p:nvPicPr>
          <p:cNvPr id="5" name="Picture 4" descr="A picture containing text, clipart&#10;&#10;Description automatically generated">
            <a:extLst>
              <a:ext uri="{FF2B5EF4-FFF2-40B4-BE49-F238E27FC236}">
                <a16:creationId xmlns:a16="http://schemas.microsoft.com/office/drawing/2014/main" id="{5528A7B6-6A8C-3CB3-CF47-05B584C00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graphicFrame>
        <p:nvGraphicFramePr>
          <p:cNvPr id="7" name="Content Placeholder 1">
            <a:extLst>
              <a:ext uri="{FF2B5EF4-FFF2-40B4-BE49-F238E27FC236}">
                <a16:creationId xmlns:a16="http://schemas.microsoft.com/office/drawing/2014/main" id="{4FE8B448-5B14-93E5-56CE-8C50EE5E6469}"/>
              </a:ext>
            </a:extLst>
          </p:cNvPr>
          <p:cNvGraphicFramePr>
            <a:graphicFrameLocks/>
          </p:cNvGraphicFramePr>
          <p:nvPr>
            <p:extLst>
              <p:ext uri="{D42A27DB-BD31-4B8C-83A1-F6EECF244321}">
                <p14:modId xmlns:p14="http://schemas.microsoft.com/office/powerpoint/2010/main" val="2481162380"/>
              </p:ext>
            </p:extLst>
          </p:nvPr>
        </p:nvGraphicFramePr>
        <p:xfrm>
          <a:off x="1009650" y="1381071"/>
          <a:ext cx="9994900" cy="4254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4" descr="Untitled design (33).png">
            <a:extLst>
              <a:ext uri="{FF2B5EF4-FFF2-40B4-BE49-F238E27FC236}">
                <a16:creationId xmlns:a16="http://schemas.microsoft.com/office/drawing/2014/main" id="{618D90AE-A7DE-0498-D57A-8788372235A6}"/>
              </a:ext>
            </a:extLst>
          </p:cNvPr>
          <p:cNvPicPr>
            <a:picLocks noChangeAspect="1"/>
          </p:cNvPicPr>
          <p:nvPr/>
        </p:nvPicPr>
        <p:blipFill>
          <a:blip r:embed="rId9"/>
          <a:stretch>
            <a:fillRect/>
          </a:stretch>
        </p:blipFill>
        <p:spPr>
          <a:xfrm>
            <a:off x="450466" y="5979555"/>
            <a:ext cx="11288020" cy="246153"/>
          </a:xfrm>
          <a:prstGeom prst="rect">
            <a:avLst/>
          </a:prstGeom>
        </p:spPr>
      </p:pic>
    </p:spTree>
    <p:extLst>
      <p:ext uri="{BB962C8B-B14F-4D97-AF65-F5344CB8AC3E}">
        <p14:creationId xmlns:p14="http://schemas.microsoft.com/office/powerpoint/2010/main" val="281708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838199" y="200947"/>
            <a:ext cx="10515600" cy="1325563"/>
          </a:xfrm>
        </p:spPr>
        <p:txBody>
          <a:bodyPr/>
          <a:lstStyle/>
          <a:p>
            <a:r>
              <a:rPr lang="en-US" b="1">
                <a:solidFill>
                  <a:srgbClr val="2E6B8D"/>
                </a:solidFill>
                <a:latin typeface="Open Sans Condensed"/>
                <a:ea typeface="Open Sans Condensed" panose="020B0806030504020204" pitchFamily="34" charset="0"/>
                <a:cs typeface="Open Sans Condensed" panose="020B0806030504020204" pitchFamily="34" charset="0"/>
              </a:rPr>
              <a:t>CRASH HISTORY</a:t>
            </a:r>
          </a:p>
        </p:txBody>
      </p:sp>
      <p:pic>
        <p:nvPicPr>
          <p:cNvPr id="4" name="Picture 4" descr="Untitled design (33).png">
            <a:extLst>
              <a:ext uri="{FF2B5EF4-FFF2-40B4-BE49-F238E27FC236}">
                <a16:creationId xmlns:a16="http://schemas.microsoft.com/office/drawing/2014/main" id="{05E0741A-4A1F-F265-8133-499B51084695}"/>
              </a:ext>
            </a:extLst>
          </p:cNvPr>
          <p:cNvPicPr>
            <a:picLocks noChangeAspect="1"/>
          </p:cNvPicPr>
          <p:nvPr/>
        </p:nvPicPr>
        <p:blipFill>
          <a:blip r:embed="rId3"/>
          <a:stretch>
            <a:fillRect/>
          </a:stretch>
        </p:blipFill>
        <p:spPr>
          <a:xfrm>
            <a:off x="451989" y="5969666"/>
            <a:ext cx="11288020" cy="246153"/>
          </a:xfrm>
          <a:prstGeom prst="rect">
            <a:avLst/>
          </a:prstGeom>
        </p:spPr>
      </p:pic>
      <p:sp>
        <p:nvSpPr>
          <p:cNvPr id="3" name="Rectangle: Diagonal Corners Rounded 2">
            <a:extLst>
              <a:ext uri="{FF2B5EF4-FFF2-40B4-BE49-F238E27FC236}">
                <a16:creationId xmlns:a16="http://schemas.microsoft.com/office/drawing/2014/main" id="{91F41756-9A8D-DB53-9571-8A7E66CE57B7}"/>
              </a:ext>
            </a:extLst>
          </p:cNvPr>
          <p:cNvSpPr/>
          <p:nvPr/>
        </p:nvSpPr>
        <p:spPr>
          <a:xfrm>
            <a:off x="772016" y="1788324"/>
            <a:ext cx="4371279" cy="2655565"/>
          </a:xfrm>
          <a:prstGeom prst="round2DiagRect">
            <a:avLst/>
          </a:prstGeom>
          <a:solidFill>
            <a:srgbClr val="2E6B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spcAft>
                <a:spcPts val="300"/>
              </a:spcAft>
              <a:buNone/>
            </a:pPr>
            <a:endParaRPr lang="en-US" sz="2400" b="1" dirty="0">
              <a:solidFill>
                <a:schemeClr val="bg1"/>
              </a:solidFill>
              <a:latin typeface="Calibri" panose="020F0502020204030204" pitchFamily="34" charset="0"/>
              <a:cs typeface="Calibri" panose="020F0502020204030204" pitchFamily="34" charset="0"/>
            </a:endParaRPr>
          </a:p>
          <a:p>
            <a:pPr lvl="0">
              <a:spcAft>
                <a:spcPts val="300"/>
              </a:spcAft>
              <a:buNone/>
            </a:pPr>
            <a:r>
              <a:rPr lang="en-US" sz="2400" b="1" dirty="0">
                <a:solidFill>
                  <a:schemeClr val="bg1"/>
                </a:solidFill>
                <a:latin typeface="Calibri"/>
                <a:cs typeface="Calibri"/>
              </a:rPr>
              <a:t>Reported crashes</a:t>
            </a:r>
          </a:p>
          <a:p>
            <a:pPr lvl="0">
              <a:spcAft>
                <a:spcPts val="300"/>
              </a:spcAft>
              <a:buNone/>
            </a:pPr>
            <a:r>
              <a:rPr lang="en-US" sz="2000" dirty="0">
                <a:solidFill>
                  <a:schemeClr val="bg1"/>
                </a:solidFill>
                <a:latin typeface="Calibri"/>
                <a:cs typeface="Calibri"/>
              </a:rPr>
              <a:t>(Five-year period from 2017-2021)</a:t>
            </a:r>
          </a:p>
          <a:p>
            <a:pPr marL="285750" indent="-285750">
              <a:spcAft>
                <a:spcPts val="300"/>
              </a:spcAft>
              <a:buFont typeface="Arial" panose="020B0604020202020204" pitchFamily="34" charset="0"/>
              <a:buChar char="•"/>
            </a:pPr>
            <a:r>
              <a:rPr lang="en-US" sz="2000" dirty="0">
                <a:solidFill>
                  <a:schemeClr val="bg1"/>
                </a:solidFill>
                <a:latin typeface="Calibri"/>
                <a:cs typeface="Calibri"/>
              </a:rPr>
              <a:t>Two (2) Injury</a:t>
            </a:r>
            <a:endParaRPr lang="en-US" sz="2000" dirty="0">
              <a:solidFill>
                <a:schemeClr val="bg1"/>
              </a:solidFill>
              <a:latin typeface="Calibri" panose="020F0502020204030204" pitchFamily="34" charset="0"/>
              <a:cs typeface="Calibri" panose="020F0502020204030204" pitchFamily="34" charset="0"/>
            </a:endParaRPr>
          </a:p>
          <a:p>
            <a:pPr marL="285750" indent="-285750">
              <a:spcAft>
                <a:spcPts val="300"/>
              </a:spcAft>
              <a:buFont typeface="Arial" panose="020B0604020202020204" pitchFamily="34" charset="0"/>
              <a:buChar char="•"/>
            </a:pPr>
            <a:r>
              <a:rPr lang="en-US" sz="2000" dirty="0">
                <a:solidFill>
                  <a:schemeClr val="bg1"/>
                </a:solidFill>
                <a:latin typeface="Calibri"/>
                <a:cs typeface="Calibri"/>
              </a:rPr>
              <a:t>Twelve (12) Property Damage</a:t>
            </a:r>
            <a:endParaRPr lang="en-US" sz="2000" dirty="0">
              <a:solidFill>
                <a:schemeClr val="bg1"/>
              </a:solidFill>
              <a:latin typeface="Calibri" panose="020F0502020204030204" pitchFamily="34" charset="0"/>
              <a:cs typeface="Calibri" panose="020F0502020204030204" pitchFamily="34" charset="0"/>
            </a:endParaRPr>
          </a:p>
          <a:p>
            <a:pPr marL="285750" indent="-285750">
              <a:spcAft>
                <a:spcPts val="300"/>
              </a:spcAft>
              <a:buFont typeface="Arial" panose="020B0604020202020204" pitchFamily="34" charset="0"/>
              <a:buChar char="•"/>
            </a:pPr>
            <a:r>
              <a:rPr lang="en-US" sz="2000" dirty="0">
                <a:solidFill>
                  <a:schemeClr val="bg1"/>
                </a:solidFill>
                <a:latin typeface="Calibri"/>
                <a:cs typeface="Calibri"/>
              </a:rPr>
              <a:t>One (1) Fatality</a:t>
            </a:r>
            <a:endParaRPr lang="en-US" sz="2000" dirty="0">
              <a:solidFill>
                <a:schemeClr val="bg1"/>
              </a:solidFill>
              <a:latin typeface="Calibri" panose="020F0502020204030204" pitchFamily="34" charset="0"/>
              <a:cs typeface="Calibri" panose="020F0502020204030204" pitchFamily="34" charset="0"/>
            </a:endParaRPr>
          </a:p>
          <a:p>
            <a:pPr>
              <a:spcAft>
                <a:spcPts val="300"/>
              </a:spcAft>
            </a:pPr>
            <a:endParaRPr lang="en-US" sz="1800" dirty="0">
              <a:solidFill>
                <a:srgbClr val="741112"/>
              </a:solidFill>
              <a:latin typeface="Calibri" panose="020F0502020204030204" pitchFamily="34" charset="0"/>
              <a:cs typeface="Calibri" panose="020F0502020204030204" pitchFamily="34" charset="0"/>
            </a:endParaRPr>
          </a:p>
        </p:txBody>
      </p:sp>
      <p:sp>
        <p:nvSpPr>
          <p:cNvPr id="5" name="Rectangle: Diagonal Corners Rounded 4">
            <a:extLst>
              <a:ext uri="{FF2B5EF4-FFF2-40B4-BE49-F238E27FC236}">
                <a16:creationId xmlns:a16="http://schemas.microsoft.com/office/drawing/2014/main" id="{62E22710-3460-411C-F52F-62965117A488}"/>
              </a:ext>
            </a:extLst>
          </p:cNvPr>
          <p:cNvSpPr/>
          <p:nvPr/>
        </p:nvSpPr>
        <p:spPr>
          <a:xfrm>
            <a:off x="7289182" y="2661424"/>
            <a:ext cx="4371279" cy="2367776"/>
          </a:xfrm>
          <a:prstGeom prst="round2DiagRect">
            <a:avLst/>
          </a:prstGeom>
          <a:solidFill>
            <a:srgbClr val="FDBA1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0" indent="0" algn="l" defTabSz="1244600">
              <a:lnSpc>
                <a:spcPct val="90000"/>
              </a:lnSpc>
              <a:spcBef>
                <a:spcPct val="0"/>
              </a:spcBef>
              <a:spcAft>
                <a:spcPct val="35000"/>
              </a:spcAft>
              <a:buNone/>
            </a:pPr>
            <a:endParaRPr lang="en-US" sz="2400" b="1" kern="1200" dirty="0">
              <a:solidFill>
                <a:srgbClr val="FFFFFF"/>
              </a:solidFill>
              <a:latin typeface="Calibri" panose="020F0502020204030204" pitchFamily="34" charset="0"/>
              <a:ea typeface="+mn-ea"/>
              <a:cs typeface="Calibri" panose="020F0502020204030204" pitchFamily="34" charset="0"/>
            </a:endParaRPr>
          </a:p>
          <a:p>
            <a:pPr defTabSz="1244600">
              <a:lnSpc>
                <a:spcPct val="90000"/>
              </a:lnSpc>
              <a:spcBef>
                <a:spcPct val="0"/>
              </a:spcBef>
              <a:spcAft>
                <a:spcPct val="35000"/>
              </a:spcAft>
            </a:pPr>
            <a:r>
              <a:rPr lang="en-US" sz="2400" b="1" dirty="0">
                <a:solidFill>
                  <a:srgbClr val="751113"/>
                </a:solidFill>
                <a:latin typeface="Calibri"/>
                <a:cs typeface="Calibri"/>
              </a:rPr>
              <a:t>Accident Rate</a:t>
            </a:r>
            <a:endParaRPr lang="en-US" sz="2400" b="1" kern="1200" dirty="0">
              <a:solidFill>
                <a:srgbClr val="751113"/>
              </a:solidFill>
              <a:latin typeface="Calibri" panose="020F0502020204030204" pitchFamily="34" charset="0"/>
              <a:cs typeface="Calibri" panose="020F0502020204030204" pitchFamily="34" charset="0"/>
            </a:endParaRPr>
          </a:p>
          <a:p>
            <a:pPr marL="228600" indent="-228600" defTabSz="977900">
              <a:lnSpc>
                <a:spcPct val="90000"/>
              </a:lnSpc>
              <a:spcBef>
                <a:spcPct val="0"/>
              </a:spcBef>
              <a:spcAft>
                <a:spcPct val="15000"/>
              </a:spcAft>
              <a:buChar char="•"/>
            </a:pPr>
            <a:r>
              <a:rPr lang="en-US" sz="2400" dirty="0">
                <a:solidFill>
                  <a:srgbClr val="751113"/>
                </a:solidFill>
                <a:latin typeface="Calibri"/>
                <a:cs typeface="Calibri"/>
              </a:rPr>
              <a:t>Weighted Accident Rate: 2.23</a:t>
            </a:r>
          </a:p>
          <a:p>
            <a:pPr marL="228600" indent="-228600" defTabSz="977900">
              <a:lnSpc>
                <a:spcPct val="90000"/>
              </a:lnSpc>
              <a:spcBef>
                <a:spcPct val="0"/>
              </a:spcBef>
              <a:spcAft>
                <a:spcPct val="15000"/>
              </a:spcAft>
              <a:buChar char="•"/>
            </a:pPr>
            <a:r>
              <a:rPr lang="en-US" sz="2400" kern="1200" dirty="0">
                <a:solidFill>
                  <a:srgbClr val="751113"/>
                </a:solidFill>
                <a:latin typeface="Calibri"/>
                <a:cs typeface="Calibri"/>
              </a:rPr>
              <a:t>St</a:t>
            </a:r>
            <a:r>
              <a:rPr lang="en-US" sz="2400" dirty="0">
                <a:solidFill>
                  <a:srgbClr val="751113"/>
                </a:solidFill>
                <a:latin typeface="Calibri"/>
                <a:cs typeface="Calibri"/>
              </a:rPr>
              <a:t>atewide Average: 1.73</a:t>
            </a:r>
            <a:endParaRPr lang="en-US" sz="2400" kern="1200" dirty="0">
              <a:solidFill>
                <a:srgbClr val="751113"/>
              </a:solidFill>
              <a:latin typeface="Calibri" panose="020F0502020204030204" pitchFamily="34" charset="0"/>
              <a:cs typeface="Calibri" panose="020F0502020204030204" pitchFamily="34" charset="0"/>
            </a:endParaRPr>
          </a:p>
          <a:p>
            <a:pPr lvl="0" algn="l" defTabSz="977900">
              <a:lnSpc>
                <a:spcPct val="90000"/>
              </a:lnSpc>
              <a:spcBef>
                <a:spcPct val="0"/>
              </a:spcBef>
              <a:spcAft>
                <a:spcPct val="15000"/>
              </a:spcAft>
            </a:pPr>
            <a:endParaRPr lang="en-US" sz="2400" kern="1200" dirty="0">
              <a:solidFill>
                <a:srgbClr val="751113"/>
              </a:solidFill>
              <a:latin typeface="Calibri" panose="020F0502020204030204" pitchFamily="34" charset="0"/>
              <a:cs typeface="Calibri" panose="020F0502020204030204" pitchFamily="34" charset="0"/>
            </a:endParaRPr>
          </a:p>
          <a:p>
            <a:pPr marL="0" lvl="0" indent="0" algn="l" defTabSz="1244600">
              <a:lnSpc>
                <a:spcPct val="90000"/>
              </a:lnSpc>
              <a:spcBef>
                <a:spcPct val="0"/>
              </a:spcBef>
              <a:spcAft>
                <a:spcPct val="35000"/>
              </a:spcAft>
              <a:buNone/>
            </a:pPr>
            <a:endParaRPr lang="en-US" sz="1800" b="1" kern="1200" dirty="0">
              <a:solidFill>
                <a:srgbClr val="FFFFFF"/>
              </a:solidFill>
              <a:latin typeface="Calibri" panose="020F0502020204030204" pitchFamily="34" charset="0"/>
              <a:ea typeface="+mn-ea"/>
              <a:cs typeface="Calibri" panose="020F0502020204030204" pitchFamily="34" charset="0"/>
            </a:endParaRPr>
          </a:p>
        </p:txBody>
      </p:sp>
      <p:cxnSp>
        <p:nvCxnSpPr>
          <p:cNvPr id="8" name="Connector: Elbow 7">
            <a:extLst>
              <a:ext uri="{FF2B5EF4-FFF2-40B4-BE49-F238E27FC236}">
                <a16:creationId xmlns:a16="http://schemas.microsoft.com/office/drawing/2014/main" id="{FB0898DC-24FC-9098-985B-BAC778866B59}"/>
              </a:ext>
            </a:extLst>
          </p:cNvPr>
          <p:cNvCxnSpPr>
            <a:cxnSpLocks/>
          </p:cNvCxnSpPr>
          <p:nvPr/>
        </p:nvCxnSpPr>
        <p:spPr>
          <a:xfrm>
            <a:off x="5233640" y="2929741"/>
            <a:ext cx="1944029" cy="906290"/>
          </a:xfrm>
          <a:prstGeom prst="bentConnector3">
            <a:avLst/>
          </a:prstGeom>
          <a:ln w="76200">
            <a:solidFill>
              <a:srgbClr val="751113"/>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clipart&#10;&#10;Description automatically generated">
            <a:extLst>
              <a:ext uri="{FF2B5EF4-FFF2-40B4-BE49-F238E27FC236}">
                <a16:creationId xmlns:a16="http://schemas.microsoft.com/office/drawing/2014/main" id="{7D128CD3-494C-C15C-2511-7148AF6F2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pic>
        <p:nvPicPr>
          <p:cNvPr id="6" name="Picture 5" descr="A snow plow blowing snow&#10;&#10;Description automatically generated">
            <a:extLst>
              <a:ext uri="{FF2B5EF4-FFF2-40B4-BE49-F238E27FC236}">
                <a16:creationId xmlns:a16="http://schemas.microsoft.com/office/drawing/2014/main" id="{DE1F9C48-CCD7-05C2-74B0-67DA83C1E58C}"/>
              </a:ext>
            </a:extLst>
          </p:cNvPr>
          <p:cNvPicPr>
            <a:picLocks noChangeAspect="1"/>
          </p:cNvPicPr>
          <p:nvPr/>
        </p:nvPicPr>
        <p:blipFill>
          <a:blip r:embed="rId5"/>
          <a:stretch>
            <a:fillRect/>
          </a:stretch>
        </p:blipFill>
        <p:spPr>
          <a:xfrm>
            <a:off x="8146344" y="328948"/>
            <a:ext cx="2743200" cy="2009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091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road with a flat landscape&#10;&#10;Description automatically generated with medium confidence">
            <a:extLst>
              <a:ext uri="{FF2B5EF4-FFF2-40B4-BE49-F238E27FC236}">
                <a16:creationId xmlns:a16="http://schemas.microsoft.com/office/drawing/2014/main" id="{0DF395CA-B7B4-2E95-0CE3-F30C53EA5C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237" y="1526510"/>
            <a:ext cx="5501526" cy="4126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838199" y="200947"/>
            <a:ext cx="10515600" cy="1325563"/>
          </a:xfrm>
        </p:spPr>
        <p:txBody>
          <a:bodyPr/>
          <a:lstStyle/>
          <a:p>
            <a:r>
              <a:rPr lang="en-US" b="1" dirty="0">
                <a:solidFill>
                  <a:srgbClr val="2E6B8D"/>
                </a:solidFill>
                <a:latin typeface="Open Sans Condensed"/>
                <a:ea typeface="Open Sans Condensed" panose="020B0806030504020204" pitchFamily="34" charset="0"/>
                <a:cs typeface="Open Sans Condensed" panose="020B0806030504020204" pitchFamily="34" charset="0"/>
              </a:rPr>
              <a:t>HIGHWAY CONCERNS</a:t>
            </a:r>
          </a:p>
        </p:txBody>
      </p:sp>
      <p:pic>
        <p:nvPicPr>
          <p:cNvPr id="4" name="Picture 4" descr="Untitled design (33).png">
            <a:extLst>
              <a:ext uri="{FF2B5EF4-FFF2-40B4-BE49-F238E27FC236}">
                <a16:creationId xmlns:a16="http://schemas.microsoft.com/office/drawing/2014/main" id="{05E0741A-4A1F-F265-8133-499B51084695}"/>
              </a:ext>
            </a:extLst>
          </p:cNvPr>
          <p:cNvPicPr>
            <a:picLocks noChangeAspect="1"/>
          </p:cNvPicPr>
          <p:nvPr/>
        </p:nvPicPr>
        <p:blipFill>
          <a:blip r:embed="rId4"/>
          <a:stretch>
            <a:fillRect/>
          </a:stretch>
        </p:blipFill>
        <p:spPr>
          <a:xfrm>
            <a:off x="451989" y="5969666"/>
            <a:ext cx="11288020" cy="246153"/>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C71A9D31-D89D-471A-E603-C734BAFE87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sp>
        <p:nvSpPr>
          <p:cNvPr id="5" name="Rectangle 4">
            <a:extLst>
              <a:ext uri="{FF2B5EF4-FFF2-40B4-BE49-F238E27FC236}">
                <a16:creationId xmlns:a16="http://schemas.microsoft.com/office/drawing/2014/main" id="{A916408C-B299-3088-AB23-202C1A0D51B8}"/>
              </a:ext>
            </a:extLst>
          </p:cNvPr>
          <p:cNvSpPr/>
          <p:nvPr/>
        </p:nvSpPr>
        <p:spPr>
          <a:xfrm>
            <a:off x="1352939" y="2592413"/>
            <a:ext cx="2948473" cy="405531"/>
          </a:xfrm>
          <a:prstGeom prst="rect">
            <a:avLst/>
          </a:prstGeom>
          <a:solidFill>
            <a:srgbClr val="2E6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Sub-Standard Vertical Curves</a:t>
            </a:r>
          </a:p>
        </p:txBody>
      </p:sp>
      <p:sp>
        <p:nvSpPr>
          <p:cNvPr id="6" name="Rectangle 5">
            <a:extLst>
              <a:ext uri="{FF2B5EF4-FFF2-40B4-BE49-F238E27FC236}">
                <a16:creationId xmlns:a16="http://schemas.microsoft.com/office/drawing/2014/main" id="{2C2FC306-6BE5-F93E-428D-CC424349FBB7}"/>
              </a:ext>
            </a:extLst>
          </p:cNvPr>
          <p:cNvSpPr/>
          <p:nvPr/>
        </p:nvSpPr>
        <p:spPr>
          <a:xfrm>
            <a:off x="1842472" y="3853341"/>
            <a:ext cx="1890117" cy="405531"/>
          </a:xfrm>
          <a:prstGeom prst="rect">
            <a:avLst/>
          </a:prstGeom>
          <a:solidFill>
            <a:srgbClr val="2E6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0" indent="0" algn="ctr" defTabSz="1155700">
              <a:lnSpc>
                <a:spcPct val="90000"/>
              </a:lnSpc>
              <a:spcBef>
                <a:spcPct val="0"/>
              </a:spcBef>
              <a:spcAft>
                <a:spcPct val="35000"/>
              </a:spcAft>
              <a:buNone/>
            </a:pPr>
            <a:r>
              <a:rPr lang="en-US" b="1" kern="1200" dirty="0">
                <a:solidFill>
                  <a:srgbClr val="FFFFFF"/>
                </a:solidFill>
                <a:latin typeface="Calibri"/>
                <a:ea typeface="Calibri"/>
                <a:cs typeface="Calibri"/>
              </a:rPr>
              <a:t>Narrow </a:t>
            </a:r>
            <a:r>
              <a:rPr lang="en-US" b="1" dirty="0">
                <a:solidFill>
                  <a:srgbClr val="FFFFFF"/>
                </a:solidFill>
                <a:latin typeface="Calibri"/>
                <a:ea typeface="Calibri"/>
                <a:cs typeface="Calibri"/>
              </a:rPr>
              <a:t>Shoulders</a:t>
            </a:r>
            <a:endParaRPr lang="en-US" b="1" kern="1200" dirty="0">
              <a:solidFill>
                <a:srgbClr val="FFFFFF"/>
              </a:solidFill>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CDE49B66-28F7-8609-5337-54DB53ECDAFB}"/>
              </a:ext>
            </a:extLst>
          </p:cNvPr>
          <p:cNvSpPr/>
          <p:nvPr/>
        </p:nvSpPr>
        <p:spPr>
          <a:xfrm>
            <a:off x="8352389" y="2133381"/>
            <a:ext cx="2491514" cy="405531"/>
          </a:xfrm>
          <a:prstGeom prst="rect">
            <a:avLst/>
          </a:prstGeom>
          <a:solidFill>
            <a:srgbClr val="2E6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155700">
              <a:lnSpc>
                <a:spcPct val="90000"/>
              </a:lnSpc>
              <a:spcBef>
                <a:spcPct val="0"/>
              </a:spcBef>
              <a:spcAft>
                <a:spcPct val="35000"/>
              </a:spcAft>
              <a:buNone/>
            </a:pPr>
            <a:r>
              <a:rPr lang="en-US" b="1" kern="1200" dirty="0">
                <a:solidFill>
                  <a:srgbClr val="FFFFFF"/>
                </a:solidFill>
                <a:latin typeface="Calibri" panose="020F0502020204030204" pitchFamily="34" charset="0"/>
                <a:ea typeface="+mn-ea"/>
                <a:cs typeface="Calibri" panose="020F0502020204030204" pitchFamily="34" charset="0"/>
              </a:rPr>
              <a:t>Surfacing and Structures</a:t>
            </a:r>
          </a:p>
        </p:txBody>
      </p:sp>
      <p:sp>
        <p:nvSpPr>
          <p:cNvPr id="9" name="Rectangle 8">
            <a:extLst>
              <a:ext uri="{FF2B5EF4-FFF2-40B4-BE49-F238E27FC236}">
                <a16:creationId xmlns:a16="http://schemas.microsoft.com/office/drawing/2014/main" id="{90A61A01-A17D-A772-49ED-FAFA3767ED64}"/>
              </a:ext>
            </a:extLst>
          </p:cNvPr>
          <p:cNvSpPr/>
          <p:nvPr/>
        </p:nvSpPr>
        <p:spPr>
          <a:xfrm>
            <a:off x="7982866" y="3550563"/>
            <a:ext cx="2524495" cy="405531"/>
          </a:xfrm>
          <a:prstGeom prst="rect">
            <a:avLst/>
          </a:prstGeom>
          <a:solidFill>
            <a:srgbClr val="2E6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155700">
              <a:lnSpc>
                <a:spcPct val="90000"/>
              </a:lnSpc>
              <a:spcBef>
                <a:spcPct val="0"/>
              </a:spcBef>
              <a:spcAft>
                <a:spcPct val="35000"/>
              </a:spcAft>
              <a:buNone/>
            </a:pPr>
            <a:r>
              <a:rPr lang="en-US" b="1" kern="1200" dirty="0">
                <a:solidFill>
                  <a:srgbClr val="FFFFFF"/>
                </a:solidFill>
                <a:latin typeface="Calibri" panose="020F0502020204030204" pitchFamily="34" charset="0"/>
                <a:ea typeface="+mn-ea"/>
                <a:cs typeface="Calibri" panose="020F0502020204030204" pitchFamily="34" charset="0"/>
              </a:rPr>
              <a:t>Sight Distance Problems</a:t>
            </a:r>
          </a:p>
        </p:txBody>
      </p:sp>
      <p:sp>
        <p:nvSpPr>
          <p:cNvPr id="3" name="Rectangle 2">
            <a:extLst>
              <a:ext uri="{FF2B5EF4-FFF2-40B4-BE49-F238E27FC236}">
                <a16:creationId xmlns:a16="http://schemas.microsoft.com/office/drawing/2014/main" id="{F780C5D7-B632-9270-BE41-84396C04DAD3}"/>
              </a:ext>
            </a:extLst>
          </p:cNvPr>
          <p:cNvSpPr/>
          <p:nvPr/>
        </p:nvSpPr>
        <p:spPr>
          <a:xfrm>
            <a:off x="8140700" y="5133257"/>
            <a:ext cx="2208828" cy="405531"/>
          </a:xfrm>
          <a:prstGeom prst="rect">
            <a:avLst/>
          </a:prstGeom>
          <a:solidFill>
            <a:srgbClr val="2E6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155700">
              <a:lnSpc>
                <a:spcPct val="90000"/>
              </a:lnSpc>
              <a:spcBef>
                <a:spcPct val="0"/>
              </a:spcBef>
              <a:spcAft>
                <a:spcPct val="35000"/>
              </a:spcAft>
              <a:buNone/>
            </a:pPr>
            <a:r>
              <a:rPr lang="en-US" b="1" dirty="0">
                <a:solidFill>
                  <a:srgbClr val="FFFFFF"/>
                </a:solidFill>
                <a:latin typeface="Calibri" panose="020F0502020204030204" pitchFamily="34" charset="0"/>
                <a:cs typeface="Calibri" panose="020F0502020204030204" pitchFamily="34" charset="0"/>
              </a:rPr>
              <a:t>Snow Drifting Issues</a:t>
            </a:r>
            <a:endParaRPr lang="en-US" b="1" kern="1200" dirty="0">
              <a:solidFill>
                <a:srgbClr val="FFFFFF"/>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0673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road with a cloudy sky&#10;&#10;Description automatically generated">
            <a:extLst>
              <a:ext uri="{FF2B5EF4-FFF2-40B4-BE49-F238E27FC236}">
                <a16:creationId xmlns:a16="http://schemas.microsoft.com/office/drawing/2014/main" id="{9ACBDAAD-FDAE-6ED1-0090-516C6B1DC5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866" b="22204"/>
          <a:stretch/>
        </p:blipFill>
        <p:spPr>
          <a:xfrm>
            <a:off x="2248097" y="1526510"/>
            <a:ext cx="7695803" cy="3739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E88F8CE-95C6-4B3E-8880-0837E8FEFEB4}"/>
              </a:ext>
            </a:extLst>
          </p:cNvPr>
          <p:cNvSpPr>
            <a:spLocks noGrp="1"/>
          </p:cNvSpPr>
          <p:nvPr>
            <p:ph type="title"/>
          </p:nvPr>
        </p:nvSpPr>
        <p:spPr>
          <a:xfrm>
            <a:off x="838199" y="200947"/>
            <a:ext cx="10515600" cy="1325563"/>
          </a:xfrm>
        </p:spPr>
        <p:txBody>
          <a:bodyPr/>
          <a:lstStyle/>
          <a:p>
            <a:r>
              <a:rPr lang="en-US" b="1">
                <a:solidFill>
                  <a:srgbClr val="2E6B8D"/>
                </a:solidFill>
                <a:latin typeface="Open Sans Condensed"/>
                <a:ea typeface="Open Sans Condensed" panose="020B0806030504020204" pitchFamily="34" charset="0"/>
                <a:cs typeface="Open Sans Condensed" panose="020B0806030504020204" pitchFamily="34" charset="0"/>
              </a:rPr>
              <a:t>PROPOSED IMPROVEMENTS</a:t>
            </a:r>
          </a:p>
        </p:txBody>
      </p:sp>
      <p:pic>
        <p:nvPicPr>
          <p:cNvPr id="4" name="Picture 4" descr="Untitled design (33).png">
            <a:extLst>
              <a:ext uri="{FF2B5EF4-FFF2-40B4-BE49-F238E27FC236}">
                <a16:creationId xmlns:a16="http://schemas.microsoft.com/office/drawing/2014/main" id="{05E0741A-4A1F-F265-8133-499B51084695}"/>
              </a:ext>
            </a:extLst>
          </p:cNvPr>
          <p:cNvPicPr>
            <a:picLocks noChangeAspect="1"/>
          </p:cNvPicPr>
          <p:nvPr/>
        </p:nvPicPr>
        <p:blipFill>
          <a:blip r:embed="rId4"/>
          <a:stretch>
            <a:fillRect/>
          </a:stretch>
        </p:blipFill>
        <p:spPr>
          <a:xfrm>
            <a:off x="451989" y="5969666"/>
            <a:ext cx="11288020" cy="246153"/>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C71A9D31-D89D-471A-E603-C734BAFE87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1893" y="6342910"/>
            <a:ext cx="1408116" cy="299929"/>
          </a:xfrm>
          <a:prstGeom prst="rect">
            <a:avLst/>
          </a:prstGeom>
        </p:spPr>
      </p:pic>
      <p:sp>
        <p:nvSpPr>
          <p:cNvPr id="6" name="Rectangle 5">
            <a:extLst>
              <a:ext uri="{FF2B5EF4-FFF2-40B4-BE49-F238E27FC236}">
                <a16:creationId xmlns:a16="http://schemas.microsoft.com/office/drawing/2014/main" id="{4CADCB09-6409-7F3B-5291-92E7D6388FE1}"/>
              </a:ext>
            </a:extLst>
          </p:cNvPr>
          <p:cNvSpPr/>
          <p:nvPr/>
        </p:nvSpPr>
        <p:spPr>
          <a:xfrm>
            <a:off x="8267726" y="4440564"/>
            <a:ext cx="3722451" cy="405531"/>
          </a:xfrm>
          <a:prstGeom prst="rect">
            <a:avLst/>
          </a:prstGeom>
          <a:solidFill>
            <a:srgbClr val="2E6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155700">
              <a:lnSpc>
                <a:spcPct val="90000"/>
              </a:lnSpc>
              <a:spcBef>
                <a:spcPct val="0"/>
              </a:spcBef>
              <a:spcAft>
                <a:spcPct val="35000"/>
              </a:spcAft>
              <a:buNone/>
            </a:pPr>
            <a:r>
              <a:rPr lang="en-US" b="1" kern="1200" dirty="0">
                <a:solidFill>
                  <a:srgbClr val="FFFFFF"/>
                </a:solidFill>
                <a:latin typeface="Calibri" panose="020F0502020204030204" pitchFamily="34" charset="0"/>
                <a:ea typeface="+mn-ea"/>
                <a:cs typeface="Calibri" panose="020F0502020204030204" pitchFamily="34" charset="0"/>
              </a:rPr>
              <a:t>Improve side slopes for snow drifting</a:t>
            </a:r>
          </a:p>
        </p:txBody>
      </p:sp>
      <p:sp>
        <p:nvSpPr>
          <p:cNvPr id="8" name="Rectangle 7">
            <a:extLst>
              <a:ext uri="{FF2B5EF4-FFF2-40B4-BE49-F238E27FC236}">
                <a16:creationId xmlns:a16="http://schemas.microsoft.com/office/drawing/2014/main" id="{A388DE55-B875-9D76-4ECF-71B84AED86FD}"/>
              </a:ext>
            </a:extLst>
          </p:cNvPr>
          <p:cNvSpPr/>
          <p:nvPr/>
        </p:nvSpPr>
        <p:spPr>
          <a:xfrm>
            <a:off x="8606232" y="3181953"/>
            <a:ext cx="2747566" cy="405531"/>
          </a:xfrm>
          <a:prstGeom prst="rect">
            <a:avLst/>
          </a:prstGeom>
          <a:solidFill>
            <a:srgbClr val="2E6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155700">
              <a:lnSpc>
                <a:spcPct val="90000"/>
              </a:lnSpc>
              <a:spcBef>
                <a:spcPct val="0"/>
              </a:spcBef>
              <a:spcAft>
                <a:spcPct val="35000"/>
              </a:spcAft>
              <a:buNone/>
            </a:pPr>
            <a:r>
              <a:rPr lang="en-US" b="1" kern="1200" dirty="0">
                <a:solidFill>
                  <a:srgbClr val="FFFFFF"/>
                </a:solidFill>
                <a:latin typeface="Calibri" panose="020F0502020204030204" pitchFamily="34" charset="0"/>
                <a:ea typeface="+mn-ea"/>
                <a:cs typeface="Calibri" panose="020F0502020204030204" pitchFamily="34" charset="0"/>
              </a:rPr>
              <a:t>Replace fence and </a:t>
            </a:r>
            <a:r>
              <a:rPr lang="en-US" b="1" dirty="0">
                <a:solidFill>
                  <a:srgbClr val="FFFFFF"/>
                </a:solidFill>
                <a:latin typeface="Calibri" panose="020F0502020204030204" pitchFamily="34" charset="0"/>
                <a:cs typeface="Calibri" panose="020F0502020204030204" pitchFamily="34" charset="0"/>
              </a:rPr>
              <a:t>c</a:t>
            </a:r>
            <a:r>
              <a:rPr lang="en-US" b="1" kern="1200" dirty="0">
                <a:solidFill>
                  <a:srgbClr val="FFFFFF"/>
                </a:solidFill>
                <a:latin typeface="Calibri" panose="020F0502020204030204" pitchFamily="34" charset="0"/>
                <a:ea typeface="+mn-ea"/>
                <a:cs typeface="Calibri" panose="020F0502020204030204" pitchFamily="34" charset="0"/>
              </a:rPr>
              <a:t>ulverts</a:t>
            </a:r>
          </a:p>
        </p:txBody>
      </p:sp>
      <p:sp>
        <p:nvSpPr>
          <p:cNvPr id="9" name="Rectangle 8">
            <a:extLst>
              <a:ext uri="{FF2B5EF4-FFF2-40B4-BE49-F238E27FC236}">
                <a16:creationId xmlns:a16="http://schemas.microsoft.com/office/drawing/2014/main" id="{0C12E846-A30D-1FB9-BBAF-5F64465721C6}"/>
              </a:ext>
            </a:extLst>
          </p:cNvPr>
          <p:cNvSpPr/>
          <p:nvPr/>
        </p:nvSpPr>
        <p:spPr>
          <a:xfrm>
            <a:off x="686069" y="2075903"/>
            <a:ext cx="3259308" cy="640854"/>
          </a:xfrm>
          <a:prstGeom prst="rect">
            <a:avLst/>
          </a:prstGeom>
          <a:solidFill>
            <a:srgbClr val="2E6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155700">
              <a:lnSpc>
                <a:spcPct val="90000"/>
              </a:lnSpc>
              <a:spcBef>
                <a:spcPct val="0"/>
              </a:spcBef>
              <a:spcAft>
                <a:spcPct val="35000"/>
              </a:spcAft>
            </a:pPr>
            <a:r>
              <a:rPr lang="en-US" b="1" kern="1200" dirty="0">
                <a:solidFill>
                  <a:srgbClr val="FFFFFF"/>
                </a:solidFill>
                <a:latin typeface="Calibri"/>
                <a:ea typeface="Calibri"/>
                <a:cs typeface="Calibri"/>
              </a:rPr>
              <a:t>Addition of Turn Lanes on</a:t>
            </a:r>
            <a:endParaRPr lang="en-US" dirty="0"/>
          </a:p>
          <a:p>
            <a:pPr algn="ctr" defTabSz="1155700">
              <a:lnSpc>
                <a:spcPct val="90000"/>
              </a:lnSpc>
              <a:spcBef>
                <a:spcPct val="0"/>
              </a:spcBef>
              <a:spcAft>
                <a:spcPct val="35000"/>
              </a:spcAft>
            </a:pPr>
            <a:r>
              <a:rPr lang="en-US" b="1" dirty="0">
                <a:solidFill>
                  <a:srgbClr val="FFFFFF"/>
                </a:solidFill>
                <a:latin typeface="Calibri"/>
                <a:ea typeface="Calibri"/>
                <a:cs typeface="Calibri"/>
              </a:rPr>
              <a:t> S.D. Highway </a:t>
            </a:r>
            <a:r>
              <a:rPr lang="en-US" b="1" kern="1200" dirty="0">
                <a:solidFill>
                  <a:srgbClr val="FFFFFF"/>
                </a:solidFill>
                <a:latin typeface="Calibri"/>
                <a:ea typeface="Calibri"/>
                <a:cs typeface="Calibri"/>
              </a:rPr>
              <a:t>20</a:t>
            </a:r>
            <a:endParaRPr lang="en-US"/>
          </a:p>
        </p:txBody>
      </p:sp>
      <p:sp>
        <p:nvSpPr>
          <p:cNvPr id="10" name="Rectangle 9">
            <a:extLst>
              <a:ext uri="{FF2B5EF4-FFF2-40B4-BE49-F238E27FC236}">
                <a16:creationId xmlns:a16="http://schemas.microsoft.com/office/drawing/2014/main" id="{1BFB42E0-9F94-CC7D-72F9-3EDD1F19028A}"/>
              </a:ext>
            </a:extLst>
          </p:cNvPr>
          <p:cNvSpPr/>
          <p:nvPr/>
        </p:nvSpPr>
        <p:spPr>
          <a:xfrm>
            <a:off x="686069" y="4606283"/>
            <a:ext cx="3722451" cy="405531"/>
          </a:xfrm>
          <a:prstGeom prst="rect">
            <a:avLst/>
          </a:prstGeom>
          <a:solidFill>
            <a:srgbClr val="2E6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Widen roadway: six-foot shoulders</a:t>
            </a:r>
          </a:p>
        </p:txBody>
      </p:sp>
      <p:sp>
        <p:nvSpPr>
          <p:cNvPr id="3" name="Rectangle 2">
            <a:extLst>
              <a:ext uri="{FF2B5EF4-FFF2-40B4-BE49-F238E27FC236}">
                <a16:creationId xmlns:a16="http://schemas.microsoft.com/office/drawing/2014/main" id="{6F10BF52-091A-3E37-021E-FF43D0999DEA}"/>
              </a:ext>
            </a:extLst>
          </p:cNvPr>
          <p:cNvSpPr/>
          <p:nvPr/>
        </p:nvSpPr>
        <p:spPr>
          <a:xfrm>
            <a:off x="331950" y="3142022"/>
            <a:ext cx="2644023" cy="664975"/>
          </a:xfrm>
          <a:prstGeom prst="rect">
            <a:avLst/>
          </a:prstGeom>
          <a:solidFill>
            <a:srgbClr val="2E6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Reduce vertical curves to improve sight distance</a:t>
            </a:r>
          </a:p>
        </p:txBody>
      </p:sp>
      <p:sp>
        <p:nvSpPr>
          <p:cNvPr id="5" name="Rectangle 4">
            <a:extLst>
              <a:ext uri="{FF2B5EF4-FFF2-40B4-BE49-F238E27FC236}">
                <a16:creationId xmlns:a16="http://schemas.microsoft.com/office/drawing/2014/main" id="{D45BEDAA-7ED2-3E44-88DB-3D334B3C7A1A}"/>
              </a:ext>
            </a:extLst>
          </p:cNvPr>
          <p:cNvSpPr/>
          <p:nvPr/>
        </p:nvSpPr>
        <p:spPr>
          <a:xfrm>
            <a:off x="8441354" y="1986526"/>
            <a:ext cx="2096681" cy="405531"/>
          </a:xfrm>
          <a:prstGeom prst="rect">
            <a:avLst/>
          </a:prstGeom>
          <a:solidFill>
            <a:srgbClr val="2E6B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155700">
              <a:lnSpc>
                <a:spcPct val="90000"/>
              </a:lnSpc>
              <a:spcBef>
                <a:spcPct val="0"/>
              </a:spcBef>
              <a:spcAft>
                <a:spcPct val="35000"/>
              </a:spcAft>
              <a:buNone/>
            </a:pPr>
            <a:r>
              <a:rPr lang="en-US" b="1" kern="1200" dirty="0">
                <a:solidFill>
                  <a:srgbClr val="FFFFFF"/>
                </a:solidFill>
                <a:latin typeface="Calibri" panose="020F0502020204030204" pitchFamily="34" charset="0"/>
                <a:ea typeface="+mn-ea"/>
                <a:cs typeface="Calibri" panose="020F0502020204030204" pitchFamily="34" charset="0"/>
              </a:rPr>
              <a:t>Improve drainage</a:t>
            </a:r>
          </a:p>
        </p:txBody>
      </p:sp>
    </p:spTree>
    <p:extLst>
      <p:ext uri="{BB962C8B-B14F-4D97-AF65-F5344CB8AC3E}">
        <p14:creationId xmlns:p14="http://schemas.microsoft.com/office/powerpoint/2010/main" val="22403032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15024ee-db06-47de-a279-e73461af4c4c" xsi:nil="true"/>
    <lcf76f155ced4ddcb4097134ff3c332f xmlns="1c1d1cca-b810-4f27-9f84-3a289fb3993b">
      <Terms xmlns="http://schemas.microsoft.com/office/infopath/2007/PartnerControls"/>
    </lcf76f155ced4ddcb4097134ff3c332f>
    <Description xmlns="1c1d1cca-b810-4f27-9f84-3a289fb3993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96BB5BAE11D343BF5BAC7CF91FEAFB" ma:contentTypeVersion="16" ma:contentTypeDescription="Create a new document." ma:contentTypeScope="" ma:versionID="7d50b3b395a344573cc9b9625fabfd0b">
  <xsd:schema xmlns:xsd="http://www.w3.org/2001/XMLSchema" xmlns:xs="http://www.w3.org/2001/XMLSchema" xmlns:p="http://schemas.microsoft.com/office/2006/metadata/properties" xmlns:ns2="cef791ae-a6f5-404f-a6cd-3e61672c8010" xmlns:ns3="1c1d1cca-b810-4f27-9f84-3a289fb3993b" xmlns:ns4="d15024ee-db06-47de-a279-e73461af4c4c" targetNamespace="http://schemas.microsoft.com/office/2006/metadata/properties" ma:root="true" ma:fieldsID="2eefab8cfaa678475b830d58fa9423d3" ns2:_="" ns3:_="" ns4:_="">
    <xsd:import namespace="cef791ae-a6f5-404f-a6cd-3e61672c8010"/>
    <xsd:import namespace="1c1d1cca-b810-4f27-9f84-3a289fb3993b"/>
    <xsd:import namespace="d15024ee-db06-47de-a279-e73461af4c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Descriptio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791ae-a6f5-404f-a6cd-3e61672c80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1d1cca-b810-4f27-9f84-3a289fb399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Description" ma:index="13" nillable="true" ma:displayName="Description" ma:format="Dropdown" ma:internalName="Description">
      <xsd:simpleType>
        <xsd:restriction base="dms:Text">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5024ee-db06-47de-a279-e73461af4c4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daf463e-b1c8-48c8-87cc-a8440ca37f0a}" ma:internalName="TaxCatchAll" ma:showField="CatchAllData" ma:web="d15024ee-db06-47de-a279-e73461af4c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7B00E4-C1AD-4880-96BD-874A853B9738}">
  <ds:schemaRefs>
    <ds:schemaRef ds:uri="http://purl.org/dc/elements/1.1/"/>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d15024ee-db06-47de-a279-e73461af4c4c"/>
    <ds:schemaRef ds:uri="9661ce72-30b7-4323-96ca-48674b3b5ce1"/>
    <ds:schemaRef ds:uri="eac8ee3e-007e-4503-a724-0b869bc93050"/>
    <ds:schemaRef ds:uri="http://schemas.microsoft.com/office/2006/metadata/properties"/>
    <ds:schemaRef ds:uri="1c1d1cca-b810-4f27-9f84-3a289fb3993b"/>
  </ds:schemaRefs>
</ds:datastoreItem>
</file>

<file path=customXml/itemProps2.xml><?xml version="1.0" encoding="utf-8"?>
<ds:datastoreItem xmlns:ds="http://schemas.openxmlformats.org/officeDocument/2006/customXml" ds:itemID="{3742773D-477F-4DF1-9EF1-CAFFB5961E87}">
  <ds:schemaRefs>
    <ds:schemaRef ds:uri="http://schemas.microsoft.com/sharepoint/v3/contenttype/forms"/>
  </ds:schemaRefs>
</ds:datastoreItem>
</file>

<file path=customXml/itemProps3.xml><?xml version="1.0" encoding="utf-8"?>
<ds:datastoreItem xmlns:ds="http://schemas.openxmlformats.org/officeDocument/2006/customXml" ds:itemID="{FB8E2B1E-5273-4393-BA6D-B4438F2332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791ae-a6f5-404f-a6cd-3e61672c8010"/>
    <ds:schemaRef ds:uri="1c1d1cca-b810-4f27-9f84-3a289fb3993b"/>
    <ds:schemaRef ds:uri="d15024ee-db06-47de-a279-e73461af4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6545</TotalTime>
  <Words>2277</Words>
  <Application>Microsoft Office PowerPoint</Application>
  <PresentationFormat>Widescreen</PresentationFormat>
  <Paragraphs>315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Open Sans Condensed</vt:lpstr>
      <vt:lpstr>Wingdings</vt:lpstr>
      <vt:lpstr>office theme</vt:lpstr>
      <vt:lpstr>PUBLIC MEETING</vt:lpstr>
      <vt:lpstr>MISSION</vt:lpstr>
      <vt:lpstr>PURPOSE OF THE MEETING</vt:lpstr>
      <vt:lpstr>PROJECT LIMITS</vt:lpstr>
      <vt:lpstr>BACKGROUND INFORMATION</vt:lpstr>
      <vt:lpstr>TRAFFIC</vt:lpstr>
      <vt:lpstr>CRASH HISTORY</vt:lpstr>
      <vt:lpstr>HIGHWAY CONCERNS</vt:lpstr>
      <vt:lpstr>PROPOSED IMPROVEMENTS</vt:lpstr>
      <vt:lpstr>PROPOSED TYPICAL SECTION</vt:lpstr>
      <vt:lpstr>PROPOSED TYPICAL SECTION</vt:lpstr>
      <vt:lpstr>ACCESS MANAGEMENT</vt:lpstr>
      <vt:lpstr>RIGHT OF WAY (ROW)</vt:lpstr>
      <vt:lpstr>ENCROACHMENTS</vt:lpstr>
      <vt:lpstr>UTILITY COORDINATION</vt:lpstr>
      <vt:lpstr>UTILITY COORDINATION</vt:lpstr>
      <vt:lpstr>ENVIRONMENTAL, SOCIAL,  AND ECONOMIC CONCERNS</vt:lpstr>
      <vt:lpstr>ENVIRONMENTAL, SOCIAL,  AND ECONOMIC CONCERNS</vt:lpstr>
      <vt:lpstr>Construction Traffic Control</vt:lpstr>
      <vt:lpstr>LANDOWNER MEETINGS</vt:lpstr>
      <vt:lpstr>TENTATIVE PROJECT SCHEDULE</vt:lpstr>
      <vt:lpstr>PROJECTS IN THE AREA</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Hansen, Andy</dc:creator>
  <cp:lastModifiedBy>Malone, Mark</cp:lastModifiedBy>
  <cp:revision>34</cp:revision>
  <dcterms:created xsi:type="dcterms:W3CDTF">2022-07-14T18:41:11Z</dcterms:created>
  <dcterms:modified xsi:type="dcterms:W3CDTF">2023-12-21T15:41:33Z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0x0101000196BB5BAE11D343BF5BAC7CF91FEAFB</vt:lpwstr>
  </property>
  <property fmtid="{D5CDD505-2E9C-101B-9397-08002B2CF9AE}" pid="3" name="MediaServiceImageTags">
    <vt:lpwstr/>
  </property>
</Properties>
</file>