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42"/>
  </p:notesMasterIdLst>
  <p:sldIdLst>
    <p:sldId id="266" r:id="rId6"/>
    <p:sldId id="399" r:id="rId7"/>
    <p:sldId id="490" r:id="rId8"/>
    <p:sldId id="536" r:id="rId9"/>
    <p:sldId id="538" r:id="rId10"/>
    <p:sldId id="404" r:id="rId11"/>
    <p:sldId id="526" r:id="rId12"/>
    <p:sldId id="534" r:id="rId13"/>
    <p:sldId id="518" r:id="rId14"/>
    <p:sldId id="519" r:id="rId15"/>
    <p:sldId id="494" r:id="rId16"/>
    <p:sldId id="513" r:id="rId17"/>
    <p:sldId id="403" r:id="rId18"/>
    <p:sldId id="525" r:id="rId19"/>
    <p:sldId id="457" r:id="rId20"/>
    <p:sldId id="458" r:id="rId21"/>
    <p:sldId id="488" r:id="rId22"/>
    <p:sldId id="406" r:id="rId23"/>
    <p:sldId id="528" r:id="rId24"/>
    <p:sldId id="532" r:id="rId25"/>
    <p:sldId id="527" r:id="rId26"/>
    <p:sldId id="465" r:id="rId27"/>
    <p:sldId id="466" r:id="rId28"/>
    <p:sldId id="468" r:id="rId29"/>
    <p:sldId id="470" r:id="rId30"/>
    <p:sldId id="467" r:id="rId31"/>
    <p:sldId id="472" r:id="rId32"/>
    <p:sldId id="506" r:id="rId33"/>
    <p:sldId id="539" r:id="rId34"/>
    <p:sldId id="409" r:id="rId35"/>
    <p:sldId id="522" r:id="rId36"/>
    <p:sldId id="531" r:id="rId37"/>
    <p:sldId id="529" r:id="rId38"/>
    <p:sldId id="530" r:id="rId39"/>
    <p:sldId id="535" r:id="rId40"/>
    <p:sldId id="364" r:id="rId41"/>
  </p:sldIdLst>
  <p:sldSz cx="9144000" cy="6858000" type="screen4x3"/>
  <p:notesSz cx="7004050" cy="92233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5" userDrawn="1">
          <p15:clr>
            <a:srgbClr val="A4A3A4"/>
          </p15:clr>
        </p15:guide>
        <p15:guide id="2" pos="220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1D2F68"/>
    <a:srgbClr val="E56FFD"/>
    <a:srgbClr val="5A0654"/>
    <a:srgbClr val="CC0000"/>
    <a:srgbClr val="333399"/>
    <a:srgbClr val="FF6600"/>
    <a:srgbClr val="000000"/>
    <a:srgbClr val="00153E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98" autoAdjust="0"/>
    <p:restoredTop sz="96265" autoAdjust="0"/>
  </p:normalViewPr>
  <p:slideViewPr>
    <p:cSldViewPr showGuides="1">
      <p:cViewPr varScale="1">
        <p:scale>
          <a:sx n="110" d="100"/>
          <a:sy n="11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-234" y="1800"/>
      </p:cViewPr>
      <p:guideLst>
        <p:guide orient="horz" pos="2905"/>
        <p:guide pos="220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5619" cy="4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8" tIns="46474" rIns="92948" bIns="4647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6840" y="0"/>
            <a:ext cx="3035619" cy="4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8" tIns="46474" rIns="92948" bIns="4647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3275" cy="3459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405" y="4381419"/>
            <a:ext cx="5603240" cy="41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8" tIns="46474" rIns="92948" bIns="464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61260"/>
            <a:ext cx="3035619" cy="4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8" tIns="46474" rIns="92948" bIns="4647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6840" y="8761260"/>
            <a:ext cx="3035619" cy="4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8" tIns="46474" rIns="92948" bIns="4647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9574B5D-97F7-4E76-8953-B7A51D5F4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90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4019F6-9D54-49A4-B250-11B01E6F7C7A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812" y="4381419"/>
            <a:ext cx="5138426" cy="414957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574B5D-97F7-4E76-8953-B7A51D5F4D3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96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53E3C9-9E1E-432F-B5FF-70231EED8391}" type="slidenum">
              <a:rPr lang="en-US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211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4659" indent="-2864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5629" indent="-2291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3880" indent="-2291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62132" indent="-2291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20384" indent="-2291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8635" indent="-2291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36887" indent="-2291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95138" indent="-2291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68A926-1EF2-410C-96E1-1A324B3A1B86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574B5D-97F7-4E76-8953-B7A51D5F4D3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29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574B5D-97F7-4E76-8953-B7A51D5F4D3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78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405" y="4381419"/>
            <a:ext cx="5135242" cy="4149573"/>
          </a:xfrm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510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22ED67-1F6C-4511-AF44-8046D6EA94DC}" type="slidenum">
              <a:rPr lang="en-US" altLang="en-US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3738"/>
            <a:ext cx="4606925" cy="3455987"/>
          </a:xfrm>
          <a:ln w="12700"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603" tIns="46802" rIns="93603" bIns="46802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B598DD-9AA0-4200-809B-B3CEBCF639B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04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F585B9-F8D5-46C1-BC94-0EF7517E6D9F}" type="slidenum">
              <a:rPr lang="en-US" altLang="en-US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698500"/>
            <a:ext cx="4594225" cy="3446463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05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82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4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26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98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9FDFB0-46DA-48CC-8A7B-50110B4ECF51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05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82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4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26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98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ECFCDE-8077-43E4-B056-AD1CA85B8B94}" type="slidenum">
              <a:rPr lang="en-US" altLang="en-US" sz="10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 sz="1000"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698500"/>
            <a:ext cx="4594225" cy="3446463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463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57B430-3CC9-48F3-AD4C-802415A5CF31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451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4659" indent="-2864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5629" indent="-2291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3880" indent="-2291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62132" indent="-2291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20384" indent="-2291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8635" indent="-2291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36887" indent="-2291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95138" indent="-2291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57B430-3CC9-48F3-AD4C-802415A5CF31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C117C5-C227-404F-B7A1-434D984FE974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95325"/>
            <a:ext cx="4641850" cy="3481388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410075"/>
            <a:ext cx="5124450" cy="4178300"/>
          </a:xfrm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740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05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82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4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26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98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49B6AE-8067-49B5-8301-100DD1AC4F26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8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3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05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82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4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26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985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49B6AE-8067-49B5-8301-100DD1AC4F26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19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4659" indent="-2864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5629" indent="-2291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3880" indent="-2291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62132" indent="-22912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20384" indent="-2291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8635" indent="-2291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36887" indent="-2291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95138" indent="-2291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D5646A-DC08-4600-A764-3B5D9A11EF95}" type="slidenum">
              <a:rPr lang="en-US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27038" y="5111750"/>
            <a:ext cx="48228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chemeClr val="bg1"/>
                </a:solidFill>
              </a:rPr>
              <a:t>Presented to: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chemeClr val="bg1"/>
                </a:solidFill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chemeClr val="bg1"/>
                </a:solidFill>
              </a:rPr>
              <a:t>Date:</a:t>
            </a:r>
          </a:p>
        </p:txBody>
      </p:sp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7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b="1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Great Lakes Region</a:t>
            </a:r>
            <a:br>
              <a:rPr lang="en-US" noProof="0"/>
            </a:br>
            <a:r>
              <a:rPr lang="en-US" noProof="0"/>
              <a:t>FAASTeam Presents: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813" y="221773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168862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3633C-4631-4070-8CAB-E7FA68C7B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4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6B4C-D6BB-4E43-9A43-9E19F924F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41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0928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27038" y="5111750"/>
            <a:ext cx="48228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FFFFFF"/>
                </a:solidFill>
              </a:rPr>
              <a:t>Presented to: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FFFFFF"/>
                </a:solidFill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FFFFFF"/>
                </a:solidFill>
              </a:rPr>
              <a:t>Date:</a:t>
            </a:r>
          </a:p>
        </p:txBody>
      </p:sp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7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b="1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Great Lakes Region</a:t>
            </a:r>
            <a:br>
              <a:rPr lang="en-US" noProof="0"/>
            </a:br>
            <a:r>
              <a:rPr lang="en-US" noProof="0"/>
              <a:t>FAASTeam Presents: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813" y="221773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053332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55E96-E5C0-4DF7-A47A-187D1F9D8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64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52E57-AE8F-4386-A228-B2F198CDD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19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1D204-5CFF-4384-A2C1-96D51A8BF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48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A25F0-E78D-418F-BEDC-405C680EB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85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582E1-08FF-4770-BE9B-46A87E317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95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6D8E8-DFF9-476A-AC55-6CE51BE53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4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115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22D2D-D8F7-48F6-B194-B13DF0CC4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94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646AD-3B20-4513-B9E8-56DF374A3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65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C174D-4BB7-4D48-9786-91C72B810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95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EC53B-5A4F-463B-9DDE-D1E7F5183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99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27038" y="5111750"/>
            <a:ext cx="48228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FFFFFF"/>
                </a:solidFill>
              </a:rPr>
              <a:t>Presented to: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FFFFFF"/>
                </a:solidFill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FFFFFF"/>
                </a:solidFill>
              </a:rPr>
              <a:t>Date:</a:t>
            </a:r>
          </a:p>
        </p:txBody>
      </p:sp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7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b="1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Great Lakes Region</a:t>
            </a:r>
            <a:br>
              <a:rPr lang="en-US" noProof="0"/>
            </a:br>
            <a:r>
              <a:rPr lang="en-US" noProof="0"/>
              <a:t>FAASTeam Presents: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813" y="221773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449769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6EAC9-D22C-444C-B00A-7F2AB9D82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98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903EE-FCAD-4316-83C2-A0965013E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68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F2B61-8E22-4CE0-AEEA-B99B1F7AC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01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D39A-8F64-4C16-8995-EA95E11EE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82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E5926-9B68-4780-AD0B-13B49E312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74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463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8A4AA-55CD-4C01-B829-22DD04276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15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B9532-ECC8-4B98-A544-14624EFC3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02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85B95-249A-4F55-A09D-87B54FD11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60613-E24D-499C-94C4-8A034DDE9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11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62315-FA6F-4DCA-827F-C06C62303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23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27038" y="5111750"/>
            <a:ext cx="48228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FFFFFF"/>
                </a:solidFill>
              </a:rPr>
              <a:t>Presented to: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FFFFFF"/>
                </a:solidFill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FFFFFF"/>
                </a:solidFill>
              </a:rPr>
              <a:t>Date:</a:t>
            </a:r>
          </a:p>
        </p:txBody>
      </p:sp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7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b="1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Great Lakes Region</a:t>
            </a:r>
            <a:br>
              <a:rPr lang="en-US" noProof="0"/>
            </a:br>
            <a:r>
              <a:rPr lang="en-US" noProof="0"/>
              <a:t>FAASTeam Presents: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813" y="221773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716990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FBEA4-BBB3-4E77-837F-C735568F4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316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DC447-80E2-46AE-931E-C097D5F89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50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80DB3-5C13-4366-B1A1-8F6052C0C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19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65788-A038-4DF2-BCB2-EF0A42C0A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3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B0B13-A695-4357-A9DC-F9858DB0C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217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13CDF-B108-4824-98D3-F77ECCE00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202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95E37-282D-4A85-BAB1-77967AA54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22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3B504-08FD-47CE-B39D-8884769DA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46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A3961-A23F-4D05-9FB8-427C7E5C8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30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5BC46-9078-4ED1-81E2-0B5DC70CD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87270-B7F0-4433-98F7-671B02CC6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2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27038" y="5111750"/>
            <a:ext cx="48228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FFFFFF"/>
                </a:solidFill>
              </a:rPr>
              <a:t>Presented to: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FFFFFF"/>
                </a:solidFill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>
                <a:solidFill>
                  <a:srgbClr val="FFFFFF"/>
                </a:solidFill>
              </a:rPr>
              <a:t>Date:</a:t>
            </a:r>
          </a:p>
        </p:txBody>
      </p:sp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7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b="1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Great Lakes Region</a:t>
            </a:r>
            <a:br>
              <a:rPr lang="en-US" noProof="0"/>
            </a:br>
            <a:r>
              <a:rPr lang="en-US" noProof="0"/>
              <a:t>FAASTeam Presents: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813" y="221773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56531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20700-0C62-4973-9108-D73B4EBA1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525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0D6D5-C61B-4EBA-9977-D1F8213FA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1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A4AED-3498-4BAE-9A8C-B893831E2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0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59A1F-D636-48AC-B7DC-4C6B5397F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857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E8DE3-6322-45B3-A86C-7C4D95148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581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D4893-B8B5-4FC4-B631-AA6E87C56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08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4E4C8-62B2-49A7-94AD-8042D8068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317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5EE6D-B2DA-462F-8A67-A63F42C29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48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9CCD3-21CC-4080-9F00-5CD1541F3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85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2DABF-33FD-49D3-A0EF-4F3CD2203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62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D3FB1-B226-4652-8C86-97638EE39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5C0FD-E3DE-4135-A1C1-E769EAE64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799" y="6313714"/>
            <a:ext cx="1944189" cy="39188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9F39C-801A-4999-B268-E4C37D968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1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21B87-75A6-4E96-9DB3-48B61039D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842FE-55AC-4EA3-A649-2FFBF7AA7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25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8F8F8"/>
            </a:gs>
            <a:gs pos="100000">
              <a:srgbClr val="D2D2D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Select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55A4A30-4C94-4D4B-B253-24AB02E69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616CA730-F4E3-49DF-BD57-09B499290CBA}" type="slidenum">
              <a:rPr lang="en-US" altLang="en-US" sz="1200" b="1" smtClean="0">
                <a:solidFill>
                  <a:schemeClr val="bg1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1200" b="1">
              <a:solidFill>
                <a:schemeClr val="bg1"/>
              </a:solidFill>
            </a:endParaRPr>
          </a:p>
        </p:txBody>
      </p:sp>
      <p:grpSp>
        <p:nvGrpSpPr>
          <p:cNvPr id="1033" name="Group 9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6" name="Picture 10" descr="NEW FAA LOGO"/>
            <p:cNvPicPr>
              <a:picLocks noChangeAspect="1" noChangeArrowheads="1"/>
            </p:cNvPicPr>
            <p:nvPr userDrawn="1"/>
          </p:nvPicPr>
          <p:blipFill>
            <a:blip r:embed="rId14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1034" name="Text Box 12"/>
          <p:cNvSpPr txBox="1">
            <a:spLocks noChangeArrowheads="1"/>
          </p:cNvSpPr>
          <p:nvPr userDrawn="1"/>
        </p:nvSpPr>
        <p:spPr bwMode="auto">
          <a:xfrm>
            <a:off x="449263" y="6205538"/>
            <a:ext cx="54371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2023</a:t>
            </a:r>
            <a:r>
              <a:rPr lang="en-US" sz="1200" b="1" baseline="0" dirty="0">
                <a:solidFill>
                  <a:schemeClr val="bg1"/>
                </a:solidFill>
              </a:rPr>
              <a:t> Airport Manager’s Conference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35" name="Text Box 13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2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26" r:id="rId4"/>
    <p:sldLayoutId id="2147484827" r:id="rId5"/>
    <p:sldLayoutId id="2147484828" r:id="rId6"/>
    <p:sldLayoutId id="2147484829" r:id="rId7"/>
    <p:sldLayoutId id="2147484830" r:id="rId8"/>
    <p:sldLayoutId id="2147484831" r:id="rId9"/>
    <p:sldLayoutId id="2147484832" r:id="rId10"/>
    <p:sldLayoutId id="2147484833" r:id="rId11"/>
    <p:sldLayoutId id="214748488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8F8F8"/>
            </a:gs>
            <a:gs pos="100000">
              <a:srgbClr val="D2D2D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Select to edit master title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Select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8E9567D-1190-44E3-B377-C3231AAA8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5F5A89EE-1ABD-46AB-8089-05F4C8464C49}" type="slidenum">
              <a:rPr lang="en-US" altLang="en-US" sz="1200" b="1" smtClean="0">
                <a:solidFill>
                  <a:srgbClr val="FFFFFF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1200" b="1">
              <a:solidFill>
                <a:srgbClr val="FFFFFF"/>
              </a:solidFill>
            </a:endParaRPr>
          </a:p>
        </p:txBody>
      </p:sp>
      <p:grpSp>
        <p:nvGrpSpPr>
          <p:cNvPr id="2057" name="Group 9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2060" name="Picture 10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1034" name="Text Box 12"/>
          <p:cNvSpPr txBox="1">
            <a:spLocks noChangeArrowheads="1"/>
          </p:cNvSpPr>
          <p:nvPr userDrawn="1"/>
        </p:nvSpPr>
        <p:spPr bwMode="auto">
          <a:xfrm>
            <a:off x="449263" y="6205538"/>
            <a:ext cx="54371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b="1">
                <a:solidFill>
                  <a:srgbClr val="FFFFFF"/>
                </a:solidFill>
              </a:rPr>
              <a:t>2012 Tri-State Aerial Applicator Conference</a:t>
            </a:r>
          </a:p>
        </p:txBody>
      </p:sp>
      <p:sp>
        <p:nvSpPr>
          <p:cNvPr id="1035" name="Text Box 13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2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8" r:id="rId1"/>
    <p:sldLayoutId id="2147484835" r:id="rId2"/>
    <p:sldLayoutId id="2147484836" r:id="rId3"/>
    <p:sldLayoutId id="2147484837" r:id="rId4"/>
    <p:sldLayoutId id="2147484838" r:id="rId5"/>
    <p:sldLayoutId id="2147484839" r:id="rId6"/>
    <p:sldLayoutId id="2147484840" r:id="rId7"/>
    <p:sldLayoutId id="2147484841" r:id="rId8"/>
    <p:sldLayoutId id="2147484842" r:id="rId9"/>
    <p:sldLayoutId id="2147484843" r:id="rId10"/>
    <p:sldLayoutId id="21474848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8F8F8"/>
            </a:gs>
            <a:gs pos="100000">
              <a:srgbClr val="D2D2D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Select to edit master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Select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3DA5C73-44ED-480B-9A37-EA757F322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AD5C2F9D-02D7-466F-8CF0-AE1C819E76F8}" type="slidenum">
              <a:rPr lang="en-US" altLang="en-US" sz="1200" b="1" smtClean="0">
                <a:solidFill>
                  <a:srgbClr val="FFFFFF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1200" b="1">
              <a:solidFill>
                <a:srgbClr val="FFFFFF"/>
              </a:solidFill>
            </a:endParaRPr>
          </a:p>
        </p:txBody>
      </p:sp>
      <p:grpSp>
        <p:nvGrpSpPr>
          <p:cNvPr id="3081" name="Group 9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3084" name="Picture 10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1034" name="Text Box 12"/>
          <p:cNvSpPr txBox="1">
            <a:spLocks noChangeArrowheads="1"/>
          </p:cNvSpPr>
          <p:nvPr userDrawn="1"/>
        </p:nvSpPr>
        <p:spPr bwMode="auto">
          <a:xfrm>
            <a:off x="449263" y="6205538"/>
            <a:ext cx="54371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b="1">
                <a:solidFill>
                  <a:srgbClr val="FFFFFF"/>
                </a:solidFill>
              </a:rPr>
              <a:t>2012 Tri-State Aerial Applicator Conference</a:t>
            </a:r>
          </a:p>
        </p:txBody>
      </p:sp>
      <p:sp>
        <p:nvSpPr>
          <p:cNvPr id="1035" name="Text Box 13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2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9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8F8F8"/>
            </a:gs>
            <a:gs pos="100000">
              <a:srgbClr val="D2D2D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Select to edit master title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Select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043BD59-8E40-4C58-94C8-5430D016C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137E8666-7735-4FEF-9598-3CE2661009B1}" type="slidenum">
              <a:rPr lang="en-US" altLang="en-US" sz="1200" b="1" smtClean="0">
                <a:solidFill>
                  <a:srgbClr val="FFFFFF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1200" b="1">
              <a:solidFill>
                <a:srgbClr val="FFFFFF"/>
              </a:solidFill>
            </a:endParaRPr>
          </a:p>
        </p:txBody>
      </p:sp>
      <p:grpSp>
        <p:nvGrpSpPr>
          <p:cNvPr id="4105" name="Group 9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4108" name="Picture 10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1034" name="Text Box 12"/>
          <p:cNvSpPr txBox="1">
            <a:spLocks noChangeArrowheads="1"/>
          </p:cNvSpPr>
          <p:nvPr userDrawn="1"/>
        </p:nvSpPr>
        <p:spPr bwMode="auto">
          <a:xfrm>
            <a:off x="449263" y="6205538"/>
            <a:ext cx="54371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FFFFFF"/>
                </a:solidFill>
              </a:rPr>
              <a:t>2012 Part 137 Meeting – Pierre, SD</a:t>
            </a:r>
          </a:p>
        </p:txBody>
      </p:sp>
      <p:sp>
        <p:nvSpPr>
          <p:cNvPr id="1035" name="Text Box 13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2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0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1" r:id="rId8"/>
    <p:sldLayoutId id="2147484862" r:id="rId9"/>
    <p:sldLayoutId id="2147484863" r:id="rId10"/>
    <p:sldLayoutId id="21474848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8F8F8"/>
            </a:gs>
            <a:gs pos="100000">
              <a:srgbClr val="D2D2D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Select to edit master title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Select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A67E42A-8A1C-4EDB-8AC4-30A5BE16F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E5720C52-3026-4E29-8028-2B17B4C8C9FC}" type="slidenum">
              <a:rPr lang="en-US" altLang="en-US" sz="1200" b="1" smtClean="0">
                <a:solidFill>
                  <a:srgbClr val="FFFFFF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1200" b="1">
              <a:solidFill>
                <a:srgbClr val="FFFFFF"/>
              </a:solidFill>
            </a:endParaRPr>
          </a:p>
        </p:txBody>
      </p:sp>
      <p:grpSp>
        <p:nvGrpSpPr>
          <p:cNvPr id="5129" name="Group 9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5132" name="Picture 10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1034" name="Text Box 12"/>
          <p:cNvSpPr txBox="1">
            <a:spLocks noChangeArrowheads="1"/>
          </p:cNvSpPr>
          <p:nvPr userDrawn="1"/>
        </p:nvSpPr>
        <p:spPr bwMode="auto">
          <a:xfrm>
            <a:off x="449263" y="6205538"/>
            <a:ext cx="54371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FFFFFF"/>
                </a:solidFill>
              </a:rPr>
              <a:t>2012 Part 137 Meeting – Pierre, SD</a:t>
            </a:r>
          </a:p>
        </p:txBody>
      </p:sp>
      <p:sp>
        <p:nvSpPr>
          <p:cNvPr id="1035" name="Text Box 13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2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ildlife.faa.gov/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faasafety.gov/" TargetMode="Externa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pilots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faa.gov/uas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sb.gov/_layouts/ntsb.aviation/index.aspx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../Gun%20Shooter.MOV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28588"/>
            <a:ext cx="5207000" cy="2474912"/>
          </a:xfrm>
          <a:prstGeom prst="rect">
            <a:avLst/>
          </a:prstGeom>
          <a:noFill/>
          <a:ln w="317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77813" y="842963"/>
            <a:ext cx="4983162" cy="1395412"/>
          </a:xfrm>
          <a:effectLst>
            <a:outerShdw dist="91581" dir="2021404" algn="ctr" rotWithShape="0">
              <a:schemeClr val="tx1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4400" i="1" dirty="0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FAASTeam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               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DDDDDD"/>
                </a:solidFill>
              </a:rPr>
              <a:t>SOUTH DAKOTA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871538" y="5483225"/>
            <a:ext cx="4387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0">
                <a:solidFill>
                  <a:schemeClr val="bg1"/>
                </a:solidFill>
              </a:rPr>
              <a:t>Jay M. Flowers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174625" y="2714625"/>
            <a:ext cx="5238750" cy="3932238"/>
          </a:xfrm>
          <a:prstGeom prst="rect">
            <a:avLst/>
          </a:prstGeom>
          <a:noFill/>
          <a:ln w="3175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pic>
        <p:nvPicPr>
          <p:cNvPr id="13318" name="Picture 7" descr="Clouds (1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714625"/>
            <a:ext cx="52387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13531" y="3428534"/>
            <a:ext cx="4951413" cy="3200400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en-US" altLang="en-US" sz="2800" dirty="0">
                <a:solidFill>
                  <a:schemeClr val="tx1"/>
                </a:solidFill>
              </a:rPr>
              <a:t>South Dakota Airport Manager’s Conference</a:t>
            </a:r>
          </a:p>
          <a:p>
            <a:pPr algn="ctr" eaLnBrk="1" hangingPunct="1">
              <a:lnSpc>
                <a:spcPct val="50000"/>
              </a:lnSpc>
              <a:spcAft>
                <a:spcPts val="600"/>
              </a:spcAft>
            </a:pPr>
            <a:endParaRPr lang="en-US" altLang="en-US" sz="20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50000"/>
              </a:lnSpc>
              <a:spcAft>
                <a:spcPts val="600"/>
              </a:spcAft>
            </a:pPr>
            <a:endParaRPr lang="en-US" altLang="en-US" sz="20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50000"/>
              </a:lnSpc>
              <a:spcAft>
                <a:spcPts val="600"/>
              </a:spcAft>
            </a:pPr>
            <a:r>
              <a:rPr lang="en-US" altLang="en-US" sz="2000" dirty="0">
                <a:solidFill>
                  <a:schemeClr val="tx1"/>
                </a:solidFill>
              </a:rPr>
              <a:t> Steven R. Hoogerhyde</a:t>
            </a:r>
          </a:p>
          <a:p>
            <a:pPr algn="ctr" eaLnBrk="1" hangingPunct="1">
              <a:lnSpc>
                <a:spcPct val="50000"/>
              </a:lnSpc>
            </a:pPr>
            <a:r>
              <a:rPr lang="en-US" altLang="en-US" sz="1800" dirty="0">
                <a:solidFill>
                  <a:schemeClr val="tx1"/>
                </a:solidFill>
              </a:rPr>
              <a:t>FAASTeam Program Manager</a:t>
            </a:r>
          </a:p>
          <a:p>
            <a:pPr algn="ctr" eaLnBrk="1" hangingPunct="1">
              <a:lnSpc>
                <a:spcPct val="50000"/>
              </a:lnSpc>
            </a:pPr>
            <a:r>
              <a:rPr lang="en-US" altLang="en-US" sz="1800" dirty="0">
                <a:solidFill>
                  <a:schemeClr val="tx1"/>
                </a:solidFill>
              </a:rPr>
              <a:t>Rapid City FSDO (GL-27)</a:t>
            </a:r>
            <a:r>
              <a:rPr lang="en-US" altLang="en-US" sz="2800" dirty="0">
                <a:solidFill>
                  <a:schemeClr val="tx1"/>
                </a:solidFill>
              </a:rPr>
              <a:t> 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3053"/>
      </p:ext>
    </p:extLst>
  </p:cSld>
  <p:clrMapOvr>
    <a:masterClrMapping/>
  </p:clrMapOvr>
  <p:transition spd="slow" advClick="0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6713" y="381000"/>
            <a:ext cx="8396287" cy="519113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Great Lakes Regional District</a:t>
            </a:r>
            <a:r>
              <a:rPr lang="en-US" altLang="en-US" sz="36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56" y="1208087"/>
            <a:ext cx="6516687" cy="4473575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365375" y="1800226"/>
            <a:ext cx="457200" cy="22860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Times New Roman" pitchFamily="18" charset="0"/>
                <a:cs typeface="Times New Roman" pitchFamily="18" charset="0"/>
              </a:rPr>
              <a:t> ND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393950" y="2794000"/>
            <a:ext cx="457200" cy="22860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Times New Roman" pitchFamily="18" charset="0"/>
                <a:cs typeface="Times New Roman" pitchFamily="18" charset="0"/>
              </a:rPr>
              <a:t> SD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657600" y="2230438"/>
            <a:ext cx="457200" cy="22860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Times New Roman" pitchFamily="18" charset="0"/>
                <a:cs typeface="Times New Roman" pitchFamily="18" charset="0"/>
              </a:rPr>
              <a:t> MN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932363" y="2778125"/>
            <a:ext cx="457200" cy="22860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  <a:cs typeface="Times New Roman" pitchFamily="18" charset="0"/>
              </a:rPr>
              <a:t>  WI</a:t>
            </a:r>
            <a:endParaRPr lang="en-US" altLang="en-US" sz="2400" b="0" dirty="0">
              <a:latin typeface="Times New Roman" pitchFamily="18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106988" y="4165600"/>
            <a:ext cx="457200" cy="228600"/>
          </a:xfrm>
          <a:prstGeom prst="rect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Times New Roman" pitchFamily="18" charset="0"/>
                <a:cs typeface="Times New Roman" pitchFamily="18" charset="0"/>
              </a:rPr>
              <a:t>  IL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165851" y="3282950"/>
            <a:ext cx="457200" cy="228600"/>
          </a:xfrm>
          <a:prstGeom prst="rect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  <a:cs typeface="Times New Roman" pitchFamily="18" charset="0"/>
              </a:rPr>
              <a:t>  MI</a:t>
            </a:r>
            <a:endParaRPr lang="en-US" altLang="en-US" sz="2400" b="0" dirty="0">
              <a:latin typeface="Times New Roman" pitchFamily="18" charset="0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819775" y="4165600"/>
            <a:ext cx="457200" cy="228600"/>
          </a:xfrm>
          <a:prstGeom prst="rect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  <a:cs typeface="Times New Roman" pitchFamily="18" charset="0"/>
              </a:rPr>
              <a:t>  IN</a:t>
            </a:r>
            <a:endParaRPr lang="en-US" altLang="en-US" sz="2400" b="0" dirty="0">
              <a:latin typeface="Times New Roman" pitchFamily="18" charset="0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6623051" y="4165600"/>
            <a:ext cx="457200" cy="228600"/>
          </a:xfrm>
          <a:prstGeom prst="rect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  <a:cs typeface="Times New Roman" pitchFamily="18" charset="0"/>
              </a:rPr>
              <a:t> OH</a:t>
            </a:r>
            <a:endParaRPr lang="en-US" altLang="en-US" sz="2400" b="0" dirty="0">
              <a:latin typeface="Times New Roman" pitchFamily="18" charset="0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1295400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08610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0861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086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0861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0861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861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861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861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861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endParaRPr lang="en-US" altLang="en-US" sz="1100" b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1692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/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0" y="1692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/>
          </a:p>
        </p:txBody>
      </p:sp>
      <p:sp>
        <p:nvSpPr>
          <p:cNvPr id="2" name="5-Point Star 1"/>
          <p:cNvSpPr/>
          <p:nvPr/>
        </p:nvSpPr>
        <p:spPr>
          <a:xfrm>
            <a:off x="5319714" y="3444874"/>
            <a:ext cx="381000" cy="342900"/>
          </a:xfrm>
          <a:prstGeom prst="star5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0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6713" y="381000"/>
            <a:ext cx="8396287" cy="519113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Great Lakes Regional District</a:t>
            </a:r>
            <a:r>
              <a:rPr lang="en-US" altLang="en-US" sz="36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56" y="1208087"/>
            <a:ext cx="6516687" cy="4473575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365375" y="1800226"/>
            <a:ext cx="457200" cy="22860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Times New Roman" pitchFamily="18" charset="0"/>
                <a:cs typeface="Times New Roman" pitchFamily="18" charset="0"/>
              </a:rPr>
              <a:t> ND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393950" y="2794000"/>
            <a:ext cx="457200" cy="22860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Times New Roman" pitchFamily="18" charset="0"/>
                <a:cs typeface="Times New Roman" pitchFamily="18" charset="0"/>
              </a:rPr>
              <a:t> SD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657600" y="2230438"/>
            <a:ext cx="457200" cy="22860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Times New Roman" pitchFamily="18" charset="0"/>
                <a:cs typeface="Times New Roman" pitchFamily="18" charset="0"/>
              </a:rPr>
              <a:t> MN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932363" y="2778125"/>
            <a:ext cx="457200" cy="22860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  <a:cs typeface="Times New Roman" pitchFamily="18" charset="0"/>
              </a:rPr>
              <a:t>  WI</a:t>
            </a:r>
            <a:endParaRPr lang="en-US" altLang="en-US" sz="2400" b="0" dirty="0">
              <a:latin typeface="Times New Roman" pitchFamily="18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106988" y="4165600"/>
            <a:ext cx="457200" cy="228600"/>
          </a:xfrm>
          <a:prstGeom prst="rect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Times New Roman" pitchFamily="18" charset="0"/>
                <a:cs typeface="Times New Roman" pitchFamily="18" charset="0"/>
              </a:rPr>
              <a:t>  IL</a:t>
            </a:r>
            <a:endParaRPr lang="en-US" altLang="en-US" sz="2400" b="0">
              <a:latin typeface="Times New Roman" pitchFamily="18" charset="0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165851" y="3282950"/>
            <a:ext cx="457200" cy="228600"/>
          </a:xfrm>
          <a:prstGeom prst="rect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  <a:cs typeface="Times New Roman" pitchFamily="18" charset="0"/>
              </a:rPr>
              <a:t>  MI</a:t>
            </a:r>
            <a:endParaRPr lang="en-US" altLang="en-US" sz="2400" b="0" dirty="0">
              <a:latin typeface="Times New Roman" pitchFamily="18" charset="0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819775" y="4165600"/>
            <a:ext cx="457200" cy="228600"/>
          </a:xfrm>
          <a:prstGeom prst="rect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  <a:cs typeface="Times New Roman" pitchFamily="18" charset="0"/>
              </a:rPr>
              <a:t>  IN</a:t>
            </a:r>
            <a:endParaRPr lang="en-US" altLang="en-US" sz="2400" b="0" dirty="0">
              <a:latin typeface="Times New Roman" pitchFamily="18" charset="0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6623051" y="4165600"/>
            <a:ext cx="457200" cy="228600"/>
          </a:xfrm>
          <a:prstGeom prst="rect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  <a:cs typeface="Times New Roman" pitchFamily="18" charset="0"/>
              </a:rPr>
              <a:t> OH</a:t>
            </a:r>
            <a:endParaRPr lang="en-US" altLang="en-US" sz="2400" b="0" dirty="0">
              <a:latin typeface="Times New Roman" pitchFamily="18" charset="0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1295400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086100" algn="l"/>
              </a:tabLst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0861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086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0861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0861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861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861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861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861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endParaRPr lang="en-US" altLang="en-US" sz="1100" b="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endParaRPr lang="en-US" altLang="en-US" sz="2400" b="0" dirty="0">
              <a:latin typeface="Times New Roman" pitchFamily="18" charset="0"/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1692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/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0" y="1692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/>
          </a:p>
        </p:txBody>
      </p:sp>
      <p:sp>
        <p:nvSpPr>
          <p:cNvPr id="2" name="5-Point Star 1"/>
          <p:cNvSpPr/>
          <p:nvPr/>
        </p:nvSpPr>
        <p:spPr>
          <a:xfrm>
            <a:off x="5319714" y="3444874"/>
            <a:ext cx="381000" cy="342900"/>
          </a:xfrm>
          <a:prstGeom prst="star5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313656" y="1208087"/>
            <a:ext cx="6516687" cy="44735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313656" y="1206500"/>
            <a:ext cx="6516687" cy="44751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13656" y="685800"/>
            <a:ext cx="668734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4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600">
                <a:solidFill>
                  <a:srgbClr val="002060"/>
                </a:solidFill>
              </a:rPr>
              <a:t>FAASTeam Program Managers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540543" y="1525587"/>
            <a:ext cx="8050213" cy="2208213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b="0" dirty="0"/>
              <a:t>FPMs are assigned Areas of Responsibility –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en-US" dirty="0"/>
              <a:t> </a:t>
            </a:r>
            <a:r>
              <a:rPr lang="en-US" altLang="en-US" b="1" dirty="0"/>
              <a:t>Steven R. Hoogerhyde </a:t>
            </a:r>
            <a:r>
              <a:rPr lang="en-US" altLang="en-US" dirty="0"/>
              <a:t>(Operations – SD)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en-US" b="1" dirty="0"/>
              <a:t> Troy D. Siekas </a:t>
            </a:r>
            <a:r>
              <a:rPr lang="en-US" altLang="en-US" dirty="0"/>
              <a:t>(Operations – MN)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en-US" b="1" dirty="0"/>
              <a:t> Jeffery R. Boe </a:t>
            </a:r>
            <a:r>
              <a:rPr lang="en-US" altLang="en-US" dirty="0"/>
              <a:t>(Airworthiness – SD, ND, MN)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838200" y="3763963"/>
            <a:ext cx="7391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 dirty="0">
                <a:solidFill>
                  <a:srgbClr val="0070C0"/>
                </a:solidFill>
              </a:rPr>
              <a:t>FPMs are responsible for recruiting, training, and encouraging FAASTeam Representatives to assist in meeting the mission of our National FAASTeam Performance Plan  </a:t>
            </a:r>
          </a:p>
        </p:txBody>
      </p:sp>
    </p:spTree>
    <p:extLst>
      <p:ext uri="{BB962C8B-B14F-4D97-AF65-F5344CB8AC3E}">
        <p14:creationId xmlns:p14="http://schemas.microsoft.com/office/powerpoint/2010/main" val="4140419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FAA Safety Team (FAASTeam)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20225">
            <a:off x="3511400" y="1931977"/>
            <a:ext cx="2074665" cy="247209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91162" y="1148846"/>
            <a:ext cx="4143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Review &amp; Analyze Accidents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162" y="1472660"/>
            <a:ext cx="4086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Review &amp; Analyze Incidents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162" y="1796474"/>
            <a:ext cx="4896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Review &amp; Analyze Pilot Deviations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2052" y="4386986"/>
            <a:ext cx="4143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 Sport / Experimental Groups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23123" y="244410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Runway Safety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2052" y="309173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Wright Brothers Master Pilot Awards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052" y="3415544"/>
            <a:ext cx="5713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Charles Taylor Master Mechanic Awards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052" y="5034614"/>
            <a:ext cx="4198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State Aeronautical Agencies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1162" y="3739358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General Aviation Awards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1162" y="2444102"/>
            <a:ext cx="462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FSDO Aviation Activity Reports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23123" y="1472660"/>
            <a:ext cx="1467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Air Tours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23123" y="4063172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Helicopter Operations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23123" y="1148846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Safety Seminars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23123" y="2120288"/>
            <a:ext cx="157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Webinars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2052" y="47108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Inspection Authorization (IA) Renewal Events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23123" y="5034614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Symposiums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23123" y="2767916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Career Fairs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1162" y="2120288"/>
            <a:ext cx="5961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Quarterly FSDO Data Analysis &amp; Briefings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23123" y="5358427"/>
            <a:ext cx="2863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First Responders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1162" y="2767916"/>
            <a:ext cx="397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GAJSC Topic of the Month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2052" y="5358427"/>
            <a:ext cx="3740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Loss of Control Outreach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23123" y="4386986"/>
            <a:ext cx="869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UAS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23123" y="47108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CFI &amp; DPE Meetings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23123" y="3739358"/>
            <a:ext cx="215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Flight Schools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2052" y="4063172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Safety Officer Meetings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23123" y="1796474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Remedial Training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23123" y="3091730"/>
            <a:ext cx="2517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WINGS / AMT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023123" y="3415544"/>
            <a:ext cx="2863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Representatives</a:t>
            </a:r>
          </a:p>
        </p:txBody>
      </p:sp>
    </p:spTree>
    <p:extLst>
      <p:ext uri="{BB962C8B-B14F-4D97-AF65-F5344CB8AC3E}">
        <p14:creationId xmlns:p14="http://schemas.microsoft.com/office/powerpoint/2010/main" val="19659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5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6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00600"/>
            <a:ext cx="1150700" cy="9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3779520"/>
            <a:ext cx="685800" cy="3352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52400" y="3817620"/>
            <a:ext cx="457200" cy="259080"/>
          </a:xfrm>
          <a:prstGeom prst="rightArrow">
            <a:avLst>
              <a:gd name="adj1" fmla="val 61765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46529"/>
            <a:ext cx="1150700" cy="903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82" y="246529"/>
            <a:ext cx="1150700" cy="9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457200"/>
            <a:ext cx="8472488" cy="798513"/>
          </a:xfrm>
        </p:spPr>
        <p:txBody>
          <a:bodyPr/>
          <a:lstStyle/>
          <a:p>
            <a:pPr algn="ctr"/>
            <a:r>
              <a:rPr lang="en-US" altLang="en-US" sz="3600"/>
              <a:t>FAASTeam Representatives Are Volunteer Supporters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8" y="1905000"/>
            <a:ext cx="8305800" cy="391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0" dirty="0"/>
              <a:t>They play a vital role in accomplishing the</a:t>
            </a:r>
          </a:p>
          <a:p>
            <a:pPr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altLang="en-US" sz="2400" b="0" dirty="0"/>
              <a:t>	FAASTeam mission. 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en-US" sz="2400" b="0" dirty="0"/>
              <a:t>They serve the aviation community by sharing their time, knowledge, and professional experience in order to create a positive safety culture.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altLang="en-US" sz="2400" b="0" dirty="0"/>
              <a:t>They organize and participate in FAASTeam events, initiate action to correct conditions that may be hazardous to persons or aircraft in flight or on the ground. </a:t>
            </a:r>
          </a:p>
          <a:p>
            <a:pPr>
              <a:lnSpc>
                <a:spcPct val="90000"/>
              </a:lnSpc>
            </a:pPr>
            <a:r>
              <a:rPr lang="en-US" altLang="en-US" sz="2400" b="0" dirty="0"/>
              <a:t>They counsel airmen. </a:t>
            </a:r>
          </a:p>
        </p:txBody>
      </p:sp>
    </p:spTree>
    <p:extLst>
      <p:ext uri="{BB962C8B-B14F-4D97-AF65-F5344CB8AC3E}">
        <p14:creationId xmlns:p14="http://schemas.microsoft.com/office/powerpoint/2010/main" val="16193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outh Dakota Topo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187"/>
            <a:ext cx="91440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2360778" y="3008327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Jerry L. </a:t>
            </a:r>
            <a:r>
              <a:rPr lang="en-US" altLang="en-US" sz="1000" dirty="0" err="1"/>
              <a:t>Densmore</a:t>
            </a:r>
            <a:r>
              <a:rPr lang="en-US" altLang="en-US" sz="1000" b="0" dirty="0"/>
              <a:t> Rapid City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1192957" y="3348052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Marc E. Boddicker</a:t>
            </a:r>
            <a:r>
              <a:rPr lang="en-US" altLang="en-US" sz="1000" b="0" dirty="0"/>
              <a:t> Rapid City</a:t>
            </a: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1269157" y="267338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Martin B. Larson</a:t>
            </a:r>
            <a:r>
              <a:rPr lang="en-US" altLang="en-US" sz="1000" b="0" dirty="0"/>
              <a:t> Rapid City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2404170" y="3361381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Gary W. Hewett </a:t>
            </a:r>
            <a:r>
              <a:rPr lang="en-US" altLang="en-US" sz="1000" b="0" dirty="0"/>
              <a:t>Rapid City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1348714" y="3008328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Peter J. Jensen</a:t>
            </a:r>
            <a:r>
              <a:rPr lang="en-US" altLang="en-US" sz="1000" b="0" dirty="0"/>
              <a:t> Rapid City</a:t>
            </a:r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804152" y="2205007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Paul A. </a:t>
            </a:r>
            <a:r>
              <a:rPr lang="en-US" altLang="en-US" sz="1000" dirty="0" err="1"/>
              <a:t>Soulek</a:t>
            </a:r>
            <a:r>
              <a:rPr lang="en-US" altLang="en-US" sz="1000" b="0" dirty="0"/>
              <a:t> Spearfish</a:t>
            </a: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4114800" y="189374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Ron A. Hauck</a:t>
            </a:r>
            <a:r>
              <a:rPr lang="en-US" altLang="en-US" sz="1000" b="0" dirty="0"/>
              <a:t> Pierre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4026857" y="2200657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Forrest D. </a:t>
            </a:r>
            <a:r>
              <a:rPr lang="en-US" altLang="en-US" sz="1000" dirty="0" err="1"/>
              <a:t>Wixon</a:t>
            </a:r>
            <a:r>
              <a:rPr lang="en-US" altLang="en-US" sz="1000" b="0" dirty="0"/>
              <a:t> Pierre</a:t>
            </a:r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3825214" y="2846593"/>
            <a:ext cx="16459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>
                <a:solidFill>
                  <a:srgbClr val="FFFF00"/>
                </a:solidFill>
              </a:rPr>
              <a:t>Sarah Schumacher </a:t>
            </a:r>
            <a:r>
              <a:rPr lang="en-US" altLang="en-US" sz="1000" b="0" dirty="0">
                <a:solidFill>
                  <a:srgbClr val="FFFF00"/>
                </a:solidFill>
              </a:rPr>
              <a:t>Pierre</a:t>
            </a:r>
          </a:p>
        </p:txBody>
      </p:sp>
      <p:sp>
        <p:nvSpPr>
          <p:cNvPr id="77842" name="Text Box 18"/>
          <p:cNvSpPr txBox="1">
            <a:spLocks noChangeArrowheads="1"/>
          </p:cNvSpPr>
          <p:nvPr/>
        </p:nvSpPr>
        <p:spPr bwMode="auto">
          <a:xfrm>
            <a:off x="2395473" y="2671763"/>
            <a:ext cx="1295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Mike Hickman</a:t>
            </a:r>
            <a:r>
              <a:rPr lang="en-US" altLang="en-US" sz="1000" b="0" dirty="0"/>
              <a:t> Rapid City</a:t>
            </a:r>
          </a:p>
        </p:txBody>
      </p:sp>
      <p:sp>
        <p:nvSpPr>
          <p:cNvPr id="77844" name="Text Box 20"/>
          <p:cNvSpPr txBox="1">
            <a:spLocks noChangeArrowheads="1"/>
          </p:cNvSpPr>
          <p:nvPr/>
        </p:nvSpPr>
        <p:spPr bwMode="auto">
          <a:xfrm>
            <a:off x="6561931" y="1398955"/>
            <a:ext cx="1292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Gregory L. Klein</a:t>
            </a:r>
            <a:r>
              <a:rPr lang="en-US" altLang="en-US" sz="1000" b="0" dirty="0"/>
              <a:t> Watertown</a:t>
            </a:r>
          </a:p>
        </p:txBody>
      </p:sp>
      <p:sp>
        <p:nvSpPr>
          <p:cNvPr id="77845" name="Text Box 21"/>
          <p:cNvSpPr txBox="1">
            <a:spLocks noChangeArrowheads="1"/>
          </p:cNvSpPr>
          <p:nvPr/>
        </p:nvSpPr>
        <p:spPr bwMode="auto">
          <a:xfrm>
            <a:off x="6888560" y="2141509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Warren G. Hovland</a:t>
            </a:r>
            <a:r>
              <a:rPr lang="en-US" altLang="en-US" sz="1000" b="0" dirty="0"/>
              <a:t> Brookings</a:t>
            </a:r>
          </a:p>
        </p:txBody>
      </p:sp>
      <p:sp>
        <p:nvSpPr>
          <p:cNvPr id="77846" name="Text Box 22"/>
          <p:cNvSpPr txBox="1">
            <a:spLocks noChangeArrowheads="1"/>
          </p:cNvSpPr>
          <p:nvPr/>
        </p:nvSpPr>
        <p:spPr bwMode="auto">
          <a:xfrm>
            <a:off x="6888560" y="2473325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Cody J. Christensen</a:t>
            </a:r>
            <a:r>
              <a:rPr lang="en-US" altLang="en-US" sz="1000" b="0" dirty="0"/>
              <a:t> Brookings</a:t>
            </a:r>
          </a:p>
        </p:txBody>
      </p:sp>
      <p:sp>
        <p:nvSpPr>
          <p:cNvPr id="77847" name="Text Box 23"/>
          <p:cNvSpPr txBox="1">
            <a:spLocks noChangeArrowheads="1"/>
          </p:cNvSpPr>
          <p:nvPr/>
        </p:nvSpPr>
        <p:spPr bwMode="auto">
          <a:xfrm>
            <a:off x="3950657" y="251374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David L. Timmons</a:t>
            </a:r>
            <a:r>
              <a:rPr lang="en-US" altLang="en-US" sz="1000" b="0" dirty="0"/>
              <a:t> Pierre</a:t>
            </a:r>
          </a:p>
        </p:txBody>
      </p:sp>
      <p:sp>
        <p:nvSpPr>
          <p:cNvPr id="77848" name="Text Box 24"/>
          <p:cNvSpPr txBox="1">
            <a:spLocks noChangeArrowheads="1"/>
          </p:cNvSpPr>
          <p:nvPr/>
        </p:nvSpPr>
        <p:spPr bwMode="auto">
          <a:xfrm>
            <a:off x="5715000" y="2471073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Wayne N. </a:t>
            </a:r>
            <a:r>
              <a:rPr lang="en-US" altLang="en-US" sz="1000" dirty="0" err="1"/>
              <a:t>Kelm</a:t>
            </a:r>
            <a:r>
              <a:rPr lang="en-US" altLang="en-US" sz="1000" b="0" dirty="0"/>
              <a:t> Brookings</a:t>
            </a:r>
          </a:p>
        </p:txBody>
      </p:sp>
      <p:sp>
        <p:nvSpPr>
          <p:cNvPr id="77849" name="Text Box 25"/>
          <p:cNvSpPr txBox="1">
            <a:spLocks noChangeArrowheads="1"/>
          </p:cNvSpPr>
          <p:nvPr/>
        </p:nvSpPr>
        <p:spPr bwMode="auto">
          <a:xfrm>
            <a:off x="1820854" y="4279231"/>
            <a:ext cx="1219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Petra Wilson</a:t>
            </a:r>
            <a:r>
              <a:rPr lang="en-US" altLang="en-US" sz="1000" b="0" dirty="0"/>
              <a:t>   Hot Springs</a:t>
            </a:r>
          </a:p>
        </p:txBody>
      </p:sp>
      <p:sp>
        <p:nvSpPr>
          <p:cNvPr id="77850" name="Text Box 26"/>
          <p:cNvSpPr txBox="1">
            <a:spLocks noChangeArrowheads="1"/>
          </p:cNvSpPr>
          <p:nvPr/>
        </p:nvSpPr>
        <p:spPr bwMode="auto">
          <a:xfrm>
            <a:off x="5116701" y="3908538"/>
            <a:ext cx="1398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Robert F. Huggins</a:t>
            </a:r>
            <a:r>
              <a:rPr lang="en-US" altLang="en-US" sz="1000" b="0" dirty="0"/>
              <a:t> Sioux Falls</a:t>
            </a:r>
          </a:p>
        </p:txBody>
      </p:sp>
      <p:sp>
        <p:nvSpPr>
          <p:cNvPr id="77853" name="Text Box 29"/>
          <p:cNvSpPr txBox="1">
            <a:spLocks noChangeArrowheads="1"/>
          </p:cNvSpPr>
          <p:nvPr/>
        </p:nvSpPr>
        <p:spPr bwMode="auto">
          <a:xfrm>
            <a:off x="6395481" y="3578338"/>
            <a:ext cx="1196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Eric J. Steen</a:t>
            </a:r>
            <a:r>
              <a:rPr lang="en-US" altLang="en-US" sz="1000" b="0" dirty="0"/>
              <a:t> Sioux Falls</a:t>
            </a:r>
          </a:p>
        </p:txBody>
      </p:sp>
      <p:sp>
        <p:nvSpPr>
          <p:cNvPr id="77855" name="Text Box 31"/>
          <p:cNvSpPr txBox="1">
            <a:spLocks noChangeArrowheads="1"/>
          </p:cNvSpPr>
          <p:nvPr/>
        </p:nvSpPr>
        <p:spPr bwMode="auto">
          <a:xfrm>
            <a:off x="5164120" y="3249571"/>
            <a:ext cx="13001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Josh W. Weiland</a:t>
            </a:r>
            <a:r>
              <a:rPr lang="en-US" altLang="en-US" sz="1000" b="0" dirty="0"/>
              <a:t> Sioux Falls</a:t>
            </a:r>
          </a:p>
        </p:txBody>
      </p:sp>
      <p:sp>
        <p:nvSpPr>
          <p:cNvPr id="77856" name="Text Box 32"/>
          <p:cNvSpPr txBox="1">
            <a:spLocks noChangeArrowheads="1"/>
          </p:cNvSpPr>
          <p:nvPr/>
        </p:nvSpPr>
        <p:spPr bwMode="auto">
          <a:xfrm>
            <a:off x="5129111" y="357833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Jon D. Christensen</a:t>
            </a:r>
            <a:r>
              <a:rPr lang="en-US" altLang="en-US" sz="1000" b="0" dirty="0"/>
              <a:t> Sioux Falls</a:t>
            </a:r>
          </a:p>
        </p:txBody>
      </p:sp>
      <p:sp>
        <p:nvSpPr>
          <p:cNvPr id="77857" name="Text Box 33"/>
          <p:cNvSpPr txBox="1">
            <a:spLocks noChangeArrowheads="1"/>
          </p:cNvSpPr>
          <p:nvPr/>
        </p:nvSpPr>
        <p:spPr bwMode="auto">
          <a:xfrm>
            <a:off x="6476999" y="1729124"/>
            <a:ext cx="1462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Tony L. Wiegman</a:t>
            </a:r>
            <a:r>
              <a:rPr lang="en-US" altLang="en-US" sz="1000" b="0" dirty="0"/>
              <a:t> Watertown</a:t>
            </a:r>
          </a:p>
        </p:txBody>
      </p:sp>
      <p:sp>
        <p:nvSpPr>
          <p:cNvPr id="77859" name="Text Box 35"/>
          <p:cNvSpPr txBox="1">
            <a:spLocks noChangeArrowheads="1"/>
          </p:cNvSpPr>
          <p:nvPr/>
        </p:nvSpPr>
        <p:spPr bwMode="auto">
          <a:xfrm>
            <a:off x="7296777" y="4466348"/>
            <a:ext cx="13954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Mark T. </a:t>
            </a:r>
            <a:r>
              <a:rPr lang="en-US" altLang="en-US" sz="1000" dirty="0" err="1"/>
              <a:t>Isackson</a:t>
            </a:r>
            <a:r>
              <a:rPr lang="en-US" altLang="en-US" sz="1000" b="0" dirty="0"/>
              <a:t> Tea</a:t>
            </a:r>
          </a:p>
        </p:txBody>
      </p:sp>
      <p:sp>
        <p:nvSpPr>
          <p:cNvPr id="77861" name="Text Box 37"/>
          <p:cNvSpPr txBox="1">
            <a:spLocks noChangeArrowheads="1"/>
          </p:cNvSpPr>
          <p:nvPr/>
        </p:nvSpPr>
        <p:spPr bwMode="auto">
          <a:xfrm>
            <a:off x="6951366" y="2808270"/>
            <a:ext cx="1219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Craig Bair</a:t>
            </a:r>
            <a:r>
              <a:rPr lang="en-US" altLang="en-US" sz="1000" b="0" dirty="0"/>
              <a:t> Grenville</a:t>
            </a:r>
          </a:p>
        </p:txBody>
      </p:sp>
      <p:sp>
        <p:nvSpPr>
          <p:cNvPr id="23582" name="Text Box 38"/>
          <p:cNvSpPr txBox="1">
            <a:spLocks noChangeArrowheads="1"/>
          </p:cNvSpPr>
          <p:nvPr/>
        </p:nvSpPr>
        <p:spPr bwMode="auto">
          <a:xfrm>
            <a:off x="3276600" y="1524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/>
          </a:p>
        </p:txBody>
      </p:sp>
      <p:pic>
        <p:nvPicPr>
          <p:cNvPr id="23583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38290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84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29200"/>
            <a:ext cx="14478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5715000" y="2135317"/>
            <a:ext cx="1295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Daniel J. </a:t>
            </a:r>
            <a:r>
              <a:rPr lang="en-US" altLang="en-US" sz="1000" dirty="0" err="1"/>
              <a:t>Moerke</a:t>
            </a:r>
            <a:r>
              <a:rPr lang="en-US" altLang="en-US" sz="1000" b="0" dirty="0"/>
              <a:t> Brookings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5625766" y="4317724"/>
            <a:ext cx="1219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John C. </a:t>
            </a:r>
            <a:r>
              <a:rPr lang="en-US" altLang="en-US" sz="1000" dirty="0" err="1"/>
              <a:t>Lillevold</a:t>
            </a:r>
            <a:r>
              <a:rPr lang="en-US" altLang="en-US" sz="1000" b="0" dirty="0"/>
              <a:t> Yankton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15721" y="1154278"/>
            <a:ext cx="3333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 dirty="0"/>
              <a:t>34  </a:t>
            </a:r>
            <a:r>
              <a:rPr lang="en-US" altLang="en-US" sz="2400" b="0" dirty="0">
                <a:solidFill>
                  <a:srgbClr val="FFFF00"/>
                </a:solidFill>
              </a:rPr>
              <a:t>(5 DronePros)</a:t>
            </a:r>
          </a:p>
        </p:txBody>
      </p:sp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3962400" y="3154744"/>
            <a:ext cx="1371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Jon R. Becker</a:t>
            </a:r>
            <a:r>
              <a:rPr lang="en-US" altLang="en-US" sz="1000" b="0" dirty="0"/>
              <a:t> Pierre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5728886" y="2808330"/>
            <a:ext cx="1295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Chris H. Funk</a:t>
            </a:r>
            <a:r>
              <a:rPr lang="en-US" altLang="en-US" sz="1000" b="0" dirty="0"/>
              <a:t> Brookings</a:t>
            </a: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208043" y="4148736"/>
            <a:ext cx="152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Jordan Hall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0" dirty="0"/>
              <a:t>Tea</a:t>
            </a: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6295821" y="3247997"/>
            <a:ext cx="1335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>
                <a:solidFill>
                  <a:srgbClr val="FFFF00"/>
                </a:solidFill>
              </a:rPr>
              <a:t>Mike Klarenbeek S</a:t>
            </a:r>
            <a:r>
              <a:rPr lang="en-US" altLang="en-US" sz="1000" b="0" dirty="0">
                <a:solidFill>
                  <a:srgbClr val="FFFF00"/>
                </a:solidFill>
              </a:rPr>
              <a:t>ioux Falls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7427569" y="3260550"/>
            <a:ext cx="14025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Chris M. Thompson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000" b="0" dirty="0"/>
              <a:t> Sioux Falls</a:t>
            </a: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42859" y="3575810"/>
            <a:ext cx="14025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John M. </a:t>
            </a:r>
            <a:r>
              <a:rPr lang="en-US" altLang="en-US" sz="1000" dirty="0" err="1"/>
              <a:t>Parezo</a:t>
            </a:r>
            <a:endParaRPr lang="en-US" altLang="en-US" sz="1000" dirty="0"/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000" b="0" dirty="0"/>
              <a:t> Sioux Falls</a:t>
            </a:r>
          </a:p>
        </p:txBody>
      </p:sp>
      <p:sp>
        <p:nvSpPr>
          <p:cNvPr id="48" name="Text Box 36"/>
          <p:cNvSpPr txBox="1">
            <a:spLocks noChangeArrowheads="1"/>
          </p:cNvSpPr>
          <p:nvPr/>
        </p:nvSpPr>
        <p:spPr bwMode="auto">
          <a:xfrm>
            <a:off x="6285085" y="3908538"/>
            <a:ext cx="14025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>
                <a:solidFill>
                  <a:srgbClr val="FFFF00"/>
                </a:solidFill>
              </a:rPr>
              <a:t>Richard Larson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000" b="0" dirty="0">
                <a:solidFill>
                  <a:srgbClr val="FFFF00"/>
                </a:solidFill>
              </a:rPr>
              <a:t> Sioux Falls</a:t>
            </a:r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6326943" y="4648425"/>
            <a:ext cx="12862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/>
              <a:t>Denny D. Martens</a:t>
            </a:r>
            <a:r>
              <a:rPr lang="en-US" altLang="en-US" sz="1000" b="0" dirty="0"/>
              <a:t> Vermillion</a:t>
            </a:r>
          </a:p>
        </p:txBody>
      </p:sp>
      <p:sp>
        <p:nvSpPr>
          <p:cNvPr id="52" name="Text Box 25">
            <a:extLst>
              <a:ext uri="{FF2B5EF4-FFF2-40B4-BE49-F238E27FC236}">
                <a16:creationId xmlns:a16="http://schemas.microsoft.com/office/drawing/2014/main" id="{80A3E84C-3AE3-4B0C-A594-27BFC9D22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84" y="3910674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>
                <a:solidFill>
                  <a:srgbClr val="FFFF00"/>
                </a:solidFill>
              </a:rPr>
              <a:t>Caleb Ziolkowski </a:t>
            </a:r>
            <a:r>
              <a:rPr lang="en-US" altLang="en-US" sz="1000" b="0" dirty="0">
                <a:solidFill>
                  <a:srgbClr val="FFFF00"/>
                </a:solidFill>
              </a:rPr>
              <a:t>Crazy Horse</a:t>
            </a:r>
          </a:p>
        </p:txBody>
      </p:sp>
      <p:sp>
        <p:nvSpPr>
          <p:cNvPr id="53" name="Text Box 25">
            <a:extLst>
              <a:ext uri="{FF2B5EF4-FFF2-40B4-BE49-F238E27FC236}">
                <a16:creationId xmlns:a16="http://schemas.microsoft.com/office/drawing/2014/main" id="{72332F07-EFBA-42C2-AE31-32383543E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00" y="4280760"/>
            <a:ext cx="11633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dirty="0">
                <a:solidFill>
                  <a:srgbClr val="FFFF00"/>
                </a:solidFill>
              </a:rPr>
              <a:t>Paul Rooks</a:t>
            </a:r>
            <a:r>
              <a:rPr lang="en-US" altLang="en-US" sz="1000" b="0" dirty="0">
                <a:solidFill>
                  <a:srgbClr val="FFFF00"/>
                </a:solidFill>
              </a:rPr>
              <a:t>   Crazy Horse</a:t>
            </a:r>
          </a:p>
        </p:txBody>
      </p:sp>
    </p:spTree>
    <p:extLst>
      <p:ext uri="{BB962C8B-B14F-4D97-AF65-F5344CB8AC3E}">
        <p14:creationId xmlns:p14="http://schemas.microsoft.com/office/powerpoint/2010/main" val="343577571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7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7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7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7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7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7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7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7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7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7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7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77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7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7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7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7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7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7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77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2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2" grpId="0"/>
      <p:bldP spid="77833" grpId="0"/>
      <p:bldP spid="77835" grpId="0"/>
      <p:bldP spid="77836" grpId="0"/>
      <p:bldP spid="77837" grpId="0"/>
      <p:bldP spid="77839" grpId="0"/>
      <p:bldP spid="77840" grpId="0"/>
      <p:bldP spid="77841" grpId="0"/>
      <p:bldP spid="77842" grpId="0"/>
      <p:bldP spid="77844" grpId="0"/>
      <p:bldP spid="77845" grpId="0"/>
      <p:bldP spid="77846" grpId="0"/>
      <p:bldP spid="77847" grpId="0"/>
      <p:bldP spid="77848" grpId="0"/>
      <p:bldP spid="77849" grpId="0"/>
      <p:bldP spid="77850" grpId="0"/>
      <p:bldP spid="77853" grpId="0"/>
      <p:bldP spid="77855" grpId="0"/>
      <p:bldP spid="77856" grpId="0"/>
      <p:bldP spid="77857" grpId="0"/>
      <p:bldP spid="77859" grpId="0"/>
      <p:bldP spid="77861" grpId="0"/>
      <p:bldP spid="38" grpId="0"/>
      <p:bldP spid="40" grpId="0"/>
      <p:bldP spid="2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2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outh Dakota Topo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8"/>
          <p:cNvSpPr txBox="1">
            <a:spLocks noChangeArrowheads="1"/>
          </p:cNvSpPr>
          <p:nvPr/>
        </p:nvSpPr>
        <p:spPr bwMode="auto">
          <a:xfrm>
            <a:off x="3276600" y="1524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0"/>
          </a:p>
        </p:txBody>
      </p:sp>
      <p:pic>
        <p:nvPicPr>
          <p:cNvPr id="33796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29200"/>
            <a:ext cx="14478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TextBox 1"/>
          <p:cNvSpPr txBox="1">
            <a:spLocks noChangeArrowheads="1"/>
          </p:cNvSpPr>
          <p:nvPr/>
        </p:nvSpPr>
        <p:spPr bwMode="auto">
          <a:xfrm>
            <a:off x="1414463" y="152400"/>
            <a:ext cx="605155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/>
              <a:t>South Dakota Part 137 Air Operators  (54)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2057400" y="108585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0" name="5-Point Star 39"/>
          <p:cNvSpPr/>
          <p:nvPr/>
        </p:nvSpPr>
        <p:spPr>
          <a:xfrm>
            <a:off x="762000" y="2405063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1" name="5-Point Star 40"/>
          <p:cNvSpPr/>
          <p:nvPr/>
        </p:nvSpPr>
        <p:spPr>
          <a:xfrm>
            <a:off x="1185863" y="23622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1300163" y="24765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3" name="5-Point Star 42"/>
          <p:cNvSpPr/>
          <p:nvPr/>
        </p:nvSpPr>
        <p:spPr>
          <a:xfrm>
            <a:off x="815975" y="32766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1363663" y="265112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5" name="5-Point Star 44"/>
          <p:cNvSpPr/>
          <p:nvPr/>
        </p:nvSpPr>
        <p:spPr>
          <a:xfrm>
            <a:off x="1517650" y="2627313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5-Point Star 45"/>
          <p:cNvSpPr/>
          <p:nvPr/>
        </p:nvSpPr>
        <p:spPr>
          <a:xfrm>
            <a:off x="1631950" y="2741613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7" name="5-Point Star 46"/>
          <p:cNvSpPr/>
          <p:nvPr/>
        </p:nvSpPr>
        <p:spPr>
          <a:xfrm>
            <a:off x="3429000" y="25908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8" name="5-Point Star 47"/>
          <p:cNvSpPr/>
          <p:nvPr/>
        </p:nvSpPr>
        <p:spPr>
          <a:xfrm>
            <a:off x="3581400" y="32766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9" name="5-Point Star 48"/>
          <p:cNvSpPr/>
          <p:nvPr/>
        </p:nvSpPr>
        <p:spPr>
          <a:xfrm>
            <a:off x="4240213" y="276542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0" name="5-Point Star 49"/>
          <p:cNvSpPr/>
          <p:nvPr/>
        </p:nvSpPr>
        <p:spPr>
          <a:xfrm>
            <a:off x="4800600" y="414337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1" name="5-Point Star 50"/>
          <p:cNvSpPr/>
          <p:nvPr/>
        </p:nvSpPr>
        <p:spPr>
          <a:xfrm>
            <a:off x="4125913" y="425767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2" name="5-Point Star 51"/>
          <p:cNvSpPr/>
          <p:nvPr/>
        </p:nvSpPr>
        <p:spPr>
          <a:xfrm>
            <a:off x="4206875" y="402907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3" name="5-Point Star 52"/>
          <p:cNvSpPr/>
          <p:nvPr/>
        </p:nvSpPr>
        <p:spPr>
          <a:xfrm>
            <a:off x="3581400" y="37719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4" name="5-Point Star 53"/>
          <p:cNvSpPr/>
          <p:nvPr/>
        </p:nvSpPr>
        <p:spPr>
          <a:xfrm>
            <a:off x="4089400" y="3252788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5" name="5-Point Star 54"/>
          <p:cNvSpPr/>
          <p:nvPr/>
        </p:nvSpPr>
        <p:spPr>
          <a:xfrm>
            <a:off x="1403350" y="8382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6" name="5-Point Star 55"/>
          <p:cNvSpPr/>
          <p:nvPr/>
        </p:nvSpPr>
        <p:spPr>
          <a:xfrm>
            <a:off x="4306888" y="38989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7" name="5-Point Star 56"/>
          <p:cNvSpPr/>
          <p:nvPr/>
        </p:nvSpPr>
        <p:spPr>
          <a:xfrm>
            <a:off x="4305300" y="108902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8" name="5-Point Star 57"/>
          <p:cNvSpPr/>
          <p:nvPr/>
        </p:nvSpPr>
        <p:spPr>
          <a:xfrm>
            <a:off x="7237413" y="387667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9" name="5-Point Star 58"/>
          <p:cNvSpPr/>
          <p:nvPr/>
        </p:nvSpPr>
        <p:spPr>
          <a:xfrm>
            <a:off x="7123113" y="4021138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0" name="5-Point Star 59"/>
          <p:cNvSpPr/>
          <p:nvPr/>
        </p:nvSpPr>
        <p:spPr>
          <a:xfrm>
            <a:off x="6915150" y="4144963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1" name="5-Point Star 60"/>
          <p:cNvSpPr/>
          <p:nvPr/>
        </p:nvSpPr>
        <p:spPr>
          <a:xfrm>
            <a:off x="6881813" y="3922713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2" name="5-Point Star 61"/>
          <p:cNvSpPr/>
          <p:nvPr/>
        </p:nvSpPr>
        <p:spPr>
          <a:xfrm>
            <a:off x="5602288" y="26797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3" name="5-Point Star 62"/>
          <p:cNvSpPr/>
          <p:nvPr/>
        </p:nvSpPr>
        <p:spPr>
          <a:xfrm>
            <a:off x="5375275" y="26797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4" name="5-Point Star 63"/>
          <p:cNvSpPr/>
          <p:nvPr/>
        </p:nvSpPr>
        <p:spPr>
          <a:xfrm>
            <a:off x="5143500" y="26797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5" name="5-Point Star 64"/>
          <p:cNvSpPr/>
          <p:nvPr/>
        </p:nvSpPr>
        <p:spPr>
          <a:xfrm>
            <a:off x="4878388" y="272097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6" name="5-Point Star 65"/>
          <p:cNvSpPr/>
          <p:nvPr/>
        </p:nvSpPr>
        <p:spPr>
          <a:xfrm>
            <a:off x="4764088" y="249237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7" name="5-Point Star 66"/>
          <p:cNvSpPr/>
          <p:nvPr/>
        </p:nvSpPr>
        <p:spPr>
          <a:xfrm>
            <a:off x="4575175" y="2370138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8" name="5-Point Star 67"/>
          <p:cNvSpPr/>
          <p:nvPr/>
        </p:nvSpPr>
        <p:spPr>
          <a:xfrm>
            <a:off x="6783388" y="3808413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9" name="5-Point Star 68"/>
          <p:cNvSpPr/>
          <p:nvPr/>
        </p:nvSpPr>
        <p:spPr>
          <a:xfrm>
            <a:off x="6477000" y="339407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70" name="5-Point Star 69"/>
          <p:cNvSpPr/>
          <p:nvPr/>
        </p:nvSpPr>
        <p:spPr>
          <a:xfrm>
            <a:off x="6477000" y="45720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71" name="5-Point Star 70"/>
          <p:cNvSpPr/>
          <p:nvPr/>
        </p:nvSpPr>
        <p:spPr>
          <a:xfrm>
            <a:off x="5924550" y="414337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72" name="5-Point Star 71"/>
          <p:cNvSpPr/>
          <p:nvPr/>
        </p:nvSpPr>
        <p:spPr>
          <a:xfrm>
            <a:off x="5602288" y="376237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73" name="5-Point Star 72"/>
          <p:cNvSpPr/>
          <p:nvPr/>
        </p:nvSpPr>
        <p:spPr>
          <a:xfrm>
            <a:off x="5467350" y="36703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74" name="5-Point Star 73"/>
          <p:cNvSpPr/>
          <p:nvPr/>
        </p:nvSpPr>
        <p:spPr>
          <a:xfrm>
            <a:off x="5695950" y="31623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75" name="5-Point Star 74"/>
          <p:cNvSpPr/>
          <p:nvPr/>
        </p:nvSpPr>
        <p:spPr>
          <a:xfrm>
            <a:off x="6697663" y="2817813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76" name="5-Point Star 75"/>
          <p:cNvSpPr/>
          <p:nvPr/>
        </p:nvSpPr>
        <p:spPr>
          <a:xfrm>
            <a:off x="6767513" y="2932113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77" name="5-Point Star 76"/>
          <p:cNvSpPr/>
          <p:nvPr/>
        </p:nvSpPr>
        <p:spPr>
          <a:xfrm>
            <a:off x="7326313" y="2938463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78" name="5-Point Star 77"/>
          <p:cNvSpPr/>
          <p:nvPr/>
        </p:nvSpPr>
        <p:spPr>
          <a:xfrm>
            <a:off x="7880350" y="3478213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79" name="5-Point Star 78"/>
          <p:cNvSpPr/>
          <p:nvPr/>
        </p:nvSpPr>
        <p:spPr>
          <a:xfrm>
            <a:off x="7924800" y="361632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0" name="5-Point Star 79"/>
          <p:cNvSpPr/>
          <p:nvPr/>
        </p:nvSpPr>
        <p:spPr>
          <a:xfrm>
            <a:off x="8229600" y="36703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1" name="5-Point Star 80"/>
          <p:cNvSpPr/>
          <p:nvPr/>
        </p:nvSpPr>
        <p:spPr>
          <a:xfrm>
            <a:off x="8001000" y="49149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2" name="5-Point Star 81"/>
          <p:cNvSpPr/>
          <p:nvPr/>
        </p:nvSpPr>
        <p:spPr>
          <a:xfrm>
            <a:off x="7697788" y="4799013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3" name="5-Point Star 82"/>
          <p:cNvSpPr/>
          <p:nvPr/>
        </p:nvSpPr>
        <p:spPr>
          <a:xfrm>
            <a:off x="7583488" y="418782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4" name="5-Point Star 83"/>
          <p:cNvSpPr/>
          <p:nvPr/>
        </p:nvSpPr>
        <p:spPr>
          <a:xfrm>
            <a:off x="7469188" y="410527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5" name="5-Point Star 84"/>
          <p:cNvSpPr/>
          <p:nvPr/>
        </p:nvSpPr>
        <p:spPr>
          <a:xfrm>
            <a:off x="7440613" y="3138488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6" name="5-Point Star 85"/>
          <p:cNvSpPr/>
          <p:nvPr/>
        </p:nvSpPr>
        <p:spPr>
          <a:xfrm>
            <a:off x="7445375" y="3252788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7" name="5-Point Star 86"/>
          <p:cNvSpPr/>
          <p:nvPr/>
        </p:nvSpPr>
        <p:spPr>
          <a:xfrm>
            <a:off x="7583488" y="3189288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8" name="5-Point Star 87"/>
          <p:cNvSpPr/>
          <p:nvPr/>
        </p:nvSpPr>
        <p:spPr>
          <a:xfrm>
            <a:off x="7880350" y="316865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9" name="5-Point Star 88"/>
          <p:cNvSpPr/>
          <p:nvPr/>
        </p:nvSpPr>
        <p:spPr>
          <a:xfrm>
            <a:off x="8156575" y="32004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0" name="5-Point Star 89"/>
          <p:cNvSpPr/>
          <p:nvPr/>
        </p:nvSpPr>
        <p:spPr>
          <a:xfrm>
            <a:off x="8210550" y="30480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1" name="5-Point Star 90"/>
          <p:cNvSpPr/>
          <p:nvPr/>
        </p:nvSpPr>
        <p:spPr>
          <a:xfrm>
            <a:off x="7212013" y="86042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2" name="5-Point Star 91"/>
          <p:cNvSpPr/>
          <p:nvPr/>
        </p:nvSpPr>
        <p:spPr>
          <a:xfrm>
            <a:off x="6686550" y="7239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3" name="5-Point Star 92"/>
          <p:cNvSpPr/>
          <p:nvPr/>
        </p:nvSpPr>
        <p:spPr>
          <a:xfrm>
            <a:off x="5829300" y="131445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4" name="5-Point Star 93"/>
          <p:cNvSpPr/>
          <p:nvPr/>
        </p:nvSpPr>
        <p:spPr>
          <a:xfrm>
            <a:off x="6346825" y="13335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5" name="5-Point Star 94"/>
          <p:cNvSpPr/>
          <p:nvPr/>
        </p:nvSpPr>
        <p:spPr>
          <a:xfrm>
            <a:off x="6143625" y="14478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6" name="5-Point Star 95"/>
          <p:cNvSpPr/>
          <p:nvPr/>
        </p:nvSpPr>
        <p:spPr>
          <a:xfrm>
            <a:off x="5603875" y="183515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7" name="5-Point Star 96"/>
          <p:cNvSpPr/>
          <p:nvPr/>
        </p:nvSpPr>
        <p:spPr>
          <a:xfrm>
            <a:off x="6669088" y="194945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8" name="5-Point Star 97"/>
          <p:cNvSpPr/>
          <p:nvPr/>
        </p:nvSpPr>
        <p:spPr>
          <a:xfrm>
            <a:off x="7097713" y="1893888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9" name="5-Point Star 98"/>
          <p:cNvSpPr/>
          <p:nvPr/>
        </p:nvSpPr>
        <p:spPr>
          <a:xfrm>
            <a:off x="7827963" y="19050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0" name="5-Point Star 99"/>
          <p:cNvSpPr/>
          <p:nvPr/>
        </p:nvSpPr>
        <p:spPr>
          <a:xfrm>
            <a:off x="7942263" y="23495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1" name="5-Point Star 100"/>
          <p:cNvSpPr/>
          <p:nvPr/>
        </p:nvSpPr>
        <p:spPr>
          <a:xfrm>
            <a:off x="3562350" y="1336675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2" name="5-Point Star 101"/>
          <p:cNvSpPr/>
          <p:nvPr/>
        </p:nvSpPr>
        <p:spPr>
          <a:xfrm>
            <a:off x="3200400" y="1790700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3" name="5-Point Star 102"/>
          <p:cNvSpPr/>
          <p:nvPr/>
        </p:nvSpPr>
        <p:spPr>
          <a:xfrm>
            <a:off x="8096250" y="4040188"/>
            <a:ext cx="228600" cy="228600"/>
          </a:xfrm>
          <a:prstGeom prst="star5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55626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Current VIS Data: 02/2023</a:t>
            </a:r>
          </a:p>
        </p:txBody>
      </p:sp>
    </p:spTree>
    <p:extLst>
      <p:ext uri="{BB962C8B-B14F-4D97-AF65-F5344CB8AC3E}">
        <p14:creationId xmlns:p14="http://schemas.microsoft.com/office/powerpoint/2010/main" val="4219548338"/>
      </p:ext>
    </p:extLst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14394" y="695960"/>
            <a:ext cx="731520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/>
              <a:t>Steven R. Hoogerhyde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i="1" dirty="0"/>
              <a:t>FAASTeam Program Manager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i="1" dirty="0"/>
              <a:t> “ Operations “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835939" y="4891075"/>
            <a:ext cx="5472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>
                <a:solidFill>
                  <a:srgbClr val="002060"/>
                </a:solidFill>
              </a:rPr>
              <a:t>South Dakota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32" y="3092145"/>
            <a:ext cx="2981325" cy="179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234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04800"/>
            <a:ext cx="7162800" cy="546241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5849965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Traffic Pattern MOU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48772">
            <a:off x="3246231" y="1434375"/>
            <a:ext cx="2837276" cy="36930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48772">
            <a:off x="3152497" y="1434373"/>
            <a:ext cx="2837276" cy="3693053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804" y="1752600"/>
            <a:ext cx="1570540" cy="742950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505200"/>
            <a:ext cx="1501704" cy="12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289" y="3580917"/>
            <a:ext cx="4359711" cy="24549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58" y="-15659"/>
            <a:ext cx="5000625" cy="3714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0" y="3189302"/>
            <a:ext cx="3248025" cy="2114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272" y="495528"/>
            <a:ext cx="4981575" cy="3324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417" y="3130695"/>
            <a:ext cx="4886325" cy="2905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2755" y="0"/>
            <a:ext cx="5048250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9262" y="0"/>
            <a:ext cx="4972050" cy="3609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270" y="2395522"/>
            <a:ext cx="5019675" cy="3648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5908" y="743859"/>
            <a:ext cx="5076825" cy="3800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9937" y="1850022"/>
            <a:ext cx="25527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FAA Form 2500-7</a:t>
            </a:r>
          </a:p>
        </p:txBody>
      </p:sp>
      <p:sp>
        <p:nvSpPr>
          <p:cNvPr id="3" name="Rectangle 2"/>
          <p:cNvSpPr/>
          <p:nvPr/>
        </p:nvSpPr>
        <p:spPr>
          <a:xfrm>
            <a:off x="990600" y="1834293"/>
            <a:ext cx="3886199" cy="296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en-US" sz="2800" dirty="0"/>
              <a:t>Bird / Other Wildlife Strike Report.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Searchable Database.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hlinkClick r:id="rId2"/>
              </a:rPr>
              <a:t>https://wildlife.faa.gov/</a:t>
            </a:r>
            <a:endParaRPr lang="en-US" altLang="en-US" sz="2800" dirty="0"/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1" y="1371600"/>
            <a:ext cx="3187811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4488"/>
            <a:ext cx="8672513" cy="609600"/>
          </a:xfrm>
        </p:spPr>
        <p:txBody>
          <a:bodyPr/>
          <a:lstStyle/>
          <a:p>
            <a:pPr algn="ctr"/>
            <a:r>
              <a:rPr lang="en-US" sz="3600" dirty="0"/>
              <a:t>FAA Safety Team (FAASTeam)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9800" y="5029200"/>
            <a:ext cx="472439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n-US" sz="2800" dirty="0">
                <a:hlinkClick r:id="rId2"/>
              </a:rPr>
              <a:t>www.FAASafety.gov</a:t>
            </a:r>
            <a:endParaRPr lang="en-US" altLang="en-US" sz="2800" dirty="0"/>
          </a:p>
          <a:p>
            <a:pPr algn="ctr" eaLnBrk="1" hangingPunct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693" y="1143000"/>
            <a:ext cx="5648325" cy="374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4488"/>
            <a:ext cx="8672513" cy="609600"/>
          </a:xfrm>
        </p:spPr>
        <p:txBody>
          <a:bodyPr/>
          <a:lstStyle/>
          <a:p>
            <a:pPr algn="ctr"/>
            <a:r>
              <a:rPr lang="en-US" sz="3600" dirty="0"/>
              <a:t>South Dakota Pilot’s Association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5029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linkClick r:id="rId3"/>
              </a:rPr>
              <a:t>www.sdpilots.com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219199"/>
            <a:ext cx="3810000" cy="3694449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2111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4488"/>
            <a:ext cx="8672513" cy="609600"/>
          </a:xfrm>
        </p:spPr>
        <p:txBody>
          <a:bodyPr/>
          <a:lstStyle/>
          <a:p>
            <a:pPr algn="ctr"/>
            <a:r>
              <a:rPr lang="en-US" sz="3600" dirty="0"/>
              <a:t>Unmanned Aircraft Systems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834293"/>
            <a:ext cx="4038599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hlinkClick r:id="rId2"/>
              </a:rPr>
              <a:t>https://www.faa.gov/uas</a:t>
            </a:r>
            <a:endParaRPr lang="en-US" altLang="en-US" sz="2800" dirty="0"/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9" y="3429000"/>
            <a:ext cx="36576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056558"/>
            <a:ext cx="29432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68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4488"/>
            <a:ext cx="8672513" cy="609600"/>
          </a:xfrm>
        </p:spPr>
        <p:txBody>
          <a:bodyPr/>
          <a:lstStyle/>
          <a:p>
            <a:pPr algn="ctr"/>
            <a:r>
              <a:rPr lang="en-US" sz="3600" dirty="0"/>
              <a:t>NTSB Database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56" y="1295400"/>
            <a:ext cx="6324600" cy="1238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144" y="2743200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3"/>
              </a:rPr>
              <a:t>https://www.ntsb.gov/_layouts/ntsb.aviation/index.aspx</a:t>
            </a:r>
            <a:endParaRPr lang="en-US" sz="2800" dirty="0"/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37338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The NTSB aviation accident database contains information from 1962 and later about civil aviation accidents and selected incidents within the United States, its territories and possessions, and in international waters.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785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060450"/>
            <a:ext cx="7793038" cy="846138"/>
          </a:xfrm>
        </p:spPr>
        <p:txBody>
          <a:bodyPr/>
          <a:lstStyle/>
          <a:p>
            <a:pPr algn="ctr"/>
            <a:r>
              <a:rPr lang="en-US" altLang="en-US" sz="3600" dirty="0"/>
              <a:t>NTSB Part 830.5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7038" y="2173288"/>
            <a:ext cx="8004175" cy="2833687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b="0" dirty="0"/>
              <a:t>The operator of any civil aircraft shall immediately, and by the </a:t>
            </a:r>
            <a:r>
              <a:rPr lang="en-US" altLang="en-US" b="0" u="sng" dirty="0"/>
              <a:t>most expeditious</a:t>
            </a:r>
            <a:r>
              <a:rPr lang="en-US" altLang="en-US" b="0" dirty="0"/>
              <a:t> </a:t>
            </a:r>
            <a:r>
              <a:rPr lang="en-US" altLang="en-US" b="0" u="sng" dirty="0"/>
              <a:t>means available</a:t>
            </a:r>
            <a:r>
              <a:rPr lang="en-US" altLang="en-US" b="0" dirty="0"/>
              <a:t>, notify the nearest National Transportation Safety Board (NTSB) field office when an aircraft accident occurs.</a:t>
            </a:r>
            <a:r>
              <a:rPr lang="en-US" alt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03484383"/>
      </p:ext>
    </p:extLst>
  </p:cSld>
  <p:clrMapOvr>
    <a:masterClrMapping/>
  </p:clrMapOvr>
  <p:transition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699" y="2514600"/>
            <a:ext cx="86106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Airport Managers have the responsibility to report any known accident or incident.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Please contact the</a:t>
            </a:r>
          </a:p>
          <a:p>
            <a:pPr algn="ctr"/>
            <a:r>
              <a:rPr lang="en-US" sz="2800" b="1" i="1" dirty="0">
                <a:solidFill>
                  <a:srgbClr val="002060"/>
                </a:solidFill>
              </a:rPr>
              <a:t>Great Lakes Regional Operations Center (ROC)</a:t>
            </a:r>
          </a:p>
          <a:p>
            <a:pPr algn="ctr"/>
            <a:endParaRPr lang="en-US" sz="900" b="1" i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(817) 222-5006</a:t>
            </a:r>
          </a:p>
        </p:txBody>
      </p:sp>
      <p:pic>
        <p:nvPicPr>
          <p:cNvPr id="1026" name="Picture 2" descr="Single-engine plane slides off ice runway at Alton Bay | Public Safety |  unionleader.com">
            <a:extLst>
              <a:ext uri="{FF2B5EF4-FFF2-40B4-BE49-F238E27FC236}">
                <a16:creationId xmlns:a16="http://schemas.microsoft.com/office/drawing/2014/main" id="{6F9BFB9F-5F03-4AB5-9734-FF0E92564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77" y="565934"/>
            <a:ext cx="3188245" cy="1676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E5B9CE-850C-40C8-B7C3-A3509AC08B48}"/>
              </a:ext>
            </a:extLst>
          </p:cNvPr>
          <p:cNvCxnSpPr>
            <a:cxnSpLocks/>
          </p:cNvCxnSpPr>
          <p:nvPr/>
        </p:nvCxnSpPr>
        <p:spPr>
          <a:xfrm>
            <a:off x="1600199" y="3733800"/>
            <a:ext cx="6019801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391825"/>
      </p:ext>
    </p:extLst>
  </p:cSld>
  <p:clrMapOvr>
    <a:masterClrMapping/>
  </p:clrMapOvr>
  <p:transition spd="med" advClick="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2060"/>
                </a:solidFill>
              </a:rPr>
              <a:t>About your presenter: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19200"/>
            <a:ext cx="76962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Steven R. Hoogerhyde  (Grand Rapids, Michigan)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44 years in General Aviation (1979-2023)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FAASTeam Program Manager / 27 Years with FAA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5 Years Experience as Principle Operations Inspector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Regional Pilot Safety Award (Six Consecutive Years)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National Flight Safety Officer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Airline Transport Pilot Certificate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11,850 Hours Total Flight Time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5,700 Hours Flight Instruction Given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Chief Flight Instructor (AMR Combs)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Director of Training (Part 141 Flight School)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Chief Pilot &amp; Check Airman (Part 135 Operator)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0" dirty="0"/>
              <a:t>Designated  Pilot Examiner (7 Years in West Michigan)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124200"/>
            <a:ext cx="1600844" cy="1327931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415209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11200"/>
            <a:ext cx="7772400" cy="98266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altLang="en-US" sz="3600" dirty="0"/>
              <a:t>14 CFR Part 1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5025" y="3048000"/>
            <a:ext cx="7397750" cy="1589088"/>
          </a:xfrm>
          <a:noFill/>
        </p:spPr>
        <p:txBody>
          <a:bodyPr lIns="92075" tIns="46038" rIns="92075" bIns="46038"/>
          <a:lstStyle/>
          <a:p>
            <a:pPr algn="ctr">
              <a:buFontTx/>
              <a:buNone/>
            </a:pPr>
            <a:r>
              <a:rPr lang="en-US" altLang="en-US" b="0" dirty="0"/>
              <a:t>means a device that is used or intended to be used for flight in the air.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09600" y="2133600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i="1"/>
              <a:t>AIRCRAFT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44958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00B050"/>
                </a:solidFill>
              </a:rPr>
              <a:t>Unmanned Aerial Vehicle ?</a:t>
            </a:r>
          </a:p>
        </p:txBody>
      </p:sp>
    </p:spTree>
    <p:extLst>
      <p:ext uri="{BB962C8B-B14F-4D97-AF65-F5344CB8AC3E}">
        <p14:creationId xmlns:p14="http://schemas.microsoft.com/office/powerpoint/2010/main" val="247474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19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2590800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18 USC 32</a:t>
            </a:r>
          </a:p>
          <a:p>
            <a:endParaRPr lang="en-US" sz="2800" dirty="0"/>
          </a:p>
          <a:p>
            <a:r>
              <a:rPr lang="en-US" sz="2800" dirty="0"/>
              <a:t>Our federal statue makes it a felony to damage or destroy an aircraft.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6096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is a Federal Crime to Shoot at Aircraft.</a:t>
            </a:r>
          </a:p>
        </p:txBody>
      </p:sp>
    </p:spTree>
    <p:extLst>
      <p:ext uri="{BB962C8B-B14F-4D97-AF65-F5344CB8AC3E}">
        <p14:creationId xmlns:p14="http://schemas.microsoft.com/office/powerpoint/2010/main" val="23015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066800"/>
            <a:ext cx="8715375" cy="609600"/>
          </a:xfrm>
        </p:spPr>
        <p:txBody>
          <a:bodyPr/>
          <a:lstStyle/>
          <a:p>
            <a:pPr algn="ctr"/>
            <a:r>
              <a:rPr lang="en-US" altLang="en-US" sz="3600"/>
              <a:t>Wright Brothers Master Pilot Award    &amp;</a:t>
            </a:r>
            <a:br>
              <a:rPr lang="en-US" altLang="en-US" sz="3600"/>
            </a:br>
            <a:r>
              <a:rPr lang="en-US" altLang="en-US" sz="3600"/>
              <a:t>Charles Taylor Master Mechanic Award</a:t>
            </a:r>
            <a:br>
              <a:rPr lang="en-US" altLang="en-US" sz="3600"/>
            </a:br>
            <a:endParaRPr lang="en-US" altLang="en-US" sz="3600"/>
          </a:p>
        </p:txBody>
      </p:sp>
      <p:pic>
        <p:nvPicPr>
          <p:cNvPr id="74755" name="Picture 3" descr="WB%20and%20CT%20Plaques%20-%20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0"/>
            <a:ext cx="40957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381000" y="2590800"/>
            <a:ext cx="1828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3399"/>
                </a:solidFill>
              </a:rPr>
              <a:t>Applicant FAA Recognition Letter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7010400" y="2590800"/>
            <a:ext cx="167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3399"/>
                </a:solidFill>
              </a:rPr>
              <a:t>Spouse FAA Recognition Letter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57200" y="38100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3399"/>
                </a:solidFill>
              </a:rPr>
              <a:t>Applicant Lapel Pin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7162800" y="3810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3399"/>
                </a:solidFill>
              </a:rPr>
              <a:t>Spouse Lapel Pin</a:t>
            </a:r>
          </a:p>
        </p:txBody>
      </p:sp>
    </p:spTree>
    <p:extLst>
      <p:ext uri="{BB962C8B-B14F-4D97-AF65-F5344CB8AC3E}">
        <p14:creationId xmlns:p14="http://schemas.microsoft.com/office/powerpoint/2010/main" val="39946679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  <p:bldP spid="67589" grpId="0"/>
      <p:bldP spid="67590" grpId="0"/>
      <p:bldP spid="6759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altLang="en-US" sz="3600"/>
              <a:t>Wright Brothers Master Pilot Award: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050213" cy="46672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en-US" sz="2000"/>
              <a:t>Held a US Civil Aviation Authority or FAA Pilot Certificate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en-US" sz="2000"/>
              <a:t>Fifty or more years of civil flying experience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1800"/>
              <a:t>Up to twenty years may be US military experience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en-US" sz="2000"/>
              <a:t>Been a US citizen or permanent resident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en-US" sz="2000"/>
              <a:t>No revocation of certificate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en-US" sz="2000"/>
              <a:t>No enforcement actions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en-US" sz="1800"/>
              <a:t>May be reviewed on case-by-case basis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en-US" sz="2000"/>
              <a:t>No revocation of certificate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en-US" sz="2000"/>
              <a:t>May be presented up to two years posthumously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en-US" sz="2000"/>
              <a:t>Three letters of recommendation from other airmen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en-US" sz="2000"/>
              <a:t>Photo copies of documentation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en-US" sz="2000"/>
              <a:t>Personal resume with completed application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en-US" sz="2000"/>
              <a:t>Medical certificate or current flight review is not required at the time of nomination</a:t>
            </a:r>
          </a:p>
        </p:txBody>
      </p:sp>
      <p:pic>
        <p:nvPicPr>
          <p:cNvPr id="73732" name="Picture 4" descr="SAA3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14600"/>
            <a:ext cx="24638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918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02419" y="228600"/>
            <a:ext cx="8472488" cy="60960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002060"/>
                </a:solidFill>
              </a:rPr>
              <a:t>Wright Brothers Master Pilot Awards</a:t>
            </a:r>
          </a:p>
        </p:txBody>
      </p:sp>
      <p:sp>
        <p:nvSpPr>
          <p:cNvPr id="24579" name="Text Box 9"/>
          <p:cNvSpPr txBox="1">
            <a:spLocks noChangeArrowheads="1"/>
          </p:cNvSpPr>
          <p:nvPr/>
        </p:nvSpPr>
        <p:spPr bwMode="auto">
          <a:xfrm>
            <a:off x="257735" y="861172"/>
            <a:ext cx="2819400" cy="515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"/>
              </a:spcBef>
              <a:spcAft>
                <a:spcPct val="50000"/>
              </a:spcAft>
            </a:pPr>
            <a:r>
              <a:rPr lang="en-US" altLang="en-US" sz="900" dirty="0">
                <a:solidFill>
                  <a:schemeClr val="tx1"/>
                </a:solidFill>
              </a:rPr>
              <a:t>Cecil Ice</a:t>
            </a:r>
            <a:r>
              <a:rPr lang="en-US" altLang="en-US" sz="900" b="0" dirty="0">
                <a:solidFill>
                  <a:schemeClr val="tx1"/>
                </a:solidFill>
              </a:rPr>
              <a:t> (Pierre) – March 2002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Robert </a:t>
            </a:r>
            <a:r>
              <a:rPr lang="en-US" altLang="en-US" sz="900" dirty="0" err="1">
                <a:solidFill>
                  <a:schemeClr val="tx1"/>
                </a:solidFill>
              </a:rPr>
              <a:t>Balentine</a:t>
            </a:r>
            <a:r>
              <a:rPr lang="en-US" altLang="en-US" sz="900" b="0" dirty="0">
                <a:solidFill>
                  <a:schemeClr val="tx1"/>
                </a:solidFill>
              </a:rPr>
              <a:t> (Yankton) – July 2005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Roy </a:t>
            </a:r>
            <a:r>
              <a:rPr lang="en-US" altLang="en-US" sz="900" dirty="0" err="1">
                <a:solidFill>
                  <a:schemeClr val="tx1"/>
                </a:solidFill>
              </a:rPr>
              <a:t>Crisman</a:t>
            </a:r>
            <a:r>
              <a:rPr lang="en-US" altLang="en-US" sz="900" dirty="0">
                <a:solidFill>
                  <a:schemeClr val="tx1"/>
                </a:solidFill>
              </a:rPr>
              <a:t> Jr.</a:t>
            </a:r>
            <a:r>
              <a:rPr lang="en-US" altLang="en-US" sz="900" b="0" dirty="0">
                <a:solidFill>
                  <a:schemeClr val="tx1"/>
                </a:solidFill>
              </a:rPr>
              <a:t> (Wagner) – July 2005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William </a:t>
            </a:r>
            <a:r>
              <a:rPr lang="en-US" altLang="en-US" sz="900" dirty="0" err="1">
                <a:solidFill>
                  <a:schemeClr val="tx1"/>
                </a:solidFill>
              </a:rPr>
              <a:t>Ferwerda</a:t>
            </a:r>
            <a:r>
              <a:rPr lang="en-US" altLang="en-US" sz="900" b="0" dirty="0">
                <a:solidFill>
                  <a:schemeClr val="tx1"/>
                </a:solidFill>
              </a:rPr>
              <a:t> (Springfield) – July 2005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en-US" sz="900" dirty="0">
                <a:solidFill>
                  <a:schemeClr val="tx1"/>
                </a:solidFill>
              </a:rPr>
              <a:t>Grove </a:t>
            </a:r>
            <a:r>
              <a:rPr lang="en-US" altLang="en-US" sz="900" dirty="0" err="1">
                <a:solidFill>
                  <a:schemeClr val="tx1"/>
                </a:solidFill>
              </a:rPr>
              <a:t>Rathbun</a:t>
            </a:r>
            <a:r>
              <a:rPr lang="en-US" altLang="en-US" sz="900" b="0" dirty="0">
                <a:solidFill>
                  <a:schemeClr val="tx1"/>
                </a:solidFill>
              </a:rPr>
              <a:t> (Rapid City) – July 2005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James Bartels</a:t>
            </a:r>
            <a:r>
              <a:rPr lang="en-US" altLang="en-US" sz="900" b="0" dirty="0">
                <a:solidFill>
                  <a:schemeClr val="tx1"/>
                </a:solidFill>
              </a:rPr>
              <a:t> (Pierre) – September 2006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en-US" sz="900" dirty="0">
                <a:solidFill>
                  <a:schemeClr val="tx1"/>
                </a:solidFill>
              </a:rPr>
              <a:t>Charles Summers</a:t>
            </a:r>
            <a:r>
              <a:rPr lang="en-US" altLang="en-US" sz="900" b="0" dirty="0">
                <a:solidFill>
                  <a:schemeClr val="tx1"/>
                </a:solidFill>
              </a:rPr>
              <a:t> (Rapid City) – September 2006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Laverne Kraemer</a:t>
            </a:r>
            <a:r>
              <a:rPr lang="en-US" altLang="en-US" sz="900" b="0" dirty="0">
                <a:solidFill>
                  <a:schemeClr val="tx1"/>
                </a:solidFill>
              </a:rPr>
              <a:t> (Deadwood) – June 2007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en-US" sz="900" dirty="0">
                <a:solidFill>
                  <a:schemeClr val="tx1"/>
                </a:solidFill>
              </a:rPr>
              <a:t>Dennis Martens</a:t>
            </a:r>
            <a:r>
              <a:rPr lang="en-US" altLang="en-US" sz="900" b="0" dirty="0">
                <a:solidFill>
                  <a:schemeClr val="tx1"/>
                </a:solidFill>
              </a:rPr>
              <a:t> (Vermillion) – August 2007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en-US" altLang="en-US" sz="900" dirty="0">
                <a:solidFill>
                  <a:schemeClr val="tx1"/>
                </a:solidFill>
              </a:rPr>
              <a:t>Kenneth Merrill</a:t>
            </a:r>
            <a:r>
              <a:rPr lang="en-US" altLang="en-US" sz="900" b="0" dirty="0">
                <a:solidFill>
                  <a:schemeClr val="tx1"/>
                </a:solidFill>
              </a:rPr>
              <a:t> (Black Hawk) – August 2008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Mark Breuer</a:t>
            </a:r>
            <a:r>
              <a:rPr lang="en-US" altLang="en-US" sz="900" b="0" dirty="0">
                <a:solidFill>
                  <a:schemeClr val="tx1"/>
                </a:solidFill>
              </a:rPr>
              <a:t> (Howard) – September 2009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Richard </a:t>
            </a:r>
            <a:r>
              <a:rPr lang="en-US" altLang="en-US" sz="900" dirty="0" err="1">
                <a:solidFill>
                  <a:schemeClr val="tx1"/>
                </a:solidFill>
              </a:rPr>
              <a:t>Grorud</a:t>
            </a:r>
            <a:r>
              <a:rPr lang="en-US" altLang="en-US" sz="900" b="0" dirty="0">
                <a:solidFill>
                  <a:schemeClr val="tx1"/>
                </a:solidFill>
              </a:rPr>
              <a:t> (Grenville) – September 2009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James Nelson</a:t>
            </a:r>
            <a:r>
              <a:rPr lang="en-US" altLang="en-US" sz="900" b="0" dirty="0">
                <a:solidFill>
                  <a:schemeClr val="tx1"/>
                </a:solidFill>
              </a:rPr>
              <a:t> (Spearfish) – September 2009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Larry Nelson</a:t>
            </a:r>
            <a:r>
              <a:rPr lang="en-US" altLang="en-US" sz="900" b="0" dirty="0">
                <a:solidFill>
                  <a:schemeClr val="tx1"/>
                </a:solidFill>
              </a:rPr>
              <a:t> (Rapid City) – September 2009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Harley Taylor</a:t>
            </a:r>
            <a:r>
              <a:rPr lang="en-US" altLang="en-US" sz="900" b="0" dirty="0">
                <a:solidFill>
                  <a:schemeClr val="tx1"/>
                </a:solidFill>
              </a:rPr>
              <a:t> (Aberdeen) – September 2009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Laverne Tech</a:t>
            </a:r>
            <a:r>
              <a:rPr lang="en-US" altLang="en-US" sz="900" b="0" dirty="0">
                <a:solidFill>
                  <a:schemeClr val="tx1"/>
                </a:solidFill>
              </a:rPr>
              <a:t> (Rapid City) – September 2009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en-US" sz="900" dirty="0">
                <a:solidFill>
                  <a:schemeClr val="tx1"/>
                </a:solidFill>
              </a:rPr>
              <a:t>Colman Wagner</a:t>
            </a:r>
            <a:r>
              <a:rPr lang="en-US" altLang="en-US" sz="900" b="0" dirty="0">
                <a:solidFill>
                  <a:schemeClr val="tx1"/>
                </a:solidFill>
              </a:rPr>
              <a:t> (Clark) – September 2009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Charles Meyer</a:t>
            </a:r>
            <a:r>
              <a:rPr lang="en-US" altLang="en-US" sz="900" b="0" dirty="0">
                <a:solidFill>
                  <a:schemeClr val="tx1"/>
                </a:solidFill>
              </a:rPr>
              <a:t> (McCook Lake) – April 2010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 err="1">
                <a:solidFill>
                  <a:schemeClr val="tx1"/>
                </a:solidFill>
              </a:rPr>
              <a:t>Ladell</a:t>
            </a:r>
            <a:r>
              <a:rPr lang="en-US" altLang="en-US" sz="900" dirty="0">
                <a:solidFill>
                  <a:schemeClr val="tx1"/>
                </a:solidFill>
              </a:rPr>
              <a:t> </a:t>
            </a:r>
            <a:r>
              <a:rPr lang="en-US" altLang="en-US" sz="900" dirty="0" err="1">
                <a:solidFill>
                  <a:schemeClr val="tx1"/>
                </a:solidFill>
              </a:rPr>
              <a:t>Swiden</a:t>
            </a:r>
            <a:r>
              <a:rPr lang="en-US" altLang="en-US" sz="900" b="0" dirty="0">
                <a:solidFill>
                  <a:schemeClr val="tx1"/>
                </a:solidFill>
              </a:rPr>
              <a:t> (Madison) – October 2010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en-US" sz="900" dirty="0">
                <a:solidFill>
                  <a:schemeClr val="tx1"/>
                </a:solidFill>
              </a:rPr>
              <a:t>Clifford Adkins</a:t>
            </a:r>
            <a:r>
              <a:rPr lang="en-US" altLang="en-US" sz="900" b="0" dirty="0">
                <a:solidFill>
                  <a:schemeClr val="tx1"/>
                </a:solidFill>
              </a:rPr>
              <a:t> (Parkston) – November 2010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en-US" sz="900" dirty="0">
                <a:solidFill>
                  <a:schemeClr val="tx1"/>
                </a:solidFill>
              </a:rPr>
              <a:t>Earle </a:t>
            </a:r>
            <a:r>
              <a:rPr lang="en-US" altLang="en-US" sz="900" dirty="0" err="1">
                <a:solidFill>
                  <a:schemeClr val="tx1"/>
                </a:solidFill>
              </a:rPr>
              <a:t>Geide</a:t>
            </a:r>
            <a:r>
              <a:rPr lang="en-US" altLang="en-US" sz="900" b="0" dirty="0">
                <a:solidFill>
                  <a:schemeClr val="tx1"/>
                </a:solidFill>
              </a:rPr>
              <a:t> (Hartford) – August 2011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endParaRPr lang="en-US" altLang="en-US" sz="900" b="0" dirty="0">
              <a:solidFill>
                <a:schemeClr val="tx1"/>
              </a:solidFill>
            </a:endParaRPr>
          </a:p>
        </p:txBody>
      </p:sp>
      <p:sp>
        <p:nvSpPr>
          <p:cNvPr id="24580" name="Text Box 10"/>
          <p:cNvSpPr txBox="1">
            <a:spLocks noChangeArrowheads="1"/>
          </p:cNvSpPr>
          <p:nvPr/>
        </p:nvSpPr>
        <p:spPr bwMode="auto">
          <a:xfrm>
            <a:off x="2950029" y="3048000"/>
            <a:ext cx="2895599" cy="274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Lawrence </a:t>
            </a:r>
            <a:r>
              <a:rPr lang="en-US" altLang="en-US" sz="900" dirty="0" err="1">
                <a:solidFill>
                  <a:schemeClr val="tx1"/>
                </a:solidFill>
              </a:rPr>
              <a:t>Pravecek</a:t>
            </a:r>
            <a:r>
              <a:rPr lang="en-US" altLang="en-US" sz="900" dirty="0">
                <a:solidFill>
                  <a:schemeClr val="tx1"/>
                </a:solidFill>
              </a:rPr>
              <a:t> </a:t>
            </a:r>
            <a:r>
              <a:rPr lang="en-US" altLang="en-US" sz="900" b="0" dirty="0">
                <a:solidFill>
                  <a:schemeClr val="tx1"/>
                </a:solidFill>
              </a:rPr>
              <a:t>(Winner) – September 2012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Boyd Porch</a:t>
            </a:r>
            <a:r>
              <a:rPr lang="en-US" altLang="en-US" sz="900" b="0" dirty="0">
                <a:solidFill>
                  <a:schemeClr val="tx1"/>
                </a:solidFill>
              </a:rPr>
              <a:t> (Kadoka) – September 2012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James </a:t>
            </a:r>
            <a:r>
              <a:rPr lang="en-US" altLang="en-US" sz="900" dirty="0" err="1">
                <a:solidFill>
                  <a:schemeClr val="tx1"/>
                </a:solidFill>
              </a:rPr>
              <a:t>Eisenmenger</a:t>
            </a:r>
            <a:r>
              <a:rPr lang="en-US" altLang="en-US" sz="900" dirty="0">
                <a:solidFill>
                  <a:schemeClr val="tx1"/>
                </a:solidFill>
              </a:rPr>
              <a:t> </a:t>
            </a:r>
            <a:r>
              <a:rPr lang="en-US" altLang="en-US" sz="900" b="0" dirty="0">
                <a:solidFill>
                  <a:schemeClr val="tx1"/>
                </a:solidFill>
              </a:rPr>
              <a:t>(Yankton) – September 2012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Peter </a:t>
            </a:r>
            <a:r>
              <a:rPr lang="en-US" altLang="en-US" sz="900" dirty="0" err="1">
                <a:solidFill>
                  <a:schemeClr val="tx1"/>
                </a:solidFill>
              </a:rPr>
              <a:t>Hegg</a:t>
            </a:r>
            <a:r>
              <a:rPr lang="en-US" altLang="en-US" sz="900" dirty="0">
                <a:solidFill>
                  <a:schemeClr val="tx1"/>
                </a:solidFill>
              </a:rPr>
              <a:t> </a:t>
            </a:r>
            <a:r>
              <a:rPr lang="en-US" altLang="en-US" sz="900" b="0" dirty="0">
                <a:solidFill>
                  <a:schemeClr val="tx1"/>
                </a:solidFill>
              </a:rPr>
              <a:t>(Sioux Falls) – September 2012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en-US" altLang="en-US" sz="900" dirty="0">
                <a:solidFill>
                  <a:schemeClr val="tx1"/>
                </a:solidFill>
              </a:rPr>
              <a:t>Forrest Wixon </a:t>
            </a:r>
            <a:r>
              <a:rPr lang="en-US" altLang="en-US" sz="900" b="0" dirty="0">
                <a:solidFill>
                  <a:schemeClr val="tx1"/>
                </a:solidFill>
              </a:rPr>
              <a:t>(Pierre) – September 2012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James Ketchen </a:t>
            </a:r>
            <a:r>
              <a:rPr lang="en-US" altLang="en-US" sz="900" b="0" dirty="0">
                <a:solidFill>
                  <a:schemeClr val="tx1"/>
                </a:solidFill>
              </a:rPr>
              <a:t>(Rapid City) – September 2013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en-US" altLang="en-US" sz="900" dirty="0">
                <a:solidFill>
                  <a:schemeClr val="tx1"/>
                </a:solidFill>
              </a:rPr>
              <a:t>Bert Corwin </a:t>
            </a:r>
            <a:r>
              <a:rPr lang="en-US" altLang="en-US" sz="900" b="0" dirty="0">
                <a:solidFill>
                  <a:schemeClr val="tx1"/>
                </a:solidFill>
              </a:rPr>
              <a:t>(Rapid City) – September 2013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John A. Barney </a:t>
            </a:r>
            <a:r>
              <a:rPr lang="en-US" altLang="en-US" sz="900" b="0" dirty="0">
                <a:solidFill>
                  <a:schemeClr val="tx1"/>
                </a:solidFill>
              </a:rPr>
              <a:t>(Brookings) – September 2014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Bernard W. Christenson </a:t>
            </a:r>
            <a:r>
              <a:rPr lang="en-US" altLang="en-US" sz="900" b="0" dirty="0">
                <a:solidFill>
                  <a:schemeClr val="tx1"/>
                </a:solidFill>
              </a:rPr>
              <a:t>(Pierre) – November 2014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en-US" altLang="en-US" sz="900" dirty="0">
                <a:solidFill>
                  <a:schemeClr val="tx1"/>
                </a:solidFill>
              </a:rPr>
              <a:t>Richard E. Bown</a:t>
            </a:r>
            <a:r>
              <a:rPr lang="en-US" altLang="en-US" sz="900" b="0" dirty="0">
                <a:solidFill>
                  <a:schemeClr val="tx1"/>
                </a:solidFill>
              </a:rPr>
              <a:t> (Black Hawk) – November 2014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Allen B. Neal </a:t>
            </a:r>
            <a:r>
              <a:rPr lang="en-US" altLang="en-US" sz="900" b="0" dirty="0">
                <a:solidFill>
                  <a:schemeClr val="tx1"/>
                </a:solidFill>
              </a:rPr>
              <a:t>(Rapid City) – September 2015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en-US" altLang="en-US" sz="900" dirty="0">
                <a:solidFill>
                  <a:schemeClr val="tx1"/>
                </a:solidFill>
              </a:rPr>
              <a:t>Donald D. </a:t>
            </a:r>
            <a:r>
              <a:rPr lang="en-US" altLang="en-US" sz="900" dirty="0" err="1">
                <a:solidFill>
                  <a:schemeClr val="tx1"/>
                </a:solidFill>
              </a:rPr>
              <a:t>Blumenberg</a:t>
            </a:r>
            <a:r>
              <a:rPr lang="en-US" altLang="en-US" sz="900" dirty="0">
                <a:solidFill>
                  <a:schemeClr val="tx1"/>
                </a:solidFill>
              </a:rPr>
              <a:t> </a:t>
            </a:r>
            <a:r>
              <a:rPr lang="en-US" altLang="en-US" sz="900" b="0" dirty="0">
                <a:solidFill>
                  <a:schemeClr val="tx1"/>
                </a:solidFill>
              </a:rPr>
              <a:t>(Fulton) – September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399" y="861732"/>
            <a:ext cx="320039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900" b="1" dirty="0"/>
              <a:t>Jerome F. Mitchell </a:t>
            </a:r>
            <a:r>
              <a:rPr lang="en-US" altLang="en-US" sz="900" dirty="0"/>
              <a:t>(Rapid City) – September 2016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b="1" dirty="0"/>
              <a:t>Irvin D. Lewis </a:t>
            </a:r>
            <a:r>
              <a:rPr lang="en-US" altLang="en-US" sz="900" dirty="0"/>
              <a:t>(Hot Springs) – September 2016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b="1" dirty="0"/>
              <a:t>Lynn R. </a:t>
            </a:r>
            <a:r>
              <a:rPr lang="en-US" altLang="en-US" sz="900" b="1" dirty="0" err="1"/>
              <a:t>Riedesel</a:t>
            </a:r>
            <a:r>
              <a:rPr lang="en-US" altLang="en-US" sz="900" b="1" dirty="0"/>
              <a:t> </a:t>
            </a:r>
            <a:r>
              <a:rPr lang="en-US" altLang="en-US" sz="900" dirty="0"/>
              <a:t>(Brookings) – September 2016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en-US" altLang="en-US" sz="900" b="1" dirty="0"/>
              <a:t>Jerry E. </a:t>
            </a:r>
            <a:r>
              <a:rPr lang="en-US" altLang="en-US" sz="900" b="1" dirty="0" err="1"/>
              <a:t>Ellingson</a:t>
            </a:r>
            <a:r>
              <a:rPr lang="en-US" altLang="en-US" sz="900" b="1" dirty="0"/>
              <a:t> </a:t>
            </a:r>
            <a:r>
              <a:rPr lang="en-US" altLang="en-US" sz="900" dirty="0"/>
              <a:t>(Lake Preston) – September 2016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b="1" dirty="0"/>
              <a:t>Roger A. Huntley</a:t>
            </a:r>
            <a:r>
              <a:rPr lang="en-US" altLang="en-US" sz="900" dirty="0"/>
              <a:t> (Yankton) – July 2017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en-US" altLang="en-US" sz="900" b="1" dirty="0"/>
              <a:t>Roger R. Hutchison </a:t>
            </a:r>
            <a:r>
              <a:rPr lang="en-US" altLang="en-US" sz="900" dirty="0"/>
              <a:t>(Sioux Falls) – October 2017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b="1" dirty="0"/>
              <a:t>James J. </a:t>
            </a:r>
            <a:r>
              <a:rPr lang="en-US" altLang="en-US" sz="900" b="1" dirty="0" err="1"/>
              <a:t>Huls</a:t>
            </a:r>
            <a:r>
              <a:rPr lang="en-US" altLang="en-US" sz="900" b="1" dirty="0"/>
              <a:t> </a:t>
            </a:r>
            <a:r>
              <a:rPr lang="en-US" altLang="en-US" sz="900" dirty="0"/>
              <a:t>(Madison) – September 2018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en-US" altLang="en-US" sz="900" b="1" dirty="0"/>
              <a:t>Billy E. Davis </a:t>
            </a:r>
            <a:r>
              <a:rPr lang="en-US" altLang="en-US" sz="900" dirty="0"/>
              <a:t>(Castlewood) – September 2018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b="1" dirty="0"/>
              <a:t>Thomas R. Kitterman </a:t>
            </a:r>
            <a:r>
              <a:rPr lang="en-US" altLang="en-US" sz="900" dirty="0"/>
              <a:t>(Sioux Falls) – March 2019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b="1" dirty="0"/>
              <a:t>Vernon C. </a:t>
            </a:r>
            <a:r>
              <a:rPr lang="en-US" altLang="en-US" sz="900" b="1" dirty="0" err="1"/>
              <a:t>VanDerhule</a:t>
            </a:r>
            <a:r>
              <a:rPr lang="en-US" altLang="en-US" sz="900" b="1" dirty="0"/>
              <a:t> </a:t>
            </a:r>
            <a:r>
              <a:rPr lang="en-US" altLang="en-US" sz="900" dirty="0"/>
              <a:t>(Yankton) – September 2019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b="1" dirty="0"/>
              <a:t>James G. Cox </a:t>
            </a:r>
            <a:r>
              <a:rPr lang="en-US" altLang="en-US" sz="900" dirty="0"/>
              <a:t>(Yankton) – September 2019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 b="1" dirty="0"/>
              <a:t>Kenneth K. Thomson </a:t>
            </a:r>
            <a:r>
              <a:rPr lang="en-US" altLang="en-US" sz="900" dirty="0"/>
              <a:t>(Sioux Falls) – September 2019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en-US" altLang="en-US" sz="900" b="1" dirty="0"/>
              <a:t>Robert J. McLaughlin </a:t>
            </a:r>
            <a:r>
              <a:rPr lang="en-US" altLang="en-US" sz="900" dirty="0"/>
              <a:t>(Brookings) – September 2019</a:t>
            </a:r>
          </a:p>
          <a:p>
            <a:pPr>
              <a:spcBef>
                <a:spcPct val="50000"/>
              </a:spcBef>
            </a:pPr>
            <a:r>
              <a:rPr lang="en-US" altLang="en-US" sz="900" b="1" dirty="0">
                <a:solidFill>
                  <a:schemeClr val="tx1"/>
                </a:solidFill>
              </a:rPr>
              <a:t>Jess T. Bauer </a:t>
            </a:r>
            <a:r>
              <a:rPr lang="en-US" altLang="en-US" sz="900" b="0" dirty="0">
                <a:solidFill>
                  <a:schemeClr val="tx1"/>
                </a:solidFill>
              </a:rPr>
              <a:t>(Revillo) – September 2021</a:t>
            </a:r>
          </a:p>
          <a:p>
            <a:pPr>
              <a:spcBef>
                <a:spcPct val="50000"/>
              </a:spcBef>
            </a:pPr>
            <a:r>
              <a:rPr lang="en-US" altLang="en-US" sz="900" b="1" dirty="0"/>
              <a:t>Raymond N. Thomas</a:t>
            </a:r>
            <a:r>
              <a:rPr lang="en-US" altLang="en-US" sz="900" dirty="0"/>
              <a:t> (Springfield) – September 2021</a:t>
            </a:r>
          </a:p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altLang="en-US" sz="900" b="1" dirty="0">
                <a:solidFill>
                  <a:schemeClr val="tx1"/>
                </a:solidFill>
              </a:rPr>
              <a:t>Christopher A. Lang</a:t>
            </a:r>
            <a:r>
              <a:rPr lang="en-US" altLang="en-US" sz="900" b="0" dirty="0">
                <a:solidFill>
                  <a:schemeClr val="tx1"/>
                </a:solidFill>
              </a:rPr>
              <a:t> (Rapid City) – November 2021</a:t>
            </a:r>
          </a:p>
          <a:p>
            <a:pPr>
              <a:spcBef>
                <a:spcPct val="50000"/>
              </a:spcBef>
            </a:pPr>
            <a:r>
              <a:rPr lang="en-US" altLang="en-US" sz="900" b="1" dirty="0">
                <a:solidFill>
                  <a:schemeClr val="tx1"/>
                </a:solidFill>
              </a:rPr>
              <a:t>John E. Bucher </a:t>
            </a:r>
            <a:r>
              <a:rPr lang="en-US" altLang="en-US" sz="900" b="0" dirty="0">
                <a:solidFill>
                  <a:schemeClr val="tx1"/>
                </a:solidFill>
              </a:rPr>
              <a:t>(Castlewood) – December 2022</a:t>
            </a:r>
          </a:p>
          <a:p>
            <a:pPr>
              <a:spcBef>
                <a:spcPct val="50000"/>
              </a:spcBef>
            </a:pPr>
            <a:r>
              <a:rPr lang="en-US" altLang="en-US" sz="900" b="1" dirty="0"/>
              <a:t>Gerald A. Kasuske </a:t>
            </a:r>
            <a:r>
              <a:rPr lang="en-US" altLang="en-US" sz="900" dirty="0"/>
              <a:t>(Watertown) – December 2022</a:t>
            </a:r>
          </a:p>
          <a:p>
            <a:pPr>
              <a:spcBef>
                <a:spcPct val="50000"/>
              </a:spcBef>
            </a:pPr>
            <a:r>
              <a:rPr lang="en-US" altLang="en-US" sz="900" b="1" dirty="0">
                <a:solidFill>
                  <a:schemeClr val="tx1"/>
                </a:solidFill>
              </a:rPr>
              <a:t>Gene L. Ebneter </a:t>
            </a:r>
            <a:r>
              <a:rPr lang="en-US" altLang="en-US" sz="900" b="0" dirty="0">
                <a:solidFill>
                  <a:schemeClr val="tx1"/>
                </a:solidFill>
              </a:rPr>
              <a:t>( Yankton) – December 2022</a:t>
            </a:r>
          </a:p>
          <a:p>
            <a:pPr>
              <a:spcBef>
                <a:spcPct val="50000"/>
              </a:spcBef>
            </a:pPr>
            <a:r>
              <a:rPr lang="en-US" altLang="en-US" sz="900" b="1" dirty="0"/>
              <a:t>Harrison C. Thompson </a:t>
            </a:r>
            <a:r>
              <a:rPr lang="en-US" altLang="en-US" sz="900" dirty="0"/>
              <a:t>(Brookings) – December 2022</a:t>
            </a:r>
          </a:p>
          <a:p>
            <a:pPr>
              <a:spcBef>
                <a:spcPct val="50000"/>
              </a:spcBef>
            </a:pPr>
            <a:r>
              <a:rPr lang="en-US" altLang="en-US" sz="900" b="1" dirty="0">
                <a:solidFill>
                  <a:schemeClr val="tx1"/>
                </a:solidFill>
              </a:rPr>
              <a:t>James C. Christophersen</a:t>
            </a:r>
            <a:r>
              <a:rPr lang="en-US" altLang="en-US" sz="900" b="0" dirty="0">
                <a:solidFill>
                  <a:schemeClr val="tx1"/>
                </a:solidFill>
              </a:rPr>
              <a:t> (Brookings) – December 2022</a:t>
            </a:r>
          </a:p>
          <a:p>
            <a:pPr>
              <a:spcBef>
                <a:spcPct val="50000"/>
              </a:spcBef>
            </a:pPr>
            <a:r>
              <a:rPr lang="en-US" altLang="en-US" sz="900" b="1" dirty="0"/>
              <a:t>Harold G. Schramm </a:t>
            </a:r>
            <a:r>
              <a:rPr lang="en-US" altLang="en-US" sz="900" dirty="0"/>
              <a:t>(Utica) – December 2022</a:t>
            </a:r>
            <a:endParaRPr lang="en-US" altLang="en-US" sz="900" b="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9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90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9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403" y="1981200"/>
            <a:ext cx="404425" cy="530879"/>
          </a:xfrm>
          <a:prstGeom prst="rect">
            <a:avLst/>
          </a:prstGeom>
          <a:ln w="12700">
            <a:noFill/>
          </a:ln>
          <a:effectLst>
            <a:glow rad="444500">
              <a:srgbClr val="002060">
                <a:alpha val="81000"/>
              </a:srgbClr>
            </a:glow>
            <a:softEdge rad="88900"/>
          </a:effectLst>
        </p:spPr>
      </p:pic>
      <p:sp>
        <p:nvSpPr>
          <p:cNvPr id="3" name="TextBox 2"/>
          <p:cNvSpPr txBox="1"/>
          <p:nvPr/>
        </p:nvSpPr>
        <p:spPr>
          <a:xfrm>
            <a:off x="3753683" y="882242"/>
            <a:ext cx="88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8664134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Eagle t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3276600" y="4760913"/>
            <a:ext cx="55594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C0C0C0"/>
                </a:solidFill>
              </a:rPr>
              <a:t>The Day We Lost More Freedom</a:t>
            </a:r>
          </a:p>
        </p:txBody>
      </p:sp>
    </p:spTree>
    <p:extLst>
      <p:ext uri="{BB962C8B-B14F-4D97-AF65-F5344CB8AC3E}">
        <p14:creationId xmlns:p14="http://schemas.microsoft.com/office/powerpoint/2010/main" val="1540569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 descr="C--Users-sschlegel-Pictures-Question-Mark-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4953000" cy="414544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off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283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176213" y="381000"/>
            <a:ext cx="8805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0" dirty="0"/>
              <a:t>Rapid City Flight Standards District Office</a:t>
            </a: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5F52A7F-6B40-46AE-B1E6-F6EF6E2ED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95500"/>
            <a:ext cx="8153400" cy="4267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16231262"/>
      </p:ext>
    </p:extLst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176213" y="381000"/>
            <a:ext cx="8805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0" dirty="0"/>
              <a:t>Rapid City Flight Standards District Office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0" y="1204912"/>
            <a:ext cx="464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</a:rPr>
              <a:t>Wayne Jensen </a:t>
            </a:r>
            <a:r>
              <a:rPr lang="en-US" altLang="en-US" b="0" dirty="0"/>
              <a:t>(Manager)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1631" y="1728787"/>
            <a:ext cx="8455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</a:rPr>
              <a:t>Alan Christianson </a:t>
            </a:r>
            <a:r>
              <a:rPr lang="en-US" altLang="en-US" b="0" dirty="0"/>
              <a:t>(Assistant Manager)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0363" y="2505075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</a:rPr>
              <a:t>Thia French </a:t>
            </a:r>
            <a:r>
              <a:rPr lang="en-US" altLang="en-US" b="0" dirty="0"/>
              <a:t>(AST) / </a:t>
            </a:r>
            <a:r>
              <a:rPr lang="en-US" altLang="en-US" dirty="0">
                <a:solidFill>
                  <a:srgbClr val="002060"/>
                </a:solidFill>
              </a:rPr>
              <a:t>Tammera Geske </a:t>
            </a:r>
            <a:r>
              <a:rPr lang="en-US" altLang="en-US" b="0" dirty="0"/>
              <a:t>(ASA)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3538" y="3027363"/>
            <a:ext cx="845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</a:rPr>
              <a:t>Dwight Pladsen </a:t>
            </a:r>
            <a:r>
              <a:rPr lang="en-US" altLang="en-US" b="0"/>
              <a:t>(PMI) / </a:t>
            </a:r>
            <a:r>
              <a:rPr lang="en-US" altLang="en-US">
                <a:solidFill>
                  <a:srgbClr val="002060"/>
                </a:solidFill>
              </a:rPr>
              <a:t>Bill Howell </a:t>
            </a:r>
            <a:r>
              <a:rPr lang="en-US" altLang="en-US" b="0"/>
              <a:t>(PMI)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200" y="3551238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</a:rPr>
              <a:t>Todd Obritsch </a:t>
            </a:r>
            <a:r>
              <a:rPr lang="en-US" altLang="en-US" b="0" dirty="0"/>
              <a:t>(PAI) / </a:t>
            </a:r>
            <a:r>
              <a:rPr lang="en-US" altLang="en-US" dirty="0">
                <a:solidFill>
                  <a:srgbClr val="002060"/>
                </a:solidFill>
              </a:rPr>
              <a:t>Brandon Caneva </a:t>
            </a:r>
            <a:r>
              <a:rPr lang="en-US" altLang="en-US" b="0" dirty="0"/>
              <a:t>(PMI)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3538" y="4073525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</a:rPr>
              <a:t>Ryan Friedrichsen </a:t>
            </a:r>
            <a:r>
              <a:rPr lang="en-US" altLang="en-US" b="0" dirty="0"/>
              <a:t>(ASI-AW) / </a:t>
            </a:r>
            <a:r>
              <a:rPr lang="en-US" altLang="en-US" dirty="0">
                <a:solidFill>
                  <a:srgbClr val="002060"/>
                </a:solidFill>
              </a:rPr>
              <a:t>Chris Lang </a:t>
            </a:r>
            <a:r>
              <a:rPr lang="en-US" altLang="en-US" b="0" dirty="0"/>
              <a:t>(POI)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0363" y="4594225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</a:rPr>
              <a:t>Barry Dunmire </a:t>
            </a:r>
            <a:r>
              <a:rPr lang="en-US" altLang="en-US" b="0" dirty="0"/>
              <a:t>(POI) / </a:t>
            </a:r>
            <a:r>
              <a:rPr lang="en-US" altLang="en-US" dirty="0">
                <a:solidFill>
                  <a:srgbClr val="002060"/>
                </a:solidFill>
              </a:rPr>
              <a:t>Drew Smith </a:t>
            </a:r>
            <a:r>
              <a:rPr lang="en-US" altLang="en-US" b="0" dirty="0"/>
              <a:t>(POI)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42900" y="5181600"/>
            <a:ext cx="845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</a:rPr>
              <a:t>Randy Green </a:t>
            </a:r>
            <a:r>
              <a:rPr lang="en-US" altLang="en-US" b="0" dirty="0"/>
              <a:t>(ASI-OPS)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828800" y="2362200"/>
            <a:ext cx="5486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3523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a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"/>
            <a:ext cx="221298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2819400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When it comes to reporting accidents, incidents,</a:t>
            </a:r>
          </a:p>
          <a:p>
            <a:pPr algn="ctr"/>
            <a:r>
              <a:rPr lang="en-US" sz="2800" dirty="0"/>
              <a:t> low-flying aircraft, getting permits, certifications, airman oversight, regulatory guidance,</a:t>
            </a:r>
          </a:p>
          <a:p>
            <a:pPr algn="ctr"/>
            <a:r>
              <a:rPr lang="en-US" sz="2800" dirty="0"/>
              <a:t>safety seminars, maintenance issues,</a:t>
            </a:r>
          </a:p>
          <a:p>
            <a:pPr algn="ctr"/>
            <a:r>
              <a:rPr lang="en-US" sz="2800" dirty="0"/>
              <a:t> your local </a:t>
            </a:r>
            <a:r>
              <a:rPr lang="en-US" sz="2800" b="1" i="1" dirty="0">
                <a:solidFill>
                  <a:srgbClr val="1D2F68"/>
                </a:solidFill>
              </a:rPr>
              <a:t>Flight Standards District Office (FSDO)</a:t>
            </a:r>
          </a:p>
          <a:p>
            <a:pPr algn="ctr"/>
            <a:r>
              <a:rPr lang="en-US" sz="2800" dirty="0"/>
              <a:t> is the place to start.</a:t>
            </a:r>
          </a:p>
        </p:txBody>
      </p:sp>
    </p:spTree>
    <p:extLst>
      <p:ext uri="{BB962C8B-B14F-4D97-AF65-F5344CB8AC3E}">
        <p14:creationId xmlns:p14="http://schemas.microsoft.com/office/powerpoint/2010/main" val="3908111721"/>
      </p:ext>
    </p:extLst>
  </p:cSld>
  <p:clrMapOvr>
    <a:masterClrMapping/>
  </p:clrMapOvr>
  <p:transition spd="med" advClick="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36550" y="2229329"/>
            <a:ext cx="5868988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200" b="0" dirty="0">
                <a:latin typeface="Tahoma" pitchFamily="34" charset="0"/>
              </a:rPr>
              <a:t>Rapid City</a:t>
            </a:r>
          </a:p>
          <a:p>
            <a:pPr algn="ctr" eaLnBrk="1" hangingPunct="1">
              <a:buFontTx/>
              <a:buNone/>
            </a:pPr>
            <a:r>
              <a:rPr lang="en-US" altLang="en-US" sz="3200" b="0" dirty="0">
                <a:latin typeface="Tahoma" pitchFamily="34" charset="0"/>
              </a:rPr>
              <a:t> Flight Standards District Office</a:t>
            </a:r>
          </a:p>
          <a:p>
            <a:pPr algn="ctr" eaLnBrk="1" hangingPunct="1">
              <a:buFontTx/>
              <a:buNone/>
            </a:pPr>
            <a:r>
              <a:rPr lang="en-US" altLang="en-US" sz="2000" b="0" dirty="0"/>
              <a:t>3501 5</a:t>
            </a:r>
            <a:r>
              <a:rPr lang="en-US" altLang="en-US" sz="2000" b="0" baseline="30000" dirty="0"/>
              <a:t>th</a:t>
            </a:r>
            <a:r>
              <a:rPr lang="en-US" altLang="en-US" sz="2000" b="0" dirty="0"/>
              <a:t> Street</a:t>
            </a:r>
          </a:p>
          <a:p>
            <a:pPr algn="ctr" eaLnBrk="1" hangingPunct="1">
              <a:buFontTx/>
              <a:buNone/>
            </a:pPr>
            <a:r>
              <a:rPr lang="en-US" altLang="en-US" sz="2000" b="0" dirty="0"/>
              <a:t>Rapid City, SD  57701-6000</a:t>
            </a:r>
          </a:p>
        </p:txBody>
      </p:sp>
      <p:pic>
        <p:nvPicPr>
          <p:cNvPr id="69635" name="Picture 3" descr="FAA_logo_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353" y="3022511"/>
            <a:ext cx="2278062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4" descr="telef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334963"/>
            <a:ext cx="240665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WordArt 5"/>
          <p:cNvSpPr>
            <a:spLocks noChangeArrowheads="1" noChangeShapeType="1" noTextEdit="1"/>
          </p:cNvSpPr>
          <p:nvPr/>
        </p:nvSpPr>
        <p:spPr bwMode="auto">
          <a:xfrm>
            <a:off x="3573463" y="665163"/>
            <a:ext cx="4162425" cy="1020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113592" dir="3806097" algn="ctr" rotWithShape="0">
                    <a:srgbClr val="969696">
                      <a:alpha val="79999"/>
                    </a:srgbClr>
                  </a:outerShdw>
                </a:effectLst>
                <a:latin typeface="Impact"/>
              </a:rPr>
              <a:t>Contact Us:</a:t>
            </a:r>
          </a:p>
        </p:txBody>
      </p:sp>
      <p:sp>
        <p:nvSpPr>
          <p:cNvPr id="69638" name="WordArt 6"/>
          <p:cNvSpPr>
            <a:spLocks noChangeArrowheads="1" noChangeShapeType="1" noTextEdit="1"/>
          </p:cNvSpPr>
          <p:nvPr/>
        </p:nvSpPr>
        <p:spPr bwMode="auto">
          <a:xfrm>
            <a:off x="1157288" y="4419601"/>
            <a:ext cx="4100512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113592" dir="3806097" algn="ctr" rotWithShape="0">
                    <a:schemeClr val="tx2">
                      <a:alpha val="79999"/>
                    </a:schemeClr>
                  </a:outerShdw>
                </a:effectLst>
                <a:latin typeface="Impact"/>
              </a:rPr>
              <a:t>605-737-3050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3644" y="52324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7-AGL-RAP-FSDO@FAA.GOV</a:t>
            </a:r>
          </a:p>
        </p:txBody>
      </p:sp>
    </p:spTree>
    <p:extLst>
      <p:ext uri="{BB962C8B-B14F-4D97-AF65-F5344CB8AC3E}">
        <p14:creationId xmlns:p14="http://schemas.microsoft.com/office/powerpoint/2010/main" val="459436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a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"/>
            <a:ext cx="221298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3124200"/>
            <a:ext cx="815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There are </a:t>
            </a:r>
            <a:r>
              <a:rPr lang="en-US" sz="2800" u="sng" dirty="0"/>
              <a:t>80 FSDOs</a:t>
            </a:r>
            <a:r>
              <a:rPr lang="en-US" sz="2800" dirty="0"/>
              <a:t> covering 77 geographical areas of responsibility in the United States.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Some districts overlap into multiple states.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2171700" cy="13174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283" y="1016524"/>
            <a:ext cx="2171700" cy="131749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7332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3752</TotalTime>
  <Words>1691</Words>
  <Application>Microsoft Office PowerPoint</Application>
  <PresentationFormat>On-screen Show (4:3)</PresentationFormat>
  <Paragraphs>285</Paragraphs>
  <Slides>36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Arial Black</vt:lpstr>
      <vt:lpstr>Impact</vt:lpstr>
      <vt:lpstr>Tahoma</vt:lpstr>
      <vt:lpstr>Times New Roman</vt:lpstr>
      <vt:lpstr>Wingdings</vt:lpstr>
      <vt:lpstr>2_Custom Design</vt:lpstr>
      <vt:lpstr>3_Custom Design</vt:lpstr>
      <vt:lpstr>4_Custom Design</vt:lpstr>
      <vt:lpstr>5_Custom Design</vt:lpstr>
      <vt:lpstr>6_Custom Design</vt:lpstr>
      <vt:lpstr>FAASTeam                  SOUTH DAKOTA  </vt:lpstr>
      <vt:lpstr>PowerPoint Presentation</vt:lpstr>
      <vt:lpstr>About your presenter: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Great Lakes Regional District  </vt:lpstr>
      <vt:lpstr> Great Lakes Regional District  </vt:lpstr>
      <vt:lpstr>FAASTeam Program Managers</vt:lpstr>
      <vt:lpstr>FAA Safety Team (FAASTeam)</vt:lpstr>
      <vt:lpstr>PowerPoint Presentation</vt:lpstr>
      <vt:lpstr>PowerPoint Presentation</vt:lpstr>
      <vt:lpstr>FAASTeam Representatives Are Volunteer Supporters</vt:lpstr>
      <vt:lpstr>PowerPoint Presentation</vt:lpstr>
      <vt:lpstr>PowerPoint Presentation</vt:lpstr>
      <vt:lpstr>PowerPoint Presentation</vt:lpstr>
      <vt:lpstr>Traffic Pattern MOU</vt:lpstr>
      <vt:lpstr>PowerPoint Presentation</vt:lpstr>
      <vt:lpstr>FAA Form 2500-7</vt:lpstr>
      <vt:lpstr>FAA Safety Team (FAASTeam)</vt:lpstr>
      <vt:lpstr>South Dakota Pilot’s Association</vt:lpstr>
      <vt:lpstr>Unmanned Aircraft Systems</vt:lpstr>
      <vt:lpstr>NTSB Database</vt:lpstr>
      <vt:lpstr>NTSB Part 830.5</vt:lpstr>
      <vt:lpstr>PowerPoint Presentation</vt:lpstr>
      <vt:lpstr>14 CFR Part 1 </vt:lpstr>
      <vt:lpstr>PowerPoint Presentation</vt:lpstr>
      <vt:lpstr>Wright Brothers Master Pilot Award    &amp; Charles Taylor Master Mechanic Award </vt:lpstr>
      <vt:lpstr>Wright Brothers Master Pilot Award:</vt:lpstr>
      <vt:lpstr>Wright Brothers Master Pilot Awards</vt:lpstr>
      <vt:lpstr>PowerPoint Presentation</vt:lpstr>
      <vt:lpstr>PowerPoint Presentation</vt:lpstr>
    </vt:vector>
  </TitlesOfParts>
  <Company>DOT/FAA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FAASTeam                 NORTH DAKOTA</dc:title>
  <dc:creator>DOT/FAA</dc:creator>
  <cp:lastModifiedBy>Hoogerhyde, Steven (FAA)</cp:lastModifiedBy>
  <cp:revision>389</cp:revision>
  <cp:lastPrinted>2020-02-07T20:05:43Z</cp:lastPrinted>
  <dcterms:created xsi:type="dcterms:W3CDTF">2012-01-09T19:27:18Z</dcterms:created>
  <dcterms:modified xsi:type="dcterms:W3CDTF">2023-03-24T19:31:45Z</dcterms:modified>
</cp:coreProperties>
</file>