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1"/>
  </p:notesMasterIdLst>
  <p:sldIdLst>
    <p:sldId id="355" r:id="rId6"/>
    <p:sldId id="318" r:id="rId7"/>
    <p:sldId id="356" r:id="rId8"/>
    <p:sldId id="357" r:id="rId9"/>
    <p:sldId id="303" r:id="rId10"/>
    <p:sldId id="261" r:id="rId11"/>
    <p:sldId id="263" r:id="rId12"/>
    <p:sldId id="309" r:id="rId13"/>
    <p:sldId id="358" r:id="rId14"/>
    <p:sldId id="350" r:id="rId15"/>
    <p:sldId id="348" r:id="rId16"/>
    <p:sldId id="347" r:id="rId17"/>
    <p:sldId id="343" r:id="rId18"/>
    <p:sldId id="352" r:id="rId19"/>
    <p:sldId id="32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59137" autoAdjust="0"/>
  </p:normalViewPr>
  <p:slideViewPr>
    <p:cSldViewPr snapToGrid="0" snapToObjects="1">
      <p:cViewPr varScale="1">
        <p:scale>
          <a:sx n="68" d="100"/>
          <a:sy n="68" d="100"/>
        </p:scale>
        <p:origin x="1686" y="60"/>
      </p:cViewPr>
      <p:guideLst/>
    </p:cSldViewPr>
  </p:slideViewPr>
  <p:outlineViewPr>
    <p:cViewPr>
      <p:scale>
        <a:sx n="33" d="100"/>
        <a:sy n="33" d="100"/>
      </p:scale>
      <p:origin x="0" y="-696"/>
    </p:cViewPr>
  </p:outlineViewPr>
  <p:notesTextViewPr>
    <p:cViewPr>
      <p:scale>
        <a:sx n="3" d="2"/>
        <a:sy n="3" d="2"/>
      </p:scale>
      <p:origin x="0" y="0"/>
    </p:cViewPr>
  </p:notesTextViewPr>
  <p:sorterViewPr>
    <p:cViewPr varScale="1">
      <p:scale>
        <a:sx n="100" d="100"/>
        <a:sy n="100" d="100"/>
      </p:scale>
      <p:origin x="0" y="-2628"/>
    </p:cViewPr>
  </p:sorterViewPr>
  <p:notesViewPr>
    <p:cSldViewPr snapToGrid="0" snapToObjects="1">
      <p:cViewPr>
        <p:scale>
          <a:sx n="87" d="100"/>
          <a:sy n="87" d="100"/>
        </p:scale>
        <p:origin x="1912" y="-11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46F5F-EE18-4E82-85AE-66B5C99E4D4B}" type="datetimeFigureOut">
              <a:rPr lang="en-US" smtClean="0"/>
              <a:t>3/26/2023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66F1-1FFF-4C22-9DFC-EE7968651D84}" type="slidenum">
              <a:rPr lang="en-US" smtClean="0"/>
              <a:t>‹#›</a:t>
            </a:fld>
            <a:endParaRPr lang="en-US" dirty="0"/>
          </a:p>
        </p:txBody>
      </p:sp>
    </p:spTree>
    <p:extLst>
      <p:ext uri="{BB962C8B-B14F-4D97-AF65-F5344CB8AC3E}">
        <p14:creationId xmlns:p14="http://schemas.microsoft.com/office/powerpoint/2010/main" val="212216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today’s FAA presentations, we would like to talk about General Aviation Airport Safety. We plan to focus on three areas today. These are safety issues with which you are probably familiar. Today we would like to stress the importance of: Runway Safety Areas surrounding your runways, Wildlife Hazard Mitigation, and Snow and Ice Control during the Winter months.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A2DB1-93A2-4B1C-830A-1A51FCBEB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80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resources for winter operations training worth mentioning</a:t>
            </a:r>
          </a:p>
          <a:p>
            <a:r>
              <a:rPr lang="en-US" baseline="0" dirty="0" smtClean="0"/>
              <a:t>New FAA video to supplement winter ops – Key word search FAA Winter Operations will help you easily find it. This video, however, is geared primarily for larger airports with ATCTs. But when I viewed it I thought about how important the items that addressed uncontrolled airports were in the overall scheme of things during runway closures or when reporting on evolving airfield conditions.</a:t>
            </a:r>
          </a:p>
          <a:p>
            <a:endParaRPr lang="en-US" baseline="0" dirty="0" smtClean="0"/>
          </a:p>
          <a:p>
            <a:r>
              <a:rPr lang="en-US" baseline="0" dirty="0" smtClean="0"/>
              <a:t>NBAA (Nat’l Business Aviation Association) has several good </a:t>
            </a:r>
            <a:r>
              <a:rPr lang="en-US" dirty="0" smtClean="0"/>
              <a:t>TALPA </a:t>
            </a:r>
            <a:r>
              <a:rPr lang="en-US" baseline="0" dirty="0" smtClean="0"/>
              <a:t>(Takeoff and Landing Performance Assessment) (</a:t>
            </a:r>
            <a:r>
              <a:rPr lang="en-US" baseline="0" dirty="0" err="1" smtClean="0"/>
              <a:t>RwyCC</a:t>
            </a:r>
            <a:r>
              <a:rPr lang="en-US" baseline="0" dirty="0" smtClean="0"/>
              <a:t> [</a:t>
            </a:r>
            <a:r>
              <a:rPr lang="en-US" dirty="0" smtClean="0"/>
              <a:t>Runway </a:t>
            </a:r>
            <a:r>
              <a:rPr lang="en-US" dirty="0"/>
              <a:t>Condition Codes </a:t>
            </a:r>
            <a:r>
              <a:rPr lang="en-US" dirty="0" smtClean="0"/>
              <a:t>– RCC]</a:t>
            </a:r>
            <a:r>
              <a:rPr lang="en-US" baseline="0" dirty="0" smtClean="0"/>
              <a:t>) training videos worth viewing to supplement TALPA training. </a:t>
            </a:r>
          </a:p>
          <a:p>
            <a:r>
              <a:rPr lang="en-US" baseline="0" dirty="0" smtClean="0"/>
              <a:t>(Key word NBAA TALPA on youtube to find the resource)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228417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150/5200-30D - Airport Field Condition Assessments and Winter Operations Safety</a:t>
            </a:r>
          </a:p>
          <a:p>
            <a:r>
              <a:rPr lang="en-US" dirty="0" smtClean="0"/>
              <a:t>This AC provides guidance to assist airport operators in developing a snow and ice control plan, assessing and reporting airport conditions through the utilization of the Runway Condition Assessment Matrix (RCAM), and establishing snow removal and control procedures. Consolidated version includes Changes 1 and 2.</a:t>
            </a:r>
          </a:p>
          <a:p>
            <a:endParaRPr lang="en-US" dirty="0" smtClean="0"/>
          </a:p>
          <a:p>
            <a:r>
              <a:rPr lang="en-US" dirty="0" smtClean="0"/>
              <a:t>If you have </a:t>
            </a:r>
            <a:r>
              <a:rPr lang="en-US" dirty="0" err="1" smtClean="0"/>
              <a:t>navaids</a:t>
            </a:r>
            <a:r>
              <a:rPr lang="en-US" dirty="0" smtClean="0"/>
              <a:t> on your airport, it is important to have a conversation with the FAA Technical Operations staff that serve your </a:t>
            </a:r>
            <a:r>
              <a:rPr lang="en-US" dirty="0" err="1" smtClean="0"/>
              <a:t>navaids</a:t>
            </a:r>
            <a:r>
              <a:rPr lang="en-US" dirty="0" smtClean="0"/>
              <a:t> to be sure that you have an understanding about the </a:t>
            </a:r>
            <a:r>
              <a:rPr lang="en-US" baseline="0" dirty="0" smtClean="0"/>
              <a:t>snow </a:t>
            </a:r>
            <a:r>
              <a:rPr lang="en-US" dirty="0"/>
              <a:t>d</a:t>
            </a:r>
            <a:r>
              <a:rPr lang="en-US" baseline="0" dirty="0" smtClean="0"/>
              <a:t>epth limitations in localizer (or other </a:t>
            </a:r>
            <a:r>
              <a:rPr lang="en-US" baseline="0" dirty="0" err="1" smtClean="0"/>
              <a:t>navaids</a:t>
            </a:r>
            <a:r>
              <a:rPr lang="en-US" baseline="0" dirty="0" smtClean="0"/>
              <a:t>)</a:t>
            </a:r>
            <a:r>
              <a:rPr lang="en-US" dirty="0" smtClean="0"/>
              <a:t> </a:t>
            </a:r>
            <a:r>
              <a:rPr lang="en-US" baseline="0" dirty="0" smtClean="0"/>
              <a:t>critical areas). This was prompted by a crash on the East coast in March 4, 2019.  NTSB has recently published a final report on that crash that speaks to deviations of LOC signals and snow depth in front  of the LOC antenna.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422475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smtClean="0"/>
              <a:t>Common</a:t>
            </a:r>
            <a:r>
              <a:rPr lang="en-US" baseline="0" dirty="0" smtClean="0"/>
              <a:t> issues are NOTAMs (Notice</a:t>
            </a:r>
            <a:r>
              <a:rPr lang="en-US" dirty="0" smtClean="0"/>
              <a:t> to Air Missions)</a:t>
            </a:r>
            <a:r>
              <a:rPr lang="en-US" baseline="0" dirty="0" smtClean="0"/>
              <a:t> that are left to expire instead of actively canceled.   </a:t>
            </a:r>
          </a:p>
          <a:p>
            <a:pPr marL="165261" indent="-165261">
              <a:buFont typeface="Arial" panose="020B0604020202020204" pitchFamily="34" charset="0"/>
              <a:buChar char="•"/>
            </a:pPr>
            <a:r>
              <a:rPr lang="en-US" baseline="0" dirty="0" smtClean="0"/>
              <a:t>FICONs are issued no longer than 24 hrs. and can be forgotten if the airport has not established good habits in monitoring published conditions.</a:t>
            </a:r>
          </a:p>
          <a:p>
            <a:pPr marL="165261" indent="-165261">
              <a:buFont typeface="Arial" panose="020B0604020202020204" pitchFamily="34" charset="0"/>
              <a:buChar char="•"/>
            </a:pPr>
            <a:r>
              <a:rPr lang="en-US" baseline="0" dirty="0" smtClean="0"/>
              <a:t>Establish best practices by updating conditions at the start of each shift even if conditions haven’t changed as this will refresh the NOTAM timestamp.</a:t>
            </a:r>
          </a:p>
          <a:p>
            <a:pPr marL="165261" indent="-165261">
              <a:buFont typeface="Arial" panose="020B0604020202020204" pitchFamily="34" charset="0"/>
              <a:buChar char="•"/>
            </a:pPr>
            <a:r>
              <a:rPr lang="en-US" i="1" baseline="0" dirty="0" smtClean="0"/>
              <a:t>Note: </a:t>
            </a:r>
            <a:r>
              <a:rPr lang="en-US" b="1" i="1" u="sng" baseline="0" dirty="0" smtClean="0"/>
              <a:t>Expired </a:t>
            </a:r>
            <a:r>
              <a:rPr lang="en-US" i="1" baseline="0" dirty="0" smtClean="0"/>
              <a:t>NOTAMS (surfaces or aerodrome) imply the surface or aerodrome is OPEN and no hazard exists.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72263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pPr marL="171450" indent="-171450">
              <a:buFont typeface="Arial" panose="020B0604020202020204" pitchFamily="34" charset="0"/>
              <a:buChar char="•"/>
            </a:pPr>
            <a:r>
              <a:rPr lang="en-US" sz="1600" dirty="0" smtClean="0"/>
              <a:t>NOTAM</a:t>
            </a:r>
            <a:r>
              <a:rPr lang="en-US" sz="1600" baseline="0" dirty="0" smtClean="0"/>
              <a:t> policy n</a:t>
            </a:r>
            <a:r>
              <a:rPr lang="en-US" sz="1600" dirty="0" smtClean="0"/>
              <a:t>o</a:t>
            </a:r>
            <a:r>
              <a:rPr lang="en-US" sz="1600" baseline="0" dirty="0" smtClean="0"/>
              <a:t> longer allowing Rwy Condition Codes (RCCs) on closed runways will alleviate confusion as conditions on a closed surface were confusing.   </a:t>
            </a:r>
          </a:p>
          <a:p>
            <a:pPr marL="171450" indent="-171450">
              <a:buFont typeface="Arial" panose="020B0604020202020204" pitchFamily="34" charset="0"/>
              <a:buChar char="•"/>
            </a:pPr>
            <a:r>
              <a:rPr lang="en-US" sz="1600" baseline="0" dirty="0" smtClean="0"/>
              <a:t>Flight crews unclear, due to conflicting</a:t>
            </a:r>
            <a:r>
              <a:rPr lang="en-US" sz="1600" dirty="0" smtClean="0"/>
              <a:t> information,</a:t>
            </a:r>
            <a:r>
              <a:rPr lang="en-US" sz="1600" baseline="0" dirty="0" smtClean="0"/>
              <a:t> if the runway should be closed or open with what appeared to be an active condition on a closed surface.   </a:t>
            </a:r>
          </a:p>
          <a:p>
            <a:pPr marL="171450" indent="-171450">
              <a:buFont typeface="Arial" panose="020B0604020202020204" pitchFamily="34" charset="0"/>
              <a:buChar char="•"/>
            </a:pPr>
            <a:r>
              <a:rPr lang="en-US" sz="1600" baseline="0" dirty="0" smtClean="0"/>
              <a:t>The change will enhance safety by reducing confusions and assumptions.</a:t>
            </a:r>
          </a:p>
          <a:p>
            <a:pPr marL="171450" indent="-171450">
              <a:buFont typeface="Arial" panose="020B0604020202020204" pitchFamily="34" charset="0"/>
              <a:buChar char="•"/>
            </a:pPr>
            <a:r>
              <a:rPr lang="en-US" sz="1600" baseline="0" dirty="0" smtClean="0"/>
              <a:t>Operators will have to cancel closure NOTAMs to issue FICONs and vice versa.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406776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68721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saved</a:t>
            </a:r>
            <a:r>
              <a:rPr lang="en-US" baseline="0" dirty="0" smtClean="0"/>
              <a:t> for Consultants Symposium: </a:t>
            </a:r>
            <a:r>
              <a:rPr lang="en-US" dirty="0" smtClean="0"/>
              <a:t>One final resource</a:t>
            </a:r>
            <a:r>
              <a:rPr lang="en-US" baseline="0" dirty="0" smtClean="0"/>
              <a:t> I would like to share with you today.  The </a:t>
            </a:r>
            <a:r>
              <a:rPr lang="en-US" dirty="0" smtClean="0"/>
              <a:t>Airport Design</a:t>
            </a:r>
            <a:r>
              <a:rPr lang="en-US" baseline="0" dirty="0" smtClean="0"/>
              <a:t> Technical Video Services is available and provides an overview on basic concepts in Airport Design from AC 150/5300-13B.  </a:t>
            </a:r>
          </a:p>
          <a:p>
            <a:endParaRPr lang="en-US" baseline="0" dirty="0" smtClean="0"/>
          </a:p>
          <a:p>
            <a:r>
              <a:rPr lang="en-US" baseline="0" dirty="0" smtClean="0"/>
              <a:t>Currently the series has five videos available and two addition videos are coming soon.</a:t>
            </a:r>
            <a:endParaRPr lang="en-US" dirty="0"/>
          </a:p>
        </p:txBody>
      </p:sp>
      <p:sp>
        <p:nvSpPr>
          <p:cNvPr id="4" name="Slide Number Placeholder 3"/>
          <p:cNvSpPr>
            <a:spLocks noGrp="1"/>
          </p:cNvSpPr>
          <p:nvPr>
            <p:ph type="sldNum" sz="quarter" idx="10"/>
          </p:nvPr>
        </p:nvSpPr>
        <p:spPr/>
        <p:txBody>
          <a:bodyPr/>
          <a:lstStyle/>
          <a:p>
            <a:fld id="{B3A066F1-1FFF-4C22-9DFC-EE7968651D84}" type="slidenum">
              <a:rPr lang="en-US" smtClean="0"/>
              <a:t>15</a:t>
            </a:fld>
            <a:endParaRPr lang="en-US" dirty="0"/>
          </a:p>
        </p:txBody>
      </p:sp>
    </p:spTree>
    <p:extLst>
      <p:ext uri="{BB962C8B-B14F-4D97-AF65-F5344CB8AC3E}">
        <p14:creationId xmlns:p14="http://schemas.microsoft.com/office/powerpoint/2010/main" val="124753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B2680-E2FC-4D4F-805D-0D9C86D9BD15}" type="slidenum">
              <a:rPr lang="en-US" altLang="en-US"/>
              <a:pPr/>
              <a:t>2</a:t>
            </a:fld>
            <a:endParaRPr lang="en-US" alt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Runway safety areas are the protective area surrounding runways that is suitable for reducing the risk of damage to aircraft in the event of an undershoot, overshoot or excursion from the runway.  Safety areas save lives, injuries and damage to aircraft. The size of the runway safety area is defined by the critical aircraft using the</a:t>
            </a:r>
            <a:r>
              <a:rPr lang="en-US" sz="1200" kern="1200" baseline="0" dirty="0" smtClean="0">
                <a:solidFill>
                  <a:schemeClr val="tx1"/>
                </a:solidFill>
                <a:effectLst/>
                <a:latin typeface="+mn-lt"/>
                <a:ea typeface="+mn-ea"/>
                <a:cs typeface="+mn-cs"/>
              </a:rPr>
              <a:t> airport. For the most part, the ground that is in the runway safety area should be </a:t>
            </a:r>
            <a:r>
              <a:rPr lang="en-US" dirty="0" smtClean="0"/>
              <a:t>graded </a:t>
            </a:r>
            <a:r>
              <a:rPr lang="en-US" sz="1200" kern="1200" baseline="0" dirty="0" smtClean="0">
                <a:solidFill>
                  <a:schemeClr val="tx1"/>
                </a:solidFill>
                <a:effectLst/>
                <a:latin typeface="+mn-lt"/>
                <a:ea typeface="+mn-ea"/>
                <a:cs typeface="+mn-cs"/>
              </a:rPr>
              <a:t>so that there are not objects or ruts in that area. </a:t>
            </a:r>
            <a:r>
              <a:rPr lang="en-US" dirty="0" smtClean="0"/>
              <a:t>Also, w</a:t>
            </a:r>
            <a:r>
              <a:rPr lang="en-US" sz="1200" kern="1200" baseline="0" dirty="0" smtClean="0">
                <a:solidFill>
                  <a:schemeClr val="tx1"/>
                </a:solidFill>
                <a:effectLst/>
                <a:latin typeface="+mn-lt"/>
                <a:ea typeface="+mn-ea"/>
                <a:cs typeface="+mn-cs"/>
              </a:rPr>
              <a:t>here</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there is a requirement for equipment to be located in the runway safety area it should be frangible.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9229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B2680-E2FC-4D4F-805D-0D9C86D9BD15}" type="slidenum">
              <a:rPr lang="en-US" altLang="en-US"/>
              <a:pPr/>
              <a:t>3</a:t>
            </a:fld>
            <a:endParaRPr lang="en-US" alt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focus for safety area improvements was initially on those </a:t>
            </a:r>
            <a:r>
              <a:rPr lang="en-US" sz="1200" kern="1200" dirty="0" smtClean="0">
                <a:solidFill>
                  <a:schemeClr val="tx1"/>
                </a:solidFill>
                <a:effectLst/>
                <a:latin typeface="+mn-lt"/>
                <a:ea typeface="+mn-ea"/>
                <a:cs typeface="+mn-cs"/>
              </a:rPr>
              <a:t>accomplished at our commercial service airports. It is just as important for airport</a:t>
            </a:r>
            <a:r>
              <a:rPr lang="en-US" sz="1200" kern="1200" baseline="0" dirty="0" smtClean="0">
                <a:solidFill>
                  <a:schemeClr val="tx1"/>
                </a:solidFill>
                <a:effectLst/>
                <a:latin typeface="+mn-lt"/>
                <a:ea typeface="+mn-ea"/>
                <a:cs typeface="+mn-cs"/>
              </a:rPr>
              <a:t> sponsors </a:t>
            </a:r>
            <a:r>
              <a:rPr lang="en-US" sz="1200" kern="1200" dirty="0" smtClean="0">
                <a:solidFill>
                  <a:schemeClr val="tx1"/>
                </a:solidFill>
                <a:effectLst/>
                <a:latin typeface="+mn-lt"/>
                <a:ea typeface="+mn-ea"/>
                <a:cs typeface="+mn-cs"/>
              </a:rPr>
              <a:t>at General Aviation airports to be familiar with the runway safety area dimensions</a:t>
            </a:r>
            <a:r>
              <a:rPr lang="en-US" sz="1200" kern="1200" baseline="0" dirty="0" smtClean="0">
                <a:solidFill>
                  <a:schemeClr val="tx1"/>
                </a:solidFill>
                <a:effectLst/>
                <a:latin typeface="+mn-lt"/>
                <a:ea typeface="+mn-ea"/>
                <a:cs typeface="+mn-cs"/>
              </a:rPr>
              <a:t> and state of affairs. Where safety area enhancements are needed to meet the runway safety area standards, this should be a high priority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your airport doesn’t have a RSA Determination that is current, you should identify the path toward getting a determination in place. The RSAD must be completed prior to any major runway grant, but more importantly, it is an important step toward full understanding improvements that are beneficial at your airport.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While this slide presentation has been prepared by the Safety and Standards Branch for the Great Lakes Region, the lead POC for working with the general aviation airports to track the completion of Runway Safety Area Determinations and to plan for and track the completion of enhancements is the POC in the Airports District Office that serves your airport.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Besides the Runway Safety Area, the next safety topic we are going to discuss is best practices for mitigation of wildlife hazards at airports.</a:t>
            </a:r>
            <a:endParaRPr lang="en-US" sz="1200" kern="1200" dirty="0" smtClean="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5518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B2680-E2FC-4D4F-805D-0D9C86D9BD15}" type="slidenum">
              <a:rPr lang="en-US" altLang="en-US"/>
              <a:pPr/>
              <a:t>4</a:t>
            </a:fld>
            <a:endParaRPr lang="en-US" alt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dirty="0" smtClean="0"/>
              <a:t>During the next several</a:t>
            </a:r>
            <a:r>
              <a:rPr lang="en-US" altLang="en-US" baseline="0" dirty="0" smtClean="0"/>
              <a:t> slides we are going to talk about the challenges that wildlife present to airport operators.</a:t>
            </a:r>
            <a:r>
              <a:rPr lang="en-US" altLang="en-US" baseline="0" dirty="0"/>
              <a:t> </a:t>
            </a:r>
            <a:r>
              <a:rPr lang="en-US" altLang="en-US" baseline="0" dirty="0" smtClean="0"/>
              <a:t>In addition, we want to talk about what tools have become the best practices for understanding the specific wildlife hazards and mitigation recommendations for your airport. We will also identify the training resources that the FAA offers to stakeholders.</a:t>
            </a:r>
          </a:p>
        </p:txBody>
      </p:sp>
    </p:spTree>
    <p:extLst>
      <p:ext uri="{BB962C8B-B14F-4D97-AF65-F5344CB8AC3E}">
        <p14:creationId xmlns:p14="http://schemas.microsoft.com/office/powerpoint/2010/main" val="190061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Wildlife presents a challenge for all airport operators – both large airports and smaller or regional airports have seen increasing challenges. </a:t>
            </a:r>
            <a:endParaRPr lang="en-US" sz="1200" kern="1200" dirty="0" smtClean="0">
              <a:solidFill>
                <a:schemeClr val="tx1"/>
              </a:solidFill>
              <a:effectLst/>
              <a:latin typeface="+mn-lt"/>
              <a:ea typeface="+mn-ea"/>
              <a:cs typeface="+mn-cs"/>
            </a:endParaRPr>
          </a:p>
          <a:p>
            <a:r>
              <a:rPr lang="en-US" baseline="0" dirty="0" smtClean="0"/>
              <a:t>Increasing human population and also wildlife population.  </a:t>
            </a:r>
          </a:p>
          <a:p>
            <a:r>
              <a:rPr lang="en-US" baseline="0" dirty="0" smtClean="0"/>
              <a:t>Unfortunately, wildlife become accustomed to harassment and frightening techniques, so it is important not to become complacent once mitigation steps are taken.</a:t>
            </a:r>
          </a:p>
          <a:p>
            <a:endParaRPr lang="en-US" baseline="0" dirty="0" smtClean="0"/>
          </a:p>
          <a:p>
            <a:r>
              <a:rPr lang="en-US" baseline="0" dirty="0" smtClean="0"/>
              <a:t>Dynamic with different nesting, roosting and feeding sites.</a:t>
            </a:r>
          </a:p>
          <a:p>
            <a:r>
              <a:rPr lang="en-US" baseline="0" dirty="0" smtClean="0"/>
              <a:t>Airport operators have limited funding – the airport activity drive the revenue streams and there is always a challenge when it comes to incoming revenues versus the needs for its use. It is important to prioritize wildlife mitigation and communicate about the importance of taking actions</a:t>
            </a:r>
          </a:p>
          <a:p>
            <a:r>
              <a:rPr lang="en-US" baseline="0" dirty="0" smtClean="0"/>
              <a:t>Another reality and consideration when identifying the best mitigation tactics is to recognize that there is a sensitivity to killing of wildlife. </a:t>
            </a:r>
          </a:p>
          <a:p>
            <a:r>
              <a:rPr lang="en-US" baseline="0" dirty="0" smtClean="0"/>
              <a:t>Airports may represent an attractive island habitat, but wildlife and aviation activities don’t mix.</a:t>
            </a:r>
          </a:p>
          <a:p>
            <a:endParaRPr lang="en-US" baseline="0" dirty="0" smtClean="0"/>
          </a:p>
          <a:p>
            <a:r>
              <a:rPr lang="en-US" baseline="0" dirty="0" smtClean="0"/>
              <a:t>Understanding the challenges at your airport…by conducting a Wildlife Hazard Assessment or Site Visit…let’s discuss the difference.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A066F1-1FFF-4C22-9DFC-EE7968651D84}" type="slidenum">
              <a:rPr lang="en-US" smtClean="0"/>
              <a:t>5</a:t>
            </a:fld>
            <a:endParaRPr lang="en-US" dirty="0"/>
          </a:p>
        </p:txBody>
      </p:sp>
    </p:spTree>
    <p:extLst>
      <p:ext uri="{BB962C8B-B14F-4D97-AF65-F5344CB8AC3E}">
        <p14:creationId xmlns:p14="http://schemas.microsoft.com/office/powerpoint/2010/main" val="315365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95363" y="766763"/>
            <a:ext cx="5114925" cy="3836987"/>
          </a:xfrm>
          <a:ln/>
        </p:spPr>
      </p:sp>
      <p:sp>
        <p:nvSpPr>
          <p:cNvPr id="28675" name="Rectangle 3"/>
          <p:cNvSpPr>
            <a:spLocks noGrp="1" noChangeArrowheads="1"/>
          </p:cNvSpPr>
          <p:nvPr>
            <p:ph type="body" idx="1"/>
          </p:nvPr>
        </p:nvSpPr>
        <p:spPr>
          <a:xfrm>
            <a:off x="685800" y="4771486"/>
            <a:ext cx="5486400" cy="3600450"/>
          </a:xfrm>
          <a:noFill/>
        </p:spPr>
        <p:txBody>
          <a:bodyPr/>
          <a:lstStyle/>
          <a:p>
            <a:pPr marL="228600" indent="-228600">
              <a:buFont typeface="Arial" panose="020B0604020202020204" pitchFamily="34" charset="0"/>
              <a:buChar char="•"/>
            </a:pPr>
            <a:r>
              <a:rPr lang="en-US" altLang="en-US" dirty="0" smtClean="0"/>
              <a:t>Let’s talk about the tools that are available and used to</a:t>
            </a:r>
            <a:r>
              <a:rPr lang="en-US" altLang="en-US" baseline="0" dirty="0" smtClean="0"/>
              <a:t> receive information from professionals when it comes to understanding the wildlife hazards and mitigation options for your specific airport location.</a:t>
            </a:r>
          </a:p>
          <a:p>
            <a:pPr marL="228600" indent="-228600">
              <a:buFont typeface="Arial" panose="020B0604020202020204" pitchFamily="34" charset="0"/>
              <a:buChar char="•"/>
            </a:pPr>
            <a:r>
              <a:rPr lang="en-US" altLang="en-US" baseline="0" dirty="0" smtClean="0"/>
              <a:t>The charts on this slide compare at a high level the differences between a Wildlife Hazard Site Visit versus a Wildlife Hazard Assessment. The duration, the qualifications, data collection and findings differ. There are similarities (in green box at bottom) between the Site Visit and Assessment, but the Assessment is a bigger undertaking. The need for one versus the other is driven by the complexity and seriousness of the situation at the Airport.</a:t>
            </a:r>
            <a:endParaRPr lang="en-US" altLang="en-US" dirty="0" smtClean="0"/>
          </a:p>
          <a:p>
            <a:pPr marL="228600" indent="-228600">
              <a:buFont typeface="Arial" panose="020B0604020202020204" pitchFamily="34" charset="0"/>
              <a:buChar char="•"/>
            </a:pPr>
            <a:r>
              <a:rPr lang="en-US" altLang="en-US" baseline="0" dirty="0" smtClean="0"/>
              <a:t>In general, Site Visits are typically used at GA airports, while Part 139 certificated airports will most likely require full WHAs. </a:t>
            </a:r>
            <a:endParaRPr lang="en-US" altLang="en-US" dirty="0" smtClean="0"/>
          </a:p>
        </p:txBody>
      </p:sp>
    </p:spTree>
    <p:extLst>
      <p:ext uri="{BB962C8B-B14F-4D97-AF65-F5344CB8AC3E}">
        <p14:creationId xmlns:p14="http://schemas.microsoft.com/office/powerpoint/2010/main" val="100357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995363" y="766763"/>
            <a:ext cx="5114925" cy="3836987"/>
          </a:xfrm>
          <a:ln/>
        </p:spPr>
      </p:sp>
      <p:sp>
        <p:nvSpPr>
          <p:cNvPr id="20483" name="Notes Placeholder 2"/>
          <p:cNvSpPr>
            <a:spLocks noGrp="1"/>
          </p:cNvSpPr>
          <p:nvPr>
            <p:ph type="body" idx="1"/>
          </p:nvPr>
        </p:nvSpPr>
        <p:spPr>
          <a:xfrm>
            <a:off x="685800" y="4871214"/>
            <a:ext cx="5486400" cy="3600450"/>
          </a:xfrm>
          <a:noFill/>
        </p:spPr>
        <p:txBody>
          <a:bodyPr/>
          <a:lstStyle/>
          <a:p>
            <a:r>
              <a:rPr lang="en-US" altLang="en-US" baseline="0" dirty="0" smtClean="0"/>
              <a:t>While the FAA doesn’t conduct the Site Visits or the Assessments, the FAA is the POC and will work closely with the airport sponsors to identify the review process and timing for acceptance of the Wildlife Hazard Site Visits. </a:t>
            </a:r>
          </a:p>
          <a:p>
            <a:endParaRPr lang="en-US" altLang="en-US" b="1" baseline="0" dirty="0" smtClean="0">
              <a:solidFill>
                <a:srgbClr val="FF0000"/>
              </a:solidFill>
            </a:endParaRPr>
          </a:p>
          <a:p>
            <a:r>
              <a:rPr lang="en-US" altLang="en-US" b="0" baseline="0" dirty="0" smtClean="0"/>
              <a:t>An important point: the GA Wildlife Hazard Site Visit can and should be used as the basis for a Wildlife Hazard Mitigation Plan and projects listed in the plan can qualify for AIP funding if necessary.</a:t>
            </a:r>
          </a:p>
          <a:p>
            <a:endParaRPr lang="en-US" altLang="en-US" dirty="0" smtClean="0">
              <a:solidFill>
                <a:srgbClr val="FF0000"/>
              </a:solidFill>
            </a:endParaRPr>
          </a:p>
        </p:txBody>
      </p:sp>
      <p:sp>
        <p:nvSpPr>
          <p:cNvPr id="20484" name="Slide Number Placeholder 3"/>
          <p:cNvSpPr>
            <a:spLocks noGrp="1"/>
          </p:cNvSpPr>
          <p:nvPr>
            <p:ph type="sldNum" sz="quarter" idx="5"/>
          </p:nvPr>
        </p:nvSpPr>
        <p:spPr>
          <a:noFill/>
        </p:spPr>
        <p:txBody>
          <a:bodyPr/>
          <a:lstStyle>
            <a:lvl1pPr defTabSz="915988">
              <a:defRPr sz="2400">
                <a:solidFill>
                  <a:schemeClr val="tx1"/>
                </a:solidFill>
                <a:latin typeface="Arial" panose="020B0604020202020204" pitchFamily="34" charset="0"/>
              </a:defRPr>
            </a:lvl1pPr>
            <a:lvl2pPr marL="739775" indent="-284163" defTabSz="915988">
              <a:defRPr sz="2400">
                <a:solidFill>
                  <a:schemeClr val="tx1"/>
                </a:solidFill>
                <a:latin typeface="Arial" panose="020B0604020202020204" pitchFamily="34" charset="0"/>
              </a:defRPr>
            </a:lvl2pPr>
            <a:lvl3pPr marL="1139825" indent="-227013" defTabSz="915988">
              <a:defRPr sz="2400">
                <a:solidFill>
                  <a:schemeClr val="tx1"/>
                </a:solidFill>
                <a:latin typeface="Arial" panose="020B0604020202020204" pitchFamily="34" charset="0"/>
              </a:defRPr>
            </a:lvl3pPr>
            <a:lvl4pPr marL="1595438" indent="-227013" defTabSz="915988">
              <a:defRPr sz="2400">
                <a:solidFill>
                  <a:schemeClr val="tx1"/>
                </a:solidFill>
                <a:latin typeface="Arial" panose="020B0604020202020204" pitchFamily="34" charset="0"/>
              </a:defRPr>
            </a:lvl4pPr>
            <a:lvl5pPr marL="2051050" indent="-227013" defTabSz="915988">
              <a:defRPr sz="2400">
                <a:solidFill>
                  <a:schemeClr val="tx1"/>
                </a:solidFill>
                <a:latin typeface="Arial" panose="020B0604020202020204" pitchFamily="34" charset="0"/>
              </a:defRPr>
            </a:lvl5pPr>
            <a:lvl6pPr marL="2508250" indent="-227013" defTabSz="915988" eaLnBrk="0" fontAlgn="base" hangingPunct="0">
              <a:spcBef>
                <a:spcPct val="0"/>
              </a:spcBef>
              <a:spcAft>
                <a:spcPct val="0"/>
              </a:spcAft>
              <a:defRPr sz="2400">
                <a:solidFill>
                  <a:schemeClr val="tx1"/>
                </a:solidFill>
                <a:latin typeface="Arial" panose="020B0604020202020204" pitchFamily="34" charset="0"/>
              </a:defRPr>
            </a:lvl6pPr>
            <a:lvl7pPr marL="2965450" indent="-227013" defTabSz="915988" eaLnBrk="0" fontAlgn="base" hangingPunct="0">
              <a:spcBef>
                <a:spcPct val="0"/>
              </a:spcBef>
              <a:spcAft>
                <a:spcPct val="0"/>
              </a:spcAft>
              <a:defRPr sz="2400">
                <a:solidFill>
                  <a:schemeClr val="tx1"/>
                </a:solidFill>
                <a:latin typeface="Arial" panose="020B0604020202020204" pitchFamily="34" charset="0"/>
              </a:defRPr>
            </a:lvl7pPr>
            <a:lvl8pPr marL="3422650" indent="-227013" defTabSz="915988" eaLnBrk="0" fontAlgn="base" hangingPunct="0">
              <a:spcBef>
                <a:spcPct val="0"/>
              </a:spcBef>
              <a:spcAft>
                <a:spcPct val="0"/>
              </a:spcAft>
              <a:defRPr sz="2400">
                <a:solidFill>
                  <a:schemeClr val="tx1"/>
                </a:solidFill>
                <a:latin typeface="Arial" panose="020B0604020202020204" pitchFamily="34" charset="0"/>
              </a:defRPr>
            </a:lvl8pPr>
            <a:lvl9pPr marL="3879850" indent="-227013" defTabSz="915988"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5988" rtl="0" eaLnBrk="1" fontAlgn="base" latinLnBrk="0" hangingPunct="1">
              <a:lnSpc>
                <a:spcPct val="100000"/>
              </a:lnSpc>
              <a:spcBef>
                <a:spcPct val="0"/>
              </a:spcBef>
              <a:spcAft>
                <a:spcPct val="0"/>
              </a:spcAft>
              <a:buClrTx/>
              <a:buSzTx/>
              <a:buFontTx/>
              <a:buNone/>
              <a:tabLst/>
              <a:defRPr/>
            </a:pPr>
            <a:fld id="{7CC1EA3F-9E41-4AE0-8E27-7250B298B47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598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5293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Wildlife Hazard Video</a:t>
            </a:r>
            <a:r>
              <a:rPr lang="en-US" baseline="0" dirty="0" smtClean="0"/>
              <a:t> was released October 2022. The link on this slide is a live link or you can copy it into your browser to view the slides. Take 12 minutes to view it. There are other safety related videos released by the FAA that pop up when you visit this site.</a:t>
            </a:r>
          </a:p>
          <a:p>
            <a:endParaRPr lang="en-US" baseline="0" dirty="0" smtClean="0"/>
          </a:p>
          <a:p>
            <a:r>
              <a:rPr lang="en-US" sz="1200" b="0" i="0" kern="1200" dirty="0" smtClean="0">
                <a:solidFill>
                  <a:schemeClr val="tx1"/>
                </a:solidFill>
                <a:effectLst/>
                <a:latin typeface="+mn-lt"/>
                <a:ea typeface="+mn-ea"/>
                <a:cs typeface="+mn-cs"/>
              </a:rPr>
              <a:t>The video provides an overview of how successful wildlife strike reporting and the National Wildlife Strike Database (jointly administered by USDA and FAA) is reducing the impact of wildlife strikes on both commercial and general aviation.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During the video</a:t>
            </a:r>
            <a:r>
              <a:rPr lang="en-US" sz="1200" b="0" i="0" kern="1200" baseline="0" dirty="0" smtClean="0">
                <a:solidFill>
                  <a:schemeClr val="tx1"/>
                </a:solidFill>
                <a:effectLst/>
                <a:latin typeface="+mn-lt"/>
                <a:ea typeface="+mn-ea"/>
                <a:cs typeface="+mn-cs"/>
              </a:rPr>
              <a:t> it provided an interesting stat: 97% of the wildlife strikes reported are birds (mainly in the daytime) and only 2% are mammals (mainly deer) and 1% other (such as bats). The bird strikes occur primarily from July to October and the deer strikes occur mainly at night and during Oct-Nov. While these strikes are fewer in percentage than bird strikes they can cause greater damage. These stats are at a high level. If you haven’t participated in a site visit for your airport or haven’t read the report, take the time to look at the specific findings at your facility and compare the stats and recommendations at your airport with the national data and information.</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Next we are going to talk about challenges that come with the winter months.</a:t>
            </a:r>
            <a:endParaRPr lang="en-US" dirty="0"/>
          </a:p>
        </p:txBody>
      </p:sp>
      <p:sp>
        <p:nvSpPr>
          <p:cNvPr id="4" name="Slide Number Placeholder 3"/>
          <p:cNvSpPr>
            <a:spLocks noGrp="1"/>
          </p:cNvSpPr>
          <p:nvPr>
            <p:ph type="sldNum" sz="quarter" idx="10"/>
          </p:nvPr>
        </p:nvSpPr>
        <p:spPr/>
        <p:txBody>
          <a:bodyPr/>
          <a:lstStyle/>
          <a:p>
            <a:fld id="{48833F43-807B-451E-BAB7-35C2B3531CC8}" type="slidenum">
              <a:rPr lang="en-US" smtClean="0"/>
              <a:t>8</a:t>
            </a:fld>
            <a:endParaRPr lang="en-US" dirty="0"/>
          </a:p>
        </p:txBody>
      </p:sp>
    </p:spTree>
    <p:extLst>
      <p:ext uri="{BB962C8B-B14F-4D97-AF65-F5344CB8AC3E}">
        <p14:creationId xmlns:p14="http://schemas.microsoft.com/office/powerpoint/2010/main" val="318287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B2680-E2FC-4D4F-805D-0D9C86D9BD15}" type="slidenum">
              <a:rPr lang="en-US" altLang="en-US"/>
              <a:pPr/>
              <a:t>9</a:t>
            </a:fld>
            <a:endParaRPr lang="en-US" alt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dirty="0" smtClean="0"/>
              <a:t>It would be short-sighted if we were highlighting</a:t>
            </a:r>
            <a:r>
              <a:rPr lang="en-US" altLang="en-US" baseline="0" dirty="0" smtClean="0"/>
              <a:t> key areas on general aviation airport safety without talking about winter months and snow and ice control at a general aviation airport. </a:t>
            </a:r>
          </a:p>
          <a:p>
            <a:pPr marL="171450" indent="-171450">
              <a:buFont typeface="Arial" panose="020B0604020202020204" pitchFamily="34" charset="0"/>
              <a:buChar char="•"/>
            </a:pPr>
            <a:r>
              <a:rPr lang="en-US" altLang="en-US" baseline="0" dirty="0" smtClean="0"/>
              <a:t>It is important to not go it alone when it comes to planning and preparing for the snow season. The needs of the users of your airport facility will probably drive the critical nature of responding to snow and ice control at your airport facility. Working with stakeholders as you prepare and plan for the winter months and establishing communication among a group of airport peers are important steps toward preparing for the winter. </a:t>
            </a:r>
          </a:p>
          <a:p>
            <a:pPr marL="171450" indent="-171450">
              <a:buFont typeface="Arial" panose="020B0604020202020204" pitchFamily="34" charset="0"/>
              <a:buChar char="•"/>
            </a:pPr>
            <a:r>
              <a:rPr lang="en-US" altLang="en-US" baseline="0" dirty="0" smtClean="0"/>
              <a:t>We would be remiss if we didn’t recognize a long-standing larger group of airports sharing techniques and best practices on snow and ice control at the annual Aviation Snow Symposium held in April of each year (since 1967) in Allentown. The purpose of the symposium, then and now, is to provide a forum for dialogue on the numerous aspects of winter operations at airports. Early discussions focused on equipment, technique and shared experiences. Today, over 40 years later, topics include the use of chemicals, advanced communications and weather reporting systems as well as environmental, security, legal and financial considerations.</a:t>
            </a:r>
          </a:p>
          <a:p>
            <a:pPr marL="171450" indent="-171450">
              <a:buFont typeface="Arial" panose="020B0604020202020204" pitchFamily="34" charset="0"/>
              <a:buChar char="•"/>
            </a:pPr>
            <a:r>
              <a:rPr lang="en-US" altLang="en-US" baseline="0" dirty="0" smtClean="0"/>
              <a:t>All sizes of airports participate in the snow symposium so it can be beneficial for an general aviation airport operator and field crew to attend.</a:t>
            </a:r>
          </a:p>
          <a:p>
            <a:endParaRPr lang="en-US" altLang="en-US" baseline="0" dirty="0" smtClean="0"/>
          </a:p>
          <a:p>
            <a:endParaRPr lang="en-US" altLang="en-US" baseline="0" dirty="0" smtClean="0"/>
          </a:p>
          <a:p>
            <a:endParaRPr lang="en-US" altLang="en-US" dirty="0"/>
          </a:p>
        </p:txBody>
      </p:sp>
    </p:spTree>
    <p:extLst>
      <p:ext uri="{BB962C8B-B14F-4D97-AF65-F5344CB8AC3E}">
        <p14:creationId xmlns:p14="http://schemas.microsoft.com/office/powerpoint/2010/main" val="86499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71135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53452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75867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EC74F4-B9A6-4EBC-AF8B-E1002DF695BF}" type="datetime1">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70844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BDAC8B-FE60-4DC5-84C6-8B220923CB2D}" type="datetime1">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13252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4A48E-9819-4C29-90F9-6F01AFAD5193}" type="datetime1">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26848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6F779-45A7-4ACD-B679-A90BD5E72F74}" type="datetime1">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145608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938978-A483-42FA-B0F0-63F7DF2D9D37}" type="datetime1">
              <a:rPr lang="en-US" smtClean="0"/>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416367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C96D38-3CC9-4C80-9CBF-021ECB31A8F6}" type="datetime1">
              <a:rPr lang="en-US" smtClean="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428968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90DEE-E12E-4385-9C7D-1D1FAD92C1CA}" type="datetime1">
              <a:rPr lang="en-US" smtClean="0"/>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02342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D69E89-0C24-4417-AAF9-2EEDA40427D1}" type="datetime1">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41721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832277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ACA380-B50E-4358-9B2A-0825C47AC875}" type="datetime1">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51923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98A2D-631F-4C6A-9757-68A8DE4E2347}" type="datetime1">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62508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DB191-A25E-4667-8726-B72CE4E25128}" type="datetime1">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57393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31815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48085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72629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49385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10460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103454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3F4708-BF54-264D-B54F-45096FD9A67A}"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69285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F4708-BF54-264D-B54F-45096FD9A67A}" type="datetimeFigureOut">
              <a:rPr lang="en-US" smtClean="0"/>
              <a:t>3/26/2023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3EC90-ABB8-0A44-A63A-6480D55117D5}" type="slidenum">
              <a:rPr lang="en-US" smtClean="0"/>
              <a:t>‹#›</a:t>
            </a:fld>
            <a:endParaRPr lang="en-US" dirty="0"/>
          </a:p>
        </p:txBody>
      </p:sp>
    </p:spTree>
    <p:extLst>
      <p:ext uri="{BB962C8B-B14F-4D97-AF65-F5344CB8AC3E}">
        <p14:creationId xmlns:p14="http://schemas.microsoft.com/office/powerpoint/2010/main" val="1400363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7E1C1-75FD-4C03-B1E2-1799C3916EE9}" type="datetime1">
              <a:rPr lang="en-US" smtClean="0"/>
              <a:t>3/26/2023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3EC90-ABB8-0A44-A63A-6480D55117D5}" type="slidenum">
              <a:rPr lang="en-US" smtClean="0"/>
              <a:t>‹#›</a:t>
            </a:fld>
            <a:endParaRPr lang="en-US" dirty="0"/>
          </a:p>
        </p:txBody>
      </p:sp>
    </p:spTree>
    <p:extLst>
      <p:ext uri="{BB962C8B-B14F-4D97-AF65-F5344CB8AC3E}">
        <p14:creationId xmlns:p14="http://schemas.microsoft.com/office/powerpoint/2010/main" val="1336575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NgAN1tHJU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2nuO4PZKF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937FB-1918-3C4F-B749-52A658882BFE}"/>
              </a:ext>
            </a:extLst>
          </p:cNvPr>
          <p:cNvSpPr txBox="1">
            <a:spLocks/>
          </p:cNvSpPr>
          <p:nvPr/>
        </p:nvSpPr>
        <p:spPr>
          <a:xfrm>
            <a:off x="692756" y="3071948"/>
            <a:ext cx="8276146" cy="1921731"/>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rgbClr val="44546A"/>
                </a:solidFill>
                <a:latin typeface="Arial"/>
                <a:cs typeface="Arial"/>
              </a:rPr>
              <a:t>An ADO Perspective</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rgbClr val="44546A"/>
                </a:solidFill>
                <a:latin typeface="Arial"/>
                <a:cs typeface="Arial"/>
              </a:rPr>
              <a:t>General Aviation Airport Safety</a:t>
            </a:r>
            <a:endParaRPr kumimoji="0" lang="en-US" sz="4400" b="1" i="0" u="none" strike="noStrike" kern="1200" cap="none" spc="0" normalizeH="0" baseline="0" noProof="0" dirty="0">
              <a:ln>
                <a:noFill/>
              </a:ln>
              <a:solidFill>
                <a:srgbClr val="44546A"/>
              </a:solidFill>
              <a:effectLst/>
              <a:uLnTx/>
              <a:uFillTx/>
              <a:latin typeface="Arial"/>
              <a:ea typeface="+mn-ea"/>
              <a:cs typeface="Arial"/>
            </a:endParaRPr>
          </a:p>
        </p:txBody>
      </p:sp>
      <p:sp>
        <p:nvSpPr>
          <p:cNvPr id="5" name="Rectangle 12">
            <a:extLst>
              <a:ext uri="{FF2B5EF4-FFF2-40B4-BE49-F238E27FC236}">
                <a16:creationId xmlns:a16="http://schemas.microsoft.com/office/drawing/2014/main" id="{5C6924A3-BE1E-4A42-9D94-E54867335B8B}"/>
              </a:ext>
            </a:extLst>
          </p:cNvPr>
          <p:cNvSpPr txBox="1">
            <a:spLocks noChangeArrowheads="1"/>
          </p:cNvSpPr>
          <p:nvPr/>
        </p:nvSpPr>
        <p:spPr bwMode="auto">
          <a:xfrm>
            <a:off x="746557" y="4968653"/>
            <a:ext cx="7768793" cy="692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b="1" i="1" kern="0" dirty="0" smtClean="0">
                <a:solidFill>
                  <a:srgbClr val="0070C0"/>
                </a:solidFill>
                <a:latin typeface="Calibri" panose="020F0502020204030204"/>
              </a:rPr>
              <a:t>2023 </a:t>
            </a:r>
            <a:r>
              <a:rPr lang="en-US" sz="3200" b="1" i="1" kern="0" dirty="0" smtClean="0">
                <a:solidFill>
                  <a:srgbClr val="0070C0"/>
                </a:solidFill>
                <a:latin typeface="Calibri" panose="020F0502020204030204"/>
              </a:rPr>
              <a:t>South Dakota Airports Conference</a:t>
            </a:r>
            <a:endParaRPr kumimoji="0" lang="en-US" sz="3200" b="1" i="1" u="none" strike="noStrike" kern="0" cap="none" spc="0" normalizeH="0" baseline="0" noProof="0" dirty="0">
              <a:ln>
                <a:noFill/>
              </a:ln>
              <a:solidFill>
                <a:srgbClr val="0070C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3EC90-ABB8-0A44-A63A-6480D55117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3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07353" y="2627719"/>
            <a:ext cx="807182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None/>
            </a:pPr>
            <a:r>
              <a:rPr lang="en-US" b="1" dirty="0" smtClean="0"/>
              <a:t>New FAA Video</a:t>
            </a:r>
          </a:p>
          <a:p>
            <a:pPr algn="ctr">
              <a:buNone/>
            </a:pPr>
            <a:r>
              <a:rPr lang="en-US" b="1" dirty="0" smtClean="0"/>
              <a:t>“Preparing for Winter Operations”   </a:t>
            </a:r>
          </a:p>
          <a:p>
            <a:pPr algn="ctr">
              <a:buNone/>
            </a:pPr>
            <a:endParaRPr lang="en-US" b="1" dirty="0"/>
          </a:p>
          <a:p>
            <a:pPr algn="ctr">
              <a:buNone/>
            </a:pPr>
            <a:r>
              <a:rPr lang="en-US" sz="1800" dirty="0" smtClean="0"/>
              <a:t>			</a:t>
            </a:r>
            <a:r>
              <a:rPr lang="en-US" sz="1800" dirty="0" smtClean="0">
                <a:hlinkClick r:id="rId3"/>
              </a:rPr>
              <a:t>https</a:t>
            </a:r>
            <a:r>
              <a:rPr lang="en-US" sz="1800" dirty="0">
                <a:hlinkClick r:id="rId3"/>
              </a:rPr>
              <a:t>://youtu.be/FNgAN1tHJUE</a:t>
            </a:r>
            <a:r>
              <a:rPr lang="en-US" b="1" dirty="0" smtClean="0"/>
              <a:t/>
            </a:r>
            <a:br>
              <a:rPr lang="en-US" b="1" dirty="0" smtClean="0"/>
            </a:br>
            <a:endParaRPr lang="en-US" sz="1000" b="1" dirty="0" smtClean="0"/>
          </a:p>
          <a:p>
            <a:pPr algn="ctr">
              <a:buNone/>
            </a:pPr>
            <a:endParaRPr lang="en-US" b="1" dirty="0" smtClean="0"/>
          </a:p>
        </p:txBody>
      </p:sp>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10</a:t>
            </a:fld>
            <a:endParaRPr lang="en-US" dirty="0">
              <a:solidFill>
                <a:srgbClr val="FFFFFF">
                  <a:lumMod val="65000"/>
                </a:srgbClr>
              </a:solidFill>
            </a:endParaRPr>
          </a:p>
        </p:txBody>
      </p:sp>
      <p:sp>
        <p:nvSpPr>
          <p:cNvPr id="5" name="Rectangle 2"/>
          <p:cNvSpPr txBox="1">
            <a:spLocks noChangeArrowheads="1"/>
          </p:cNvSpPr>
          <p:nvPr/>
        </p:nvSpPr>
        <p:spPr>
          <a:xfrm>
            <a:off x="749578" y="763897"/>
            <a:ext cx="7732269" cy="1257893"/>
          </a:xfrm>
          <a:prstGeom prst="rect">
            <a:avLst/>
          </a:prstGeom>
        </p:spPr>
        <p:txBody>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altLang="en-US" sz="3600" kern="0" dirty="0" smtClean="0">
                <a:latin typeface="+mn-lt"/>
              </a:rPr>
              <a:t>Winter Operations </a:t>
            </a:r>
          </a:p>
          <a:p>
            <a:pPr algn="ctr">
              <a:buNone/>
            </a:pPr>
            <a:r>
              <a:rPr lang="en-US" altLang="en-US" sz="3600" i="1" kern="0" dirty="0" smtClean="0">
                <a:latin typeface="+mn-lt"/>
              </a:rPr>
              <a:t>Training Resources</a:t>
            </a:r>
            <a:endParaRPr lang="en-US" altLang="en-US" sz="2800" i="1" kern="0" dirty="0" smtClean="0">
              <a:latin typeface="+mn-lt"/>
            </a:endParaRPr>
          </a:p>
        </p:txBody>
      </p:sp>
      <p:pic>
        <p:nvPicPr>
          <p:cNvPr id="4" name="Picture 3"/>
          <p:cNvPicPr>
            <a:picLocks noChangeAspect="1"/>
          </p:cNvPicPr>
          <p:nvPr/>
        </p:nvPicPr>
        <p:blipFill>
          <a:blip r:embed="rId4"/>
          <a:stretch>
            <a:fillRect/>
          </a:stretch>
        </p:blipFill>
        <p:spPr>
          <a:xfrm>
            <a:off x="1785736" y="3495089"/>
            <a:ext cx="2060993" cy="1334456"/>
          </a:xfrm>
          <a:prstGeom prst="rect">
            <a:avLst/>
          </a:prstGeom>
        </p:spPr>
      </p:pic>
      <p:pic>
        <p:nvPicPr>
          <p:cNvPr id="6" name="Picture 5"/>
          <p:cNvPicPr>
            <a:picLocks noChangeAspect="1"/>
          </p:cNvPicPr>
          <p:nvPr/>
        </p:nvPicPr>
        <p:blipFill>
          <a:blip r:embed="rId5"/>
          <a:stretch>
            <a:fillRect/>
          </a:stretch>
        </p:blipFill>
        <p:spPr>
          <a:xfrm>
            <a:off x="5603415" y="4100968"/>
            <a:ext cx="1047750" cy="352425"/>
          </a:xfrm>
          <a:prstGeom prst="rect">
            <a:avLst/>
          </a:prstGeom>
        </p:spPr>
      </p:pic>
    </p:spTree>
    <p:extLst>
      <p:ext uri="{BB962C8B-B14F-4D97-AF65-F5344CB8AC3E}">
        <p14:creationId xmlns:p14="http://schemas.microsoft.com/office/powerpoint/2010/main" val="132925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11</a:t>
            </a:fld>
            <a:endParaRPr lang="en-US" dirty="0">
              <a:solidFill>
                <a:srgbClr val="FFFFFF">
                  <a:lumMod val="65000"/>
                </a:srgbClr>
              </a:solidFill>
            </a:endParaRPr>
          </a:p>
        </p:txBody>
      </p:sp>
      <p:sp>
        <p:nvSpPr>
          <p:cNvPr id="5" name="Rectangle 2"/>
          <p:cNvSpPr txBox="1">
            <a:spLocks noChangeArrowheads="1"/>
          </p:cNvSpPr>
          <p:nvPr/>
        </p:nvSpPr>
        <p:spPr>
          <a:xfrm>
            <a:off x="602839" y="810909"/>
            <a:ext cx="6081311" cy="1752743"/>
          </a:xfrm>
          <a:prstGeom prst="rect">
            <a:avLst/>
          </a:prstGeom>
        </p:spPr>
        <p:txBody>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altLang="en-US" sz="3600" kern="0" dirty="0" smtClean="0">
                <a:latin typeface="+mn-lt"/>
              </a:rPr>
              <a:t>Airport Field Condition and Winter Ops </a:t>
            </a:r>
            <a:r>
              <a:rPr lang="en-US" altLang="en-US" sz="2000" kern="0" dirty="0" smtClean="0"/>
              <a:t>AC </a:t>
            </a:r>
            <a:r>
              <a:rPr lang="en-US" altLang="en-US" sz="2000" kern="0" dirty="0"/>
              <a:t>150/5200-30D </a:t>
            </a:r>
            <a:endParaRPr lang="en-US" altLang="en-US" sz="1400" b="0" i="1" kern="0" dirty="0" smtClean="0"/>
          </a:p>
        </p:txBody>
      </p:sp>
      <p:pic>
        <p:nvPicPr>
          <p:cNvPr id="4" name="Picture 3"/>
          <p:cNvPicPr>
            <a:picLocks noChangeAspect="1"/>
          </p:cNvPicPr>
          <p:nvPr/>
        </p:nvPicPr>
        <p:blipFill>
          <a:blip r:embed="rId3"/>
          <a:stretch>
            <a:fillRect/>
          </a:stretch>
        </p:blipFill>
        <p:spPr>
          <a:xfrm>
            <a:off x="6878311" y="661738"/>
            <a:ext cx="1216678" cy="1596761"/>
          </a:xfrm>
          <a:prstGeom prst="rect">
            <a:avLst/>
          </a:prstGeom>
          <a:effectLst>
            <a:softEdge rad="12700"/>
          </a:effectLst>
          <a:scene3d>
            <a:camera prst="isometricOffAxis1Right"/>
            <a:lightRig rig="threePt" dir="t"/>
          </a:scene3d>
          <a:sp3d extrusionH="76200" contourW="12700">
            <a:bevelT/>
            <a:bevelB/>
            <a:contourClr>
              <a:schemeClr val="bg1">
                <a:lumMod val="85000"/>
              </a:schemeClr>
            </a:contourClr>
          </a:sp3d>
        </p:spPr>
        <p:style>
          <a:lnRef idx="2">
            <a:schemeClr val="accent3">
              <a:shade val="50000"/>
            </a:schemeClr>
          </a:lnRef>
          <a:fillRef idx="1">
            <a:schemeClr val="accent3"/>
          </a:fillRef>
          <a:effectRef idx="0">
            <a:schemeClr val="accent3"/>
          </a:effectRef>
          <a:fontRef idx="minor">
            <a:schemeClr val="lt1"/>
          </a:fontRef>
        </p:style>
      </p:pic>
      <p:sp>
        <p:nvSpPr>
          <p:cNvPr id="8" name="TextBox 7"/>
          <p:cNvSpPr txBox="1"/>
          <p:nvPr/>
        </p:nvSpPr>
        <p:spPr bwMode="auto">
          <a:xfrm>
            <a:off x="53445" y="2438579"/>
            <a:ext cx="434436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800100" lvl="1" indent="-342900">
              <a:buFont typeface="Arial" panose="020B0604020202020204" pitchFamily="34" charset="0"/>
              <a:buChar char="•"/>
            </a:pPr>
            <a:r>
              <a:rPr lang="en-US" sz="2000" dirty="0" smtClean="0">
                <a:solidFill>
                  <a:srgbClr val="002060"/>
                </a:solidFill>
              </a:rPr>
              <a:t>Using </a:t>
            </a:r>
            <a:r>
              <a:rPr lang="en-US" sz="2000" dirty="0">
                <a:solidFill>
                  <a:srgbClr val="002060"/>
                </a:solidFill>
              </a:rPr>
              <a:t>descriptor “patchy” on </a:t>
            </a:r>
            <a:r>
              <a:rPr lang="en-US" sz="2000" dirty="0" smtClean="0">
                <a:solidFill>
                  <a:srgbClr val="002060"/>
                </a:solidFill>
              </a:rPr>
              <a:t>TWYs and ramps </a:t>
            </a:r>
            <a:r>
              <a:rPr lang="en-US" sz="2000" dirty="0">
                <a:solidFill>
                  <a:srgbClr val="002060"/>
                </a:solidFill>
              </a:rPr>
              <a:t>and how defined.</a:t>
            </a:r>
          </a:p>
          <a:p>
            <a:pPr marL="800100" lvl="1" indent="-342900">
              <a:buFont typeface="Arial" panose="020B0604020202020204" pitchFamily="34" charset="0"/>
              <a:buChar char="•"/>
            </a:pPr>
            <a:r>
              <a:rPr lang="en-US" sz="2000" dirty="0">
                <a:solidFill>
                  <a:srgbClr val="002060"/>
                </a:solidFill>
              </a:rPr>
              <a:t>Monitoring more than 1 runway for conditions.</a:t>
            </a:r>
          </a:p>
          <a:p>
            <a:pPr marL="800100" lvl="1" indent="-342900">
              <a:buFont typeface="Arial" panose="020B0604020202020204" pitchFamily="34" charset="0"/>
              <a:buChar char="•"/>
            </a:pPr>
            <a:r>
              <a:rPr lang="en-US" sz="2000" dirty="0">
                <a:solidFill>
                  <a:srgbClr val="002060"/>
                </a:solidFill>
              </a:rPr>
              <a:t>Snow depth in localizer critical areas and access to NavAid equipment</a:t>
            </a:r>
          </a:p>
          <a:p>
            <a:pPr marL="800100" lvl="1" indent="-342900">
              <a:buFont typeface="Arial" panose="020B0604020202020204" pitchFamily="34" charset="0"/>
              <a:buChar char="•"/>
            </a:pPr>
            <a:r>
              <a:rPr lang="en-US" sz="2000" dirty="0">
                <a:solidFill>
                  <a:srgbClr val="002060"/>
                </a:solidFill>
              </a:rPr>
              <a:t>Access to </a:t>
            </a:r>
            <a:r>
              <a:rPr lang="en-US" sz="2000" dirty="0" smtClean="0">
                <a:solidFill>
                  <a:srgbClr val="002060"/>
                </a:solidFill>
              </a:rPr>
              <a:t>EMAS</a:t>
            </a:r>
          </a:p>
          <a:p>
            <a:pPr marL="800100" lvl="1" indent="-342900">
              <a:buFont typeface="Arial" panose="020B0604020202020204" pitchFamily="34" charset="0"/>
              <a:buChar char="•"/>
            </a:pPr>
            <a:r>
              <a:rPr lang="en-US" sz="2000" dirty="0" smtClean="0">
                <a:solidFill>
                  <a:srgbClr val="002060"/>
                </a:solidFill>
              </a:rPr>
              <a:t>RwyCC reporting language clarity</a:t>
            </a:r>
            <a:endParaRPr lang="en-US" sz="2000" dirty="0">
              <a:solidFill>
                <a:srgbClr val="002060"/>
              </a:solidFill>
            </a:endParaRPr>
          </a:p>
        </p:txBody>
      </p:sp>
      <p:sp>
        <p:nvSpPr>
          <p:cNvPr id="9" name="TextBox 8"/>
          <p:cNvSpPr txBox="1"/>
          <p:nvPr/>
        </p:nvSpPr>
        <p:spPr bwMode="auto">
          <a:xfrm>
            <a:off x="4397805" y="2460422"/>
            <a:ext cx="439642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800100" lvl="1" indent="-342900">
              <a:buFont typeface="Arial" panose="020B0604020202020204" pitchFamily="34" charset="0"/>
              <a:buChar char="•"/>
            </a:pPr>
            <a:r>
              <a:rPr lang="en-US" sz="2000" dirty="0">
                <a:solidFill>
                  <a:srgbClr val="002060"/>
                </a:solidFill>
              </a:rPr>
              <a:t>Updating conditions – agreements, LOAs, procedures to ensure timely reporting</a:t>
            </a:r>
          </a:p>
          <a:p>
            <a:pPr marL="800100" lvl="1" indent="-342900">
              <a:buFont typeface="Arial" panose="020B0604020202020204" pitchFamily="34" charset="0"/>
              <a:buChar char="•"/>
            </a:pPr>
            <a:r>
              <a:rPr lang="en-US" sz="2000" dirty="0">
                <a:solidFill>
                  <a:srgbClr val="002060"/>
                </a:solidFill>
              </a:rPr>
              <a:t>Use of Snow Logs and documentation</a:t>
            </a:r>
          </a:p>
          <a:p>
            <a:pPr marL="800100" lvl="1" indent="-342900">
              <a:buFont typeface="Arial" panose="020B0604020202020204" pitchFamily="34" charset="0"/>
              <a:buChar char="•"/>
            </a:pPr>
            <a:r>
              <a:rPr lang="en-US" sz="2000" dirty="0">
                <a:solidFill>
                  <a:srgbClr val="002060"/>
                </a:solidFill>
              </a:rPr>
              <a:t>Some changes in various areas of AC from “must” to “should”</a:t>
            </a:r>
          </a:p>
          <a:p>
            <a:pPr marL="800100" lvl="1" indent="-342900">
              <a:buFont typeface="Arial" panose="020B0604020202020204" pitchFamily="34" charset="0"/>
              <a:buChar char="•"/>
            </a:pPr>
            <a:r>
              <a:rPr lang="en-US" sz="2000" dirty="0">
                <a:solidFill>
                  <a:srgbClr val="002060"/>
                </a:solidFill>
              </a:rPr>
              <a:t>RwyCC language clarity on </a:t>
            </a:r>
            <a:r>
              <a:rPr lang="en-US" sz="2000" dirty="0" smtClean="0">
                <a:solidFill>
                  <a:srgbClr val="002060"/>
                </a:solidFill>
              </a:rPr>
              <a:t>reporting</a:t>
            </a:r>
          </a:p>
          <a:p>
            <a:pPr marL="800100" lvl="1" indent="-342900">
              <a:buFont typeface="Arial" panose="020B0604020202020204" pitchFamily="34" charset="0"/>
              <a:buChar char="•"/>
            </a:pPr>
            <a:r>
              <a:rPr lang="en-US" sz="2000" dirty="0" smtClean="0">
                <a:solidFill>
                  <a:srgbClr val="002060"/>
                </a:solidFill>
              </a:rPr>
              <a:t>Guidance </a:t>
            </a:r>
            <a:r>
              <a:rPr lang="en-US" sz="2000" dirty="0">
                <a:solidFill>
                  <a:srgbClr val="002060"/>
                </a:solidFill>
              </a:rPr>
              <a:t>on updating conditions long and short </a:t>
            </a:r>
            <a:r>
              <a:rPr lang="en-US" sz="2000" dirty="0" smtClean="0">
                <a:solidFill>
                  <a:srgbClr val="002060"/>
                </a:solidFill>
              </a:rPr>
              <a:t>term</a:t>
            </a:r>
            <a:endParaRPr lang="en-US" sz="2000" b="1" dirty="0">
              <a:solidFill>
                <a:srgbClr val="002060"/>
              </a:solidFill>
            </a:endParaRPr>
          </a:p>
        </p:txBody>
      </p:sp>
    </p:spTree>
    <p:extLst>
      <p:ext uri="{BB962C8B-B14F-4D97-AF65-F5344CB8AC3E}">
        <p14:creationId xmlns:p14="http://schemas.microsoft.com/office/powerpoint/2010/main" val="90353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472" y="2532439"/>
            <a:ext cx="6835518" cy="643508"/>
          </a:xfrm>
        </p:spPr>
        <p:txBody>
          <a:bodyPr>
            <a:normAutofit fontScale="85000" lnSpcReduction="10000"/>
          </a:bodyPr>
          <a:lstStyle/>
          <a:p>
            <a:pPr marL="0" indent="0">
              <a:buNone/>
            </a:pPr>
            <a:r>
              <a:rPr lang="en-US" b="0" dirty="0">
                <a:solidFill>
                  <a:srgbClr val="002060"/>
                </a:solidFill>
              </a:rPr>
              <a:t>Avoid EXPIRED </a:t>
            </a:r>
            <a:r>
              <a:rPr lang="en-US" b="0" dirty="0" smtClean="0">
                <a:solidFill>
                  <a:srgbClr val="002060"/>
                </a:solidFill>
              </a:rPr>
              <a:t>FICONs and Expired Closure NOTAMS</a:t>
            </a:r>
            <a:endParaRPr lang="en-US" dirty="0">
              <a:solidFill>
                <a:srgbClr val="002060"/>
              </a:solidFill>
            </a:endParaRPr>
          </a:p>
        </p:txBody>
      </p:sp>
      <p:sp>
        <p:nvSpPr>
          <p:cNvPr id="4" name="Slide Number Placeholder 3"/>
          <p:cNvSpPr>
            <a:spLocks noGrp="1"/>
          </p:cNvSpPr>
          <p:nvPr>
            <p:ph type="sldNum" sz="quarter" idx="4294967295"/>
          </p:nvPr>
        </p:nvSpPr>
        <p:spPr>
          <a:xfrm>
            <a:off x="7280854" y="5549186"/>
            <a:ext cx="334449" cy="342900"/>
          </a:xfrm>
        </p:spPr>
        <p:txBody>
          <a:bodyPr/>
          <a:lstStyle/>
          <a:p>
            <a:r>
              <a:rPr lang="en-US" dirty="0" smtClean="0"/>
              <a:t>24</a:t>
            </a:r>
            <a:endParaRPr lang="en-US" dirty="0"/>
          </a:p>
        </p:txBody>
      </p:sp>
      <p:sp>
        <p:nvSpPr>
          <p:cNvPr id="7" name="TextBox 6"/>
          <p:cNvSpPr txBox="1"/>
          <p:nvPr/>
        </p:nvSpPr>
        <p:spPr bwMode="auto">
          <a:xfrm>
            <a:off x="1639471" y="4962556"/>
            <a:ext cx="56413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2100" b="1" dirty="0">
                <a:solidFill>
                  <a:srgbClr val="002060"/>
                </a:solidFill>
              </a:rPr>
              <a:t>Expired NOTAMs are the same as an OPEN </a:t>
            </a:r>
            <a:br>
              <a:rPr lang="en-US" sz="2100" b="1" dirty="0">
                <a:solidFill>
                  <a:srgbClr val="002060"/>
                </a:solidFill>
              </a:rPr>
            </a:br>
            <a:r>
              <a:rPr lang="en-US" sz="2100" b="1" dirty="0">
                <a:solidFill>
                  <a:srgbClr val="002060"/>
                </a:solidFill>
              </a:rPr>
              <a:t>bare and dry surface.</a:t>
            </a:r>
          </a:p>
        </p:txBody>
      </p:sp>
      <p:sp>
        <p:nvSpPr>
          <p:cNvPr id="12" name="TextBox 11"/>
          <p:cNvSpPr txBox="1"/>
          <p:nvPr/>
        </p:nvSpPr>
        <p:spPr bwMode="auto">
          <a:xfrm>
            <a:off x="3991489" y="3303724"/>
            <a:ext cx="7757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7200" b="1" dirty="0"/>
              <a:t>=</a:t>
            </a:r>
          </a:p>
        </p:txBody>
      </p:sp>
      <p:pic>
        <p:nvPicPr>
          <p:cNvPr id="13" name="Picture 12"/>
          <p:cNvPicPr>
            <a:picLocks noChangeAspect="1"/>
          </p:cNvPicPr>
          <p:nvPr/>
        </p:nvPicPr>
        <p:blipFill>
          <a:blip r:embed="rId3"/>
          <a:stretch>
            <a:fillRect/>
          </a:stretch>
        </p:blipFill>
        <p:spPr>
          <a:xfrm>
            <a:off x="1550885" y="3219826"/>
            <a:ext cx="2349011" cy="1352764"/>
          </a:xfrm>
          <a:prstGeom prst="rect">
            <a:avLst/>
          </a:prstGeom>
          <a:effectLst>
            <a:outerShdw blurRad="127000" dist="127000" dir="2700000" algn="tl" rotWithShape="0">
              <a:prstClr val="black">
                <a:alpha val="40000"/>
              </a:prstClr>
            </a:outerShdw>
          </a:effectLst>
        </p:spPr>
      </p:pic>
      <p:pic>
        <p:nvPicPr>
          <p:cNvPr id="14" name="Picture 13"/>
          <p:cNvPicPr>
            <a:picLocks noChangeAspect="1"/>
          </p:cNvPicPr>
          <p:nvPr/>
        </p:nvPicPr>
        <p:blipFill>
          <a:blip r:embed="rId4"/>
          <a:stretch>
            <a:fillRect/>
          </a:stretch>
        </p:blipFill>
        <p:spPr>
          <a:xfrm>
            <a:off x="4767231" y="3215965"/>
            <a:ext cx="2737155" cy="1356625"/>
          </a:xfrm>
          <a:prstGeom prst="rect">
            <a:avLst/>
          </a:prstGeom>
          <a:effectLst>
            <a:outerShdw blurRad="127000" dist="127000" dir="2700000" algn="ctr" rotWithShape="0">
              <a:srgbClr val="000000">
                <a:alpha val="40000"/>
              </a:srgbClr>
            </a:outerShdw>
          </a:effectLst>
        </p:spPr>
      </p:pic>
      <p:sp>
        <p:nvSpPr>
          <p:cNvPr id="10" name="Rectangle 2"/>
          <p:cNvSpPr txBox="1">
            <a:spLocks noChangeArrowheads="1"/>
          </p:cNvSpPr>
          <p:nvPr/>
        </p:nvSpPr>
        <p:spPr>
          <a:xfrm>
            <a:off x="1705184" y="1107930"/>
            <a:ext cx="5799202" cy="943420"/>
          </a:xfrm>
          <a:prstGeom prst="rect">
            <a:avLst/>
          </a:prstGeom>
        </p:spPr>
        <p:txBody>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altLang="en-US" sz="3600" kern="0" dirty="0" smtClean="0"/>
              <a:t>Winter Operations</a:t>
            </a:r>
            <a:r>
              <a:rPr lang="en-US" altLang="en-US" sz="2700" kern="0" dirty="0"/>
              <a:t/>
            </a:r>
            <a:br>
              <a:rPr lang="en-US" altLang="en-US" sz="2700" kern="0" dirty="0"/>
            </a:br>
            <a:r>
              <a:rPr lang="en-US" altLang="en-US" sz="2100" kern="0" dirty="0"/>
              <a:t>Airport Condition </a:t>
            </a:r>
            <a:r>
              <a:rPr lang="en-US" altLang="en-US" sz="2100" kern="0" dirty="0" smtClean="0"/>
              <a:t>Reporting</a:t>
            </a:r>
            <a:endParaRPr lang="en-US" altLang="en-US" sz="2100" b="0" i="1" kern="0" dirty="0"/>
          </a:p>
        </p:txBody>
      </p:sp>
    </p:spTree>
    <p:extLst>
      <p:ext uri="{BB962C8B-B14F-4D97-AF65-F5344CB8AC3E}">
        <p14:creationId xmlns:p14="http://schemas.microsoft.com/office/powerpoint/2010/main" val="318420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13</a:t>
            </a:fld>
            <a:endParaRPr lang="en-US" dirty="0">
              <a:solidFill>
                <a:srgbClr val="FFFFFF">
                  <a:lumMod val="65000"/>
                </a:srgbClr>
              </a:solidFill>
            </a:endParaRPr>
          </a:p>
        </p:txBody>
      </p:sp>
      <p:sp>
        <p:nvSpPr>
          <p:cNvPr id="5" name="Rectangle 2"/>
          <p:cNvSpPr txBox="1">
            <a:spLocks noChangeArrowheads="1"/>
          </p:cNvSpPr>
          <p:nvPr/>
        </p:nvSpPr>
        <p:spPr>
          <a:xfrm>
            <a:off x="1613627" y="1522325"/>
            <a:ext cx="6081040" cy="457200"/>
          </a:xfrm>
          <a:prstGeom prst="rect">
            <a:avLst/>
          </a:prstGeom>
        </p:spPr>
        <p:txBody>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altLang="en-US" sz="2700" kern="0" dirty="0"/>
              <a:t>Changes to </a:t>
            </a:r>
            <a:r>
              <a:rPr lang="en-US" altLang="en-US" sz="2700" kern="0" dirty="0" smtClean="0"/>
              <a:t>AC 150/5200-28G</a:t>
            </a:r>
            <a:r>
              <a:rPr lang="en-US" altLang="en-US" sz="2700" kern="0" dirty="0"/>
              <a:t/>
            </a:r>
            <a:br>
              <a:rPr lang="en-US" altLang="en-US" sz="2700" kern="0" dirty="0"/>
            </a:br>
            <a:endParaRPr lang="en-US" altLang="en-US" sz="1800" kern="0" dirty="0"/>
          </a:p>
        </p:txBody>
      </p:sp>
      <p:pic>
        <p:nvPicPr>
          <p:cNvPr id="9" name="Picture 8"/>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6820"/>
                    </a14:imgEffect>
                    <a14:imgEffect>
                      <a14:brightnessContrast bright="27000"/>
                    </a14:imgEffect>
                  </a14:imgLayer>
                </a14:imgProps>
              </a:ext>
              <a:ext uri="{28A0092B-C50C-407E-A947-70E740481C1C}">
                <a14:useLocalDpi xmlns:a14="http://schemas.microsoft.com/office/drawing/2010/main" val="0"/>
              </a:ext>
            </a:extLst>
          </a:blip>
          <a:stretch>
            <a:fillRect/>
          </a:stretch>
        </p:blipFill>
        <p:spPr>
          <a:xfrm>
            <a:off x="4235395" y="3737886"/>
            <a:ext cx="3251255" cy="1832895"/>
          </a:xfrm>
          <a:prstGeom prst="rect">
            <a:avLst/>
          </a:prstGeom>
          <a:noFill/>
          <a:effectLst>
            <a:outerShdw blurRad="127000" dist="127000" dir="2700000" algn="tl" rotWithShape="0">
              <a:prstClr val="black">
                <a:alpha val="40000"/>
              </a:prstClr>
            </a:outerShdw>
          </a:effectLst>
        </p:spPr>
      </p:pic>
      <p:sp>
        <p:nvSpPr>
          <p:cNvPr id="3" name="TextBox 2"/>
          <p:cNvSpPr txBox="1"/>
          <p:nvPr/>
        </p:nvSpPr>
        <p:spPr bwMode="auto">
          <a:xfrm>
            <a:off x="730625" y="2637215"/>
            <a:ext cx="76532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u="sng" dirty="0">
                <a:solidFill>
                  <a:srgbClr val="002060"/>
                </a:solidFill>
              </a:rPr>
              <a:t>Section 3.2.5</a:t>
            </a:r>
          </a:p>
          <a:p>
            <a:pPr marL="285750" indent="-285750"/>
            <a:r>
              <a:rPr lang="en-US" sz="2000" b="1" dirty="0" smtClean="0">
                <a:solidFill>
                  <a:srgbClr val="002060"/>
                </a:solidFill>
              </a:rPr>
              <a:t>RwyConditions Codes (RCCs) </a:t>
            </a:r>
            <a:r>
              <a:rPr lang="en-US" sz="2000" b="1" dirty="0">
                <a:solidFill>
                  <a:srgbClr val="002060"/>
                </a:solidFill>
              </a:rPr>
              <a:t>no longer accepted on </a:t>
            </a:r>
            <a:r>
              <a:rPr lang="en-US" sz="2000" b="1" dirty="0" smtClean="0">
                <a:solidFill>
                  <a:srgbClr val="002060"/>
                </a:solidFill>
              </a:rPr>
              <a:t>closed runways</a:t>
            </a:r>
            <a:r>
              <a:rPr lang="en-US" sz="2000" b="1" dirty="0">
                <a:solidFill>
                  <a:srgbClr val="002060"/>
                </a:solidFill>
              </a:rPr>
              <a:t>. </a:t>
            </a:r>
          </a:p>
        </p:txBody>
      </p:sp>
      <p:pic>
        <p:nvPicPr>
          <p:cNvPr id="1026" name="Picture 2" descr="Airport Runway Markings and Signs Explained - Aero Cor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782" y="3737886"/>
            <a:ext cx="2781991" cy="1987138"/>
          </a:xfrm>
          <a:prstGeom prst="rect">
            <a:avLst/>
          </a:prstGeom>
          <a:noFill/>
          <a:effectLst>
            <a:outerShdw blurRad="1270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441778" y="1005589"/>
            <a:ext cx="4471096" cy="646331"/>
          </a:xfrm>
          <a:prstGeom prst="rect">
            <a:avLst/>
          </a:prstGeom>
        </p:spPr>
        <p:txBody>
          <a:bodyPr wrap="none">
            <a:spAutoFit/>
          </a:bodyPr>
          <a:lstStyle/>
          <a:p>
            <a:r>
              <a:rPr lang="en-US" altLang="en-US" sz="3600" kern="0" dirty="0">
                <a:solidFill>
                  <a:srgbClr val="002060"/>
                </a:solidFill>
              </a:rPr>
              <a:t>Notices to Air Missions</a:t>
            </a:r>
            <a:endParaRPr lang="en-US" sz="3600" dirty="0">
              <a:solidFill>
                <a:srgbClr val="002060"/>
              </a:solidFill>
            </a:endParaRPr>
          </a:p>
        </p:txBody>
      </p:sp>
    </p:spTree>
    <p:extLst>
      <p:ext uri="{BB962C8B-B14F-4D97-AF65-F5344CB8AC3E}">
        <p14:creationId xmlns:p14="http://schemas.microsoft.com/office/powerpoint/2010/main" val="100730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67366" y="1926752"/>
            <a:ext cx="6929057" cy="2425667"/>
          </a:xfrm>
          <a:prstGeom prst="rect">
            <a:avLst/>
          </a:prstGeom>
          <a:ln>
            <a:noFill/>
          </a:ln>
          <a:effectLst>
            <a:softEdge rad="406400"/>
          </a:effectLst>
        </p:spPr>
      </p:pic>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14</a:t>
            </a:fld>
            <a:endParaRPr lang="en-US" dirty="0">
              <a:solidFill>
                <a:srgbClr val="FFFFFF">
                  <a:lumMod val="65000"/>
                </a:srgbClr>
              </a:solidFill>
            </a:endParaRPr>
          </a:p>
        </p:txBody>
      </p:sp>
      <p:sp>
        <p:nvSpPr>
          <p:cNvPr id="5" name="Rectangle 2"/>
          <p:cNvSpPr txBox="1">
            <a:spLocks noChangeArrowheads="1"/>
          </p:cNvSpPr>
          <p:nvPr/>
        </p:nvSpPr>
        <p:spPr>
          <a:xfrm>
            <a:off x="765759" y="3723473"/>
            <a:ext cx="7732269" cy="1257893"/>
          </a:xfrm>
          <a:prstGeom prst="rect">
            <a:avLst/>
          </a:prstGeom>
        </p:spPr>
        <p:txBody>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altLang="en-US" sz="3600" kern="0" dirty="0" smtClean="0">
                <a:latin typeface="+mn-lt"/>
              </a:rPr>
              <a:t>Questions?</a:t>
            </a:r>
            <a:endParaRPr lang="en-US" altLang="en-US" sz="2800" i="1" kern="0" dirty="0" smtClean="0">
              <a:latin typeface="+mn-lt"/>
            </a:endParaRPr>
          </a:p>
        </p:txBody>
      </p:sp>
    </p:spTree>
    <p:extLst>
      <p:ext uri="{BB962C8B-B14F-4D97-AF65-F5344CB8AC3E}">
        <p14:creationId xmlns:p14="http://schemas.microsoft.com/office/powerpoint/2010/main" val="117905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2060"/>
                </a:solidFill>
              </a:rPr>
              <a:t>Airport Design Technical Video Series</a:t>
            </a:r>
            <a:endParaRPr lang="en-US" sz="3600" b="1" dirty="0">
              <a:solidFill>
                <a:srgbClr val="002060"/>
              </a:solidFill>
            </a:endParaRPr>
          </a:p>
        </p:txBody>
      </p:sp>
      <p:sp>
        <p:nvSpPr>
          <p:cNvPr id="3" name="Content Placeholder 2"/>
          <p:cNvSpPr>
            <a:spLocks noGrp="1"/>
          </p:cNvSpPr>
          <p:nvPr>
            <p:ph sz="half" idx="1"/>
          </p:nvPr>
        </p:nvSpPr>
        <p:spPr>
          <a:xfrm>
            <a:off x="496447" y="1687514"/>
            <a:ext cx="3886200" cy="4351338"/>
          </a:xfrm>
        </p:spPr>
        <p:txBody>
          <a:bodyPr>
            <a:normAutofit/>
          </a:bodyPr>
          <a:lstStyle/>
          <a:p>
            <a:pPr marL="0" indent="0">
              <a:buNone/>
            </a:pPr>
            <a:r>
              <a:rPr lang="en-US" sz="2000" b="1" i="1" dirty="0" smtClean="0">
                <a:solidFill>
                  <a:srgbClr val="002060"/>
                </a:solidFill>
              </a:rPr>
              <a:t>Currently Available</a:t>
            </a:r>
          </a:p>
          <a:p>
            <a:r>
              <a:rPr lang="en-US" sz="2000" dirty="0" smtClean="0">
                <a:solidFill>
                  <a:srgbClr val="002060"/>
                </a:solidFill>
              </a:rPr>
              <a:t>Taxiway Design Groups</a:t>
            </a:r>
          </a:p>
          <a:p>
            <a:r>
              <a:rPr lang="en-US" sz="2000" dirty="0" smtClean="0">
                <a:solidFill>
                  <a:srgbClr val="002060"/>
                </a:solidFill>
              </a:rPr>
              <a:t>Basic Taxiway Design</a:t>
            </a:r>
          </a:p>
          <a:p>
            <a:r>
              <a:rPr lang="en-US" sz="2000" dirty="0" smtClean="0">
                <a:solidFill>
                  <a:srgbClr val="002060"/>
                </a:solidFill>
              </a:rPr>
              <a:t>Taxiway Lighting for Fillets</a:t>
            </a:r>
          </a:p>
          <a:p>
            <a:r>
              <a:rPr lang="en-US" sz="2000" dirty="0" smtClean="0">
                <a:solidFill>
                  <a:srgbClr val="002060"/>
                </a:solidFill>
              </a:rPr>
              <a:t>End-Around Taxiways</a:t>
            </a:r>
          </a:p>
          <a:p>
            <a:r>
              <a:rPr lang="en-US" sz="2000" dirty="0" smtClean="0">
                <a:solidFill>
                  <a:srgbClr val="002060"/>
                </a:solidFill>
              </a:rPr>
              <a:t>Runway Incursion Mitigation and Prevention</a:t>
            </a:r>
          </a:p>
          <a:p>
            <a:pPr marL="0" indent="0">
              <a:buNone/>
            </a:pPr>
            <a:endParaRPr lang="en-US" sz="2000" dirty="0" smtClean="0">
              <a:solidFill>
                <a:srgbClr val="002060"/>
              </a:solidFill>
            </a:endParaRPr>
          </a:p>
          <a:p>
            <a:pPr marL="0" indent="0">
              <a:buNone/>
            </a:pPr>
            <a:r>
              <a:rPr lang="en-US" sz="2000" b="1" i="1" dirty="0" smtClean="0">
                <a:solidFill>
                  <a:srgbClr val="002060"/>
                </a:solidFill>
              </a:rPr>
              <a:t>Coming Soon</a:t>
            </a:r>
          </a:p>
          <a:p>
            <a:r>
              <a:rPr lang="en-US" sz="2000" dirty="0" smtClean="0">
                <a:solidFill>
                  <a:srgbClr val="002060"/>
                </a:solidFill>
              </a:rPr>
              <a:t>High Speed Exit Taxiways </a:t>
            </a:r>
          </a:p>
          <a:p>
            <a:r>
              <a:rPr lang="en-US" sz="2000" dirty="0" smtClean="0">
                <a:solidFill>
                  <a:srgbClr val="002060"/>
                </a:solidFill>
              </a:rPr>
              <a:t>Obstacle Limitation Surfaces </a:t>
            </a:r>
          </a:p>
        </p:txBody>
      </p:sp>
      <p:pic>
        <p:nvPicPr>
          <p:cNvPr id="5" name="Content Placeholder 4"/>
          <p:cNvPicPr>
            <a:picLocks noGrp="1" noChangeAspect="1"/>
          </p:cNvPicPr>
          <p:nvPr>
            <p:ph sz="half" idx="2"/>
          </p:nvPr>
        </p:nvPicPr>
        <p:blipFill>
          <a:blip r:embed="rId3"/>
          <a:stretch>
            <a:fillRect/>
          </a:stretch>
        </p:blipFill>
        <p:spPr>
          <a:xfrm>
            <a:off x="4797559" y="1892525"/>
            <a:ext cx="3152775" cy="2771775"/>
          </a:xfrm>
          <a:prstGeom prst="rect">
            <a:avLst/>
          </a:prstGeom>
        </p:spPr>
      </p:pic>
      <p:sp>
        <p:nvSpPr>
          <p:cNvPr id="6" name="TextBox 5"/>
          <p:cNvSpPr txBox="1"/>
          <p:nvPr/>
        </p:nvSpPr>
        <p:spPr>
          <a:xfrm>
            <a:off x="4514849" y="5045726"/>
            <a:ext cx="4419829" cy="584775"/>
          </a:xfrm>
          <a:prstGeom prst="rect">
            <a:avLst/>
          </a:prstGeom>
          <a:noFill/>
        </p:spPr>
        <p:txBody>
          <a:bodyPr wrap="square" rtlCol="0">
            <a:spAutoFit/>
          </a:bodyPr>
          <a:lstStyle/>
          <a:p>
            <a:r>
              <a:rPr lang="en-US" sz="1600" dirty="0">
                <a:solidFill>
                  <a:srgbClr val="002060"/>
                </a:solidFill>
              </a:rPr>
              <a:t>https://www.faa.gov/airports/engineering/airport_design/airport_design_technical_videos</a:t>
            </a:r>
          </a:p>
        </p:txBody>
      </p:sp>
    </p:spTree>
    <p:extLst>
      <p:ext uri="{BB962C8B-B14F-4D97-AF65-F5344CB8AC3E}">
        <p14:creationId xmlns:p14="http://schemas.microsoft.com/office/powerpoint/2010/main" val="3367176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24647" y="502366"/>
            <a:ext cx="7230893" cy="704627"/>
          </a:xfrm>
        </p:spPr>
        <p:txBody>
          <a:bodyPr anchor="ctr">
            <a:noAutofit/>
          </a:bodyPr>
          <a:lstStyle/>
          <a:p>
            <a:r>
              <a:rPr lang="en-US" altLang="en-US" sz="3600" b="1" dirty="0">
                <a:solidFill>
                  <a:srgbClr val="002060"/>
                </a:solidFill>
              </a:rPr>
              <a:t>What is a Runway Safety Area?</a:t>
            </a:r>
          </a:p>
        </p:txBody>
      </p:sp>
      <p:sp>
        <p:nvSpPr>
          <p:cNvPr id="4" name="Content Placeholder 3"/>
          <p:cNvSpPr>
            <a:spLocks noGrp="1"/>
          </p:cNvSpPr>
          <p:nvPr>
            <p:ph sz="half" idx="1"/>
          </p:nvPr>
        </p:nvSpPr>
        <p:spPr>
          <a:xfrm>
            <a:off x="240030" y="1705178"/>
            <a:ext cx="8275320" cy="4098543"/>
          </a:xfrm>
        </p:spPr>
        <p:txBody>
          <a:bodyPr>
            <a:noAutofit/>
          </a:bodyPr>
          <a:lstStyle/>
          <a:p>
            <a:pPr marL="0" indent="0">
              <a:lnSpc>
                <a:spcPct val="100000"/>
              </a:lnSpc>
              <a:spcBef>
                <a:spcPts val="0"/>
              </a:spcBef>
              <a:spcAft>
                <a:spcPts val="1350"/>
              </a:spcAft>
              <a:buNone/>
            </a:pPr>
            <a:r>
              <a:rPr lang="en-US" sz="3200" b="1" dirty="0" smtClean="0">
                <a:solidFill>
                  <a:srgbClr val="002060"/>
                </a:solidFill>
              </a:rPr>
              <a:t>Runway </a:t>
            </a:r>
            <a:r>
              <a:rPr lang="en-US" sz="3200" b="1" dirty="0">
                <a:solidFill>
                  <a:srgbClr val="002060"/>
                </a:solidFill>
              </a:rPr>
              <a:t>safety </a:t>
            </a:r>
            <a:r>
              <a:rPr lang="en-US" sz="3200" b="1" dirty="0" smtClean="0">
                <a:solidFill>
                  <a:srgbClr val="002060"/>
                </a:solidFill>
              </a:rPr>
              <a:t>area:  </a:t>
            </a:r>
            <a:r>
              <a:rPr lang="en-US" sz="3200" dirty="0" smtClean="0">
                <a:solidFill>
                  <a:srgbClr val="002060"/>
                </a:solidFill>
              </a:rPr>
              <a:t>Protective </a:t>
            </a:r>
            <a:r>
              <a:rPr lang="en-US" sz="3200" dirty="0">
                <a:solidFill>
                  <a:srgbClr val="002060"/>
                </a:solidFill>
              </a:rPr>
              <a:t>area surrounding runways that is suitable for reducing the risk of damage to aircraft in the event of an undershoot, overshoot or excursion from the runway.</a:t>
            </a:r>
            <a:r>
              <a:rPr lang="en-US" sz="2000" dirty="0">
                <a:solidFill>
                  <a:srgbClr val="002060"/>
                </a:solidFill>
              </a:rPr>
              <a:t> </a:t>
            </a:r>
          </a:p>
          <a:p>
            <a:pPr>
              <a:lnSpc>
                <a:spcPct val="100000"/>
              </a:lnSpc>
              <a:spcBef>
                <a:spcPts val="0"/>
              </a:spcBef>
              <a:spcAft>
                <a:spcPts val="1350"/>
              </a:spcAft>
            </a:pPr>
            <a:endParaRPr lang="en-US" sz="2000" dirty="0">
              <a:solidFill>
                <a:srgbClr val="002060"/>
              </a:solidFill>
            </a:endParaRPr>
          </a:p>
        </p:txBody>
      </p:sp>
    </p:spTree>
    <p:extLst>
      <p:ext uri="{BB962C8B-B14F-4D97-AF65-F5344CB8AC3E}">
        <p14:creationId xmlns:p14="http://schemas.microsoft.com/office/powerpoint/2010/main" val="3231417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24647" y="502366"/>
            <a:ext cx="7230893" cy="704627"/>
          </a:xfrm>
        </p:spPr>
        <p:txBody>
          <a:bodyPr anchor="ctr">
            <a:noAutofit/>
          </a:bodyPr>
          <a:lstStyle/>
          <a:p>
            <a:r>
              <a:rPr lang="en-US" altLang="en-US" sz="3600" b="1" dirty="0">
                <a:solidFill>
                  <a:srgbClr val="002060"/>
                </a:solidFill>
              </a:rPr>
              <a:t>GA </a:t>
            </a:r>
            <a:r>
              <a:rPr lang="en-US" altLang="en-US" sz="3600" b="1" dirty="0" smtClean="0">
                <a:solidFill>
                  <a:srgbClr val="002060"/>
                </a:solidFill>
              </a:rPr>
              <a:t>Runway Safety </a:t>
            </a:r>
            <a:r>
              <a:rPr lang="en-US" altLang="en-US" sz="3600" b="1" dirty="0">
                <a:solidFill>
                  <a:srgbClr val="002060"/>
                </a:solidFill>
              </a:rPr>
              <a:t>Area (RSA) Initiative</a:t>
            </a:r>
          </a:p>
        </p:txBody>
      </p:sp>
      <p:sp>
        <p:nvSpPr>
          <p:cNvPr id="4" name="Content Placeholder 3"/>
          <p:cNvSpPr>
            <a:spLocks noGrp="1"/>
          </p:cNvSpPr>
          <p:nvPr>
            <p:ph sz="half" idx="1"/>
          </p:nvPr>
        </p:nvSpPr>
        <p:spPr>
          <a:xfrm>
            <a:off x="240030" y="1705178"/>
            <a:ext cx="4192733" cy="4098543"/>
          </a:xfrm>
        </p:spPr>
        <p:txBody>
          <a:bodyPr>
            <a:noAutofit/>
          </a:bodyPr>
          <a:lstStyle/>
          <a:p>
            <a:pPr>
              <a:lnSpc>
                <a:spcPct val="100000"/>
              </a:lnSpc>
              <a:spcBef>
                <a:spcPts val="0"/>
              </a:spcBef>
              <a:spcAft>
                <a:spcPts val="1350"/>
              </a:spcAft>
            </a:pPr>
            <a:r>
              <a:rPr lang="en-US" sz="2000" dirty="0" smtClean="0">
                <a:solidFill>
                  <a:srgbClr val="002060"/>
                </a:solidFill>
              </a:rPr>
              <a:t>Most </a:t>
            </a:r>
            <a:r>
              <a:rPr lang="en-US" sz="2000" dirty="0">
                <a:solidFill>
                  <a:srgbClr val="002060"/>
                </a:solidFill>
              </a:rPr>
              <a:t>RSA Determinations are done at Master Plan stage, to plan any needed improvements, however RSAD </a:t>
            </a:r>
            <a:r>
              <a:rPr lang="en-US" sz="2000" u="sng" dirty="0">
                <a:solidFill>
                  <a:srgbClr val="002060"/>
                </a:solidFill>
              </a:rPr>
              <a:t>must</a:t>
            </a:r>
            <a:r>
              <a:rPr lang="en-US" sz="2000" dirty="0">
                <a:solidFill>
                  <a:srgbClr val="002060"/>
                </a:solidFill>
              </a:rPr>
              <a:t> be completed prior to major </a:t>
            </a:r>
            <a:r>
              <a:rPr lang="en-US" sz="2000" dirty="0" smtClean="0">
                <a:solidFill>
                  <a:srgbClr val="002060"/>
                </a:solidFill>
              </a:rPr>
              <a:t>runway </a:t>
            </a:r>
            <a:r>
              <a:rPr lang="en-US" sz="2000" dirty="0">
                <a:solidFill>
                  <a:srgbClr val="002060"/>
                </a:solidFill>
              </a:rPr>
              <a:t>grant</a:t>
            </a:r>
          </a:p>
          <a:p>
            <a:pPr>
              <a:lnSpc>
                <a:spcPct val="100000"/>
              </a:lnSpc>
              <a:spcBef>
                <a:spcPts val="0"/>
              </a:spcBef>
              <a:spcAft>
                <a:spcPts val="1350"/>
              </a:spcAft>
            </a:pPr>
            <a:r>
              <a:rPr lang="en-US" sz="2000" dirty="0">
                <a:solidFill>
                  <a:srgbClr val="002060"/>
                </a:solidFill>
              </a:rPr>
              <a:t>RSA improvements (from RSAD) required as part of any major (restore useful life) RW </a:t>
            </a:r>
            <a:r>
              <a:rPr lang="en-US" sz="2000" dirty="0" smtClean="0">
                <a:solidFill>
                  <a:srgbClr val="002060"/>
                </a:solidFill>
              </a:rPr>
              <a:t>project</a:t>
            </a:r>
          </a:p>
          <a:p>
            <a:pPr>
              <a:lnSpc>
                <a:spcPct val="100000"/>
              </a:lnSpc>
              <a:spcBef>
                <a:spcPts val="0"/>
              </a:spcBef>
              <a:spcAft>
                <a:spcPts val="1350"/>
              </a:spcAft>
            </a:pPr>
            <a:r>
              <a:rPr lang="en-US" sz="2000" dirty="0">
                <a:solidFill>
                  <a:srgbClr val="002060"/>
                </a:solidFill>
              </a:rPr>
              <a:t>RSA Program details found in FAA Order 5200.8</a:t>
            </a:r>
          </a:p>
          <a:p>
            <a:pPr>
              <a:lnSpc>
                <a:spcPct val="100000"/>
              </a:lnSpc>
              <a:spcBef>
                <a:spcPts val="0"/>
              </a:spcBef>
              <a:spcAft>
                <a:spcPts val="1350"/>
              </a:spcAft>
            </a:pPr>
            <a:r>
              <a:rPr lang="en-US" sz="2000" dirty="0" smtClean="0">
                <a:solidFill>
                  <a:srgbClr val="002060"/>
                </a:solidFill>
              </a:rPr>
              <a:t>ADO </a:t>
            </a:r>
            <a:r>
              <a:rPr lang="en-US" sz="2000" dirty="0">
                <a:solidFill>
                  <a:srgbClr val="002060"/>
                </a:solidFill>
              </a:rPr>
              <a:t>lead for non-Part 139 </a:t>
            </a:r>
            <a:r>
              <a:rPr lang="en-US" sz="2000" dirty="0" smtClean="0">
                <a:solidFill>
                  <a:srgbClr val="002060"/>
                </a:solidFill>
              </a:rPr>
              <a:t>RWs</a:t>
            </a:r>
          </a:p>
          <a:p>
            <a:pPr>
              <a:lnSpc>
                <a:spcPct val="100000"/>
              </a:lnSpc>
              <a:spcBef>
                <a:spcPts val="0"/>
              </a:spcBef>
              <a:spcAft>
                <a:spcPts val="1350"/>
              </a:spcAft>
            </a:pPr>
            <a:endParaRPr lang="en-US" sz="2000" dirty="0">
              <a:solidFill>
                <a:srgbClr val="002060"/>
              </a:solidFill>
            </a:endParaRPr>
          </a:p>
        </p:txBody>
      </p:sp>
      <p:pic>
        <p:nvPicPr>
          <p:cNvPr id="6" name="Content Placeholder 5"/>
          <p:cNvPicPr>
            <a:picLocks noGrp="1" noChangeAspect="1"/>
          </p:cNvPicPr>
          <p:nvPr>
            <p:ph sz="half" idx="2"/>
          </p:nvPr>
        </p:nvPicPr>
        <p:blipFill rotWithShape="1">
          <a:blip r:embed="rId3"/>
          <a:srcRect b="44743"/>
          <a:stretch/>
        </p:blipFill>
        <p:spPr>
          <a:xfrm>
            <a:off x="4425326" y="3352881"/>
            <a:ext cx="4580634" cy="1907036"/>
          </a:xfrm>
          <a:prstGeom prst="rect">
            <a:avLst/>
          </a:prstGeom>
        </p:spPr>
      </p:pic>
      <p:pic>
        <p:nvPicPr>
          <p:cNvPr id="2" name="Picture 1"/>
          <p:cNvPicPr>
            <a:picLocks noChangeAspect="1"/>
          </p:cNvPicPr>
          <p:nvPr/>
        </p:nvPicPr>
        <p:blipFill rotWithShape="1">
          <a:blip r:embed="rId4"/>
          <a:srcRect t="9026" b="9789"/>
          <a:stretch/>
        </p:blipFill>
        <p:spPr>
          <a:xfrm>
            <a:off x="4432763" y="1607128"/>
            <a:ext cx="4573197" cy="2007682"/>
          </a:xfrm>
          <a:prstGeom prst="rect">
            <a:avLst/>
          </a:prstGeom>
        </p:spPr>
      </p:pic>
    </p:spTree>
    <p:extLst>
      <p:ext uri="{BB962C8B-B14F-4D97-AF65-F5344CB8AC3E}">
        <p14:creationId xmlns:p14="http://schemas.microsoft.com/office/powerpoint/2010/main" val="8587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24647" y="502366"/>
            <a:ext cx="7230893" cy="704627"/>
          </a:xfrm>
        </p:spPr>
        <p:txBody>
          <a:bodyPr anchor="ctr">
            <a:noAutofit/>
          </a:bodyPr>
          <a:lstStyle/>
          <a:p>
            <a:r>
              <a:rPr lang="en-US" altLang="en-US" sz="3600" b="1" dirty="0" smtClean="0">
                <a:solidFill>
                  <a:srgbClr val="002060"/>
                </a:solidFill>
              </a:rPr>
              <a:t>Where do GA airport operators learn about wildlife hazard mitigation?</a:t>
            </a:r>
            <a:endParaRPr lang="en-US" altLang="en-US" sz="3600" b="1" dirty="0">
              <a:solidFill>
                <a:srgbClr val="002060"/>
              </a:solidFill>
            </a:endParaRPr>
          </a:p>
        </p:txBody>
      </p:sp>
      <p:sp>
        <p:nvSpPr>
          <p:cNvPr id="4" name="Content Placeholder 3"/>
          <p:cNvSpPr>
            <a:spLocks noGrp="1"/>
          </p:cNvSpPr>
          <p:nvPr>
            <p:ph sz="half" idx="1"/>
          </p:nvPr>
        </p:nvSpPr>
        <p:spPr>
          <a:xfrm>
            <a:off x="240030" y="1705178"/>
            <a:ext cx="8275320" cy="4098543"/>
          </a:xfrm>
        </p:spPr>
        <p:txBody>
          <a:bodyPr>
            <a:noAutofit/>
          </a:bodyPr>
          <a:lstStyle/>
          <a:p>
            <a:pPr>
              <a:lnSpc>
                <a:spcPct val="100000"/>
              </a:lnSpc>
              <a:spcBef>
                <a:spcPts val="0"/>
              </a:spcBef>
              <a:spcAft>
                <a:spcPts val="1350"/>
              </a:spcAft>
            </a:pPr>
            <a:r>
              <a:rPr lang="en-US" sz="3200" dirty="0">
                <a:solidFill>
                  <a:srgbClr val="002060"/>
                </a:solidFill>
              </a:rPr>
              <a:t>Wildlife presents </a:t>
            </a:r>
            <a:r>
              <a:rPr lang="en-US" sz="3200" dirty="0" smtClean="0">
                <a:solidFill>
                  <a:srgbClr val="002060"/>
                </a:solidFill>
              </a:rPr>
              <a:t>challenges </a:t>
            </a:r>
            <a:r>
              <a:rPr lang="en-US" sz="3200" dirty="0">
                <a:solidFill>
                  <a:srgbClr val="002060"/>
                </a:solidFill>
              </a:rPr>
              <a:t>for airport </a:t>
            </a:r>
            <a:r>
              <a:rPr lang="en-US" sz="3200" dirty="0" smtClean="0">
                <a:solidFill>
                  <a:srgbClr val="002060"/>
                </a:solidFill>
              </a:rPr>
              <a:t>operators</a:t>
            </a:r>
          </a:p>
          <a:p>
            <a:pPr>
              <a:lnSpc>
                <a:spcPct val="100000"/>
              </a:lnSpc>
              <a:spcBef>
                <a:spcPts val="0"/>
              </a:spcBef>
              <a:spcAft>
                <a:spcPts val="1350"/>
              </a:spcAft>
            </a:pPr>
            <a:r>
              <a:rPr lang="en-US" sz="3200" dirty="0" smtClean="0">
                <a:solidFill>
                  <a:srgbClr val="002060"/>
                </a:solidFill>
              </a:rPr>
              <a:t>Understand the differences between a Wildlife Hazard Site Visit and Wildlife Hazard Assessment</a:t>
            </a:r>
          </a:p>
          <a:p>
            <a:pPr>
              <a:lnSpc>
                <a:spcPct val="100000"/>
              </a:lnSpc>
              <a:spcBef>
                <a:spcPts val="0"/>
              </a:spcBef>
              <a:spcAft>
                <a:spcPts val="1350"/>
              </a:spcAft>
            </a:pPr>
            <a:r>
              <a:rPr lang="en-US" sz="3200" dirty="0" smtClean="0">
                <a:solidFill>
                  <a:srgbClr val="002060"/>
                </a:solidFill>
              </a:rPr>
              <a:t>Make use of training resources and work with a professional to learn about best practices for mitigation of wildlife hazards</a:t>
            </a:r>
          </a:p>
          <a:p>
            <a:pPr>
              <a:lnSpc>
                <a:spcPct val="100000"/>
              </a:lnSpc>
              <a:spcBef>
                <a:spcPts val="0"/>
              </a:spcBef>
              <a:spcAft>
                <a:spcPts val="1350"/>
              </a:spcAft>
            </a:pPr>
            <a:endParaRPr lang="en-US" sz="2000" dirty="0">
              <a:solidFill>
                <a:srgbClr val="002060"/>
              </a:solidFill>
            </a:endParaRPr>
          </a:p>
        </p:txBody>
      </p:sp>
    </p:spTree>
    <p:extLst>
      <p:ext uri="{BB962C8B-B14F-4D97-AF65-F5344CB8AC3E}">
        <p14:creationId xmlns:p14="http://schemas.microsoft.com/office/powerpoint/2010/main" val="227988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81372" cy="5145470"/>
          </a:xfrm>
          <a:prstGeom prst="rect">
            <a:avLst/>
          </a:prstGeom>
        </p:spPr>
      </p:pic>
    </p:spTree>
    <p:extLst>
      <p:ext uri="{BB962C8B-B14F-4D97-AF65-F5344CB8AC3E}">
        <p14:creationId xmlns:p14="http://schemas.microsoft.com/office/powerpoint/2010/main" val="263997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78027" y="120468"/>
            <a:ext cx="8294220" cy="1200329"/>
          </a:xfrm>
          <a:prstGeom prst="rect">
            <a:avLst/>
          </a:prstGeom>
          <a:noFill/>
          <a:ln w="28575">
            <a:solidFill>
              <a:schemeClr val="tx1">
                <a:alpha val="87057"/>
              </a:schemeClr>
            </a:solidFill>
            <a:miter lim="800000"/>
            <a:headEnd/>
            <a:tailEnd/>
          </a:ln>
        </p:spPr>
        <p:txBody>
          <a:bodyPr wrap="square">
            <a:spAutoFit/>
          </a:bodyPr>
          <a:lstStyle>
            <a:lvl1pPr marL="342900" indent="-342900">
              <a:spcBef>
                <a:spcPct val="20000"/>
              </a:spcBef>
              <a:buChar char="•"/>
              <a:defRPr sz="2800" b="1">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en-US" altLang="en-US" sz="2400" dirty="0" smtClean="0">
                <a:solidFill>
                  <a:srgbClr val="002060"/>
                </a:solidFill>
                <a:latin typeface="Arial" panose="020B0604020202020204" pitchFamily="34" charset="0"/>
              </a:rPr>
              <a:t>WILDLIFE HAZARD SITE VISIT  (WHSV)  </a:t>
            </a:r>
          </a:p>
          <a:p>
            <a:pPr algn="ctr" eaLnBrk="0" fontAlgn="base" hangingPunct="0">
              <a:spcBef>
                <a:spcPct val="0"/>
              </a:spcBef>
              <a:spcAft>
                <a:spcPct val="0"/>
              </a:spcAft>
              <a:buNone/>
            </a:pPr>
            <a:r>
              <a:rPr lang="en-US" altLang="en-US" sz="2400" dirty="0" smtClean="0">
                <a:solidFill>
                  <a:srgbClr val="002060"/>
                </a:solidFill>
                <a:latin typeface="Arial" panose="020B0604020202020204" pitchFamily="34" charset="0"/>
              </a:rPr>
              <a:t>VS </a:t>
            </a:r>
          </a:p>
          <a:p>
            <a:pPr algn="ctr" eaLnBrk="0" fontAlgn="base" hangingPunct="0">
              <a:spcBef>
                <a:spcPct val="0"/>
              </a:spcBef>
              <a:spcAft>
                <a:spcPct val="0"/>
              </a:spcAft>
              <a:buNone/>
            </a:pPr>
            <a:r>
              <a:rPr lang="en-US" altLang="en-US" sz="2400" dirty="0" smtClean="0">
                <a:solidFill>
                  <a:srgbClr val="002060"/>
                </a:solidFill>
                <a:latin typeface="Arial" panose="020B0604020202020204" pitchFamily="34" charset="0"/>
              </a:rPr>
              <a:t>WILDLIFE HAZARD ASSESSMENT (WHA)</a:t>
            </a:r>
            <a:endParaRPr lang="en-US" altLang="en-US" sz="2400" dirty="0">
              <a:solidFill>
                <a:srgbClr val="002060"/>
              </a:solidFill>
              <a:latin typeface="Arial" panose="020B0604020202020204" pitchFamily="34" charset="0"/>
            </a:endParaRPr>
          </a:p>
        </p:txBody>
      </p:sp>
      <p:sp>
        <p:nvSpPr>
          <p:cNvPr id="2" name="TextBox 1"/>
          <p:cNvSpPr txBox="1"/>
          <p:nvPr/>
        </p:nvSpPr>
        <p:spPr>
          <a:xfrm>
            <a:off x="4670820" y="1388145"/>
            <a:ext cx="4256870" cy="3631763"/>
          </a:xfrm>
          <a:prstGeom prst="rect">
            <a:avLst/>
          </a:prstGeom>
          <a:noFill/>
          <a:ln w="57150">
            <a:solidFill>
              <a:srgbClr val="C00000"/>
            </a:solidFill>
          </a:ln>
        </p:spPr>
        <p:txBody>
          <a:bodyPr wrap="square">
            <a:spAutoFit/>
          </a:bodyPr>
          <a:lstStyle/>
          <a:p>
            <a:pPr algn="ctr" fontAlgn="base">
              <a:spcBef>
                <a:spcPct val="50000"/>
              </a:spcBef>
              <a:spcAft>
                <a:spcPct val="0"/>
              </a:spcAft>
              <a:defRPr/>
            </a:pPr>
            <a:r>
              <a:rPr lang="en-US" b="1" dirty="0">
                <a:solidFill>
                  <a:srgbClr val="002060"/>
                </a:solidFill>
                <a:latin typeface="Arial" charset="0"/>
              </a:rPr>
              <a:t>WHA</a:t>
            </a:r>
          </a:p>
          <a:p>
            <a:pPr marL="257175" indent="-257175" fontAlgn="base">
              <a:spcBef>
                <a:spcPct val="50000"/>
              </a:spcBef>
              <a:spcAft>
                <a:spcPct val="0"/>
              </a:spcAft>
              <a:buFont typeface="Wingdings" pitchFamily="2" charset="2"/>
              <a:buChar char="ü"/>
              <a:defRPr/>
            </a:pPr>
            <a:r>
              <a:rPr lang="en-US" sz="1600" dirty="0">
                <a:solidFill>
                  <a:srgbClr val="002060"/>
                </a:solidFill>
                <a:latin typeface="Arial" charset="0"/>
              </a:rPr>
              <a:t>Duration = 12 </a:t>
            </a:r>
            <a:r>
              <a:rPr lang="en-US" sz="1600" dirty="0" smtClean="0">
                <a:solidFill>
                  <a:srgbClr val="002060"/>
                </a:solidFill>
                <a:latin typeface="Arial" charset="0"/>
              </a:rPr>
              <a:t>Months</a:t>
            </a:r>
          </a:p>
          <a:p>
            <a:pPr marL="257175" indent="-257175" fontAlgn="base">
              <a:spcBef>
                <a:spcPct val="50000"/>
              </a:spcBef>
              <a:spcAft>
                <a:spcPct val="0"/>
              </a:spcAft>
              <a:buFont typeface="Wingdings" pitchFamily="2" charset="2"/>
              <a:buChar char="ü"/>
              <a:defRPr/>
            </a:pPr>
            <a:r>
              <a:rPr lang="en-US" sz="1600" dirty="0" smtClean="0">
                <a:solidFill>
                  <a:srgbClr val="002060"/>
                </a:solidFill>
                <a:latin typeface="Arial" charset="0"/>
              </a:rPr>
              <a:t>Required </a:t>
            </a:r>
            <a:r>
              <a:rPr lang="en-US" sz="1600" dirty="0">
                <a:solidFill>
                  <a:srgbClr val="002060"/>
                </a:solidFill>
                <a:latin typeface="Arial" charset="0"/>
              </a:rPr>
              <a:t>Qualified Airport Wildlife </a:t>
            </a:r>
            <a:r>
              <a:rPr lang="en-US" sz="1600" dirty="0" smtClean="0">
                <a:solidFill>
                  <a:srgbClr val="002060"/>
                </a:solidFill>
                <a:latin typeface="Arial" charset="0"/>
              </a:rPr>
              <a:t>Biologist conduct WHA</a:t>
            </a:r>
            <a:endParaRPr lang="en-US" sz="1600" dirty="0">
              <a:solidFill>
                <a:srgbClr val="002060"/>
              </a:solidFill>
              <a:latin typeface="Arial" charset="0"/>
            </a:endParaRPr>
          </a:p>
          <a:p>
            <a:pPr marL="257175" indent="-257175" fontAlgn="base">
              <a:spcBef>
                <a:spcPct val="50000"/>
              </a:spcBef>
              <a:spcAft>
                <a:spcPct val="0"/>
              </a:spcAft>
              <a:buFont typeface="Wingdings" pitchFamily="2" charset="2"/>
              <a:buChar char="ü"/>
              <a:defRPr/>
            </a:pPr>
            <a:r>
              <a:rPr lang="en-US" sz="1600" dirty="0">
                <a:solidFill>
                  <a:srgbClr val="002060"/>
                </a:solidFill>
                <a:latin typeface="Arial" charset="0"/>
              </a:rPr>
              <a:t>Data collection = Monthly dawn / </a:t>
            </a:r>
            <a:r>
              <a:rPr lang="en-US" sz="1600" dirty="0" smtClean="0">
                <a:solidFill>
                  <a:srgbClr val="002060"/>
                </a:solidFill>
                <a:latin typeface="Arial" charset="0"/>
              </a:rPr>
              <a:t>dusk and nocturnal surveys </a:t>
            </a:r>
            <a:r>
              <a:rPr lang="en-US" sz="1600" dirty="0">
                <a:solidFill>
                  <a:srgbClr val="002060"/>
                </a:solidFill>
                <a:latin typeface="Arial" charset="0"/>
              </a:rPr>
              <a:t>at pre-determined </a:t>
            </a:r>
            <a:r>
              <a:rPr lang="en-US" sz="1600" dirty="0" smtClean="0">
                <a:solidFill>
                  <a:srgbClr val="002060"/>
                </a:solidFill>
                <a:latin typeface="Arial" charset="0"/>
              </a:rPr>
              <a:t>stations and routes for future repeatability</a:t>
            </a:r>
            <a:endParaRPr lang="en-US" sz="1600" dirty="0">
              <a:solidFill>
                <a:srgbClr val="002060"/>
              </a:solidFill>
              <a:latin typeface="Arial" charset="0"/>
            </a:endParaRPr>
          </a:p>
          <a:p>
            <a:pPr marL="257175" indent="-257175" fontAlgn="base">
              <a:spcBef>
                <a:spcPct val="50000"/>
              </a:spcBef>
              <a:spcAft>
                <a:spcPct val="0"/>
              </a:spcAft>
              <a:buFont typeface="Wingdings" pitchFamily="2" charset="2"/>
              <a:buChar char="ü"/>
              <a:defRPr/>
            </a:pPr>
            <a:r>
              <a:rPr lang="en-US" sz="1600" dirty="0" smtClean="0">
                <a:solidFill>
                  <a:srgbClr val="002060"/>
                </a:solidFill>
                <a:latin typeface="Arial" charset="0"/>
              </a:rPr>
              <a:t>Wildlife Hazard Report = Approved</a:t>
            </a:r>
          </a:p>
          <a:p>
            <a:pPr marL="257175" indent="-257175" fontAlgn="base">
              <a:spcBef>
                <a:spcPct val="50000"/>
              </a:spcBef>
              <a:spcAft>
                <a:spcPct val="0"/>
              </a:spcAft>
              <a:buFont typeface="Wingdings" pitchFamily="2" charset="2"/>
              <a:buChar char="ü"/>
              <a:defRPr/>
            </a:pPr>
            <a:endParaRPr lang="en-US" sz="800" dirty="0" smtClean="0">
              <a:solidFill>
                <a:srgbClr val="002060"/>
              </a:solidFill>
              <a:latin typeface="Arial" charset="0"/>
            </a:endParaRPr>
          </a:p>
          <a:p>
            <a:pPr marL="257175" indent="-257175" fontAlgn="base">
              <a:spcBef>
                <a:spcPct val="50000"/>
              </a:spcBef>
              <a:spcAft>
                <a:spcPct val="0"/>
              </a:spcAft>
              <a:buFont typeface="Wingdings" pitchFamily="2" charset="2"/>
              <a:buChar char="ü"/>
              <a:defRPr/>
            </a:pPr>
            <a:r>
              <a:rPr lang="en-US" sz="1600" dirty="0">
                <a:solidFill>
                  <a:srgbClr val="002060"/>
                </a:solidFill>
                <a:latin typeface="Arial" charset="0"/>
              </a:rPr>
              <a:t>Part 139 airports – may use WHSVs to investigate triggering events, land use changes, etc</a:t>
            </a:r>
            <a:r>
              <a:rPr lang="en-US" sz="1600" dirty="0" smtClean="0">
                <a:solidFill>
                  <a:srgbClr val="002060"/>
                </a:solidFill>
                <a:latin typeface="Arial" charset="0"/>
              </a:rPr>
              <a:t>…</a:t>
            </a:r>
            <a:endParaRPr lang="en-US" sz="1600" dirty="0">
              <a:solidFill>
                <a:srgbClr val="002060"/>
              </a:solidFill>
              <a:latin typeface="Arial" charset="0"/>
            </a:endParaRPr>
          </a:p>
        </p:txBody>
      </p:sp>
      <p:sp>
        <p:nvSpPr>
          <p:cNvPr id="3" name="TextBox 2"/>
          <p:cNvSpPr txBox="1"/>
          <p:nvPr/>
        </p:nvSpPr>
        <p:spPr>
          <a:xfrm>
            <a:off x="216310" y="1388145"/>
            <a:ext cx="4308827" cy="3693319"/>
          </a:xfrm>
          <a:prstGeom prst="rect">
            <a:avLst/>
          </a:prstGeom>
          <a:noFill/>
          <a:ln w="57150">
            <a:solidFill>
              <a:srgbClr val="C00000"/>
            </a:solidFill>
          </a:ln>
        </p:spPr>
        <p:txBody>
          <a:bodyPr wrap="square">
            <a:spAutoFit/>
          </a:bodyPr>
          <a:lstStyle/>
          <a:p>
            <a:pPr algn="ctr" fontAlgn="base">
              <a:spcBef>
                <a:spcPct val="50000"/>
              </a:spcBef>
              <a:spcAft>
                <a:spcPct val="0"/>
              </a:spcAft>
              <a:defRPr/>
            </a:pPr>
            <a:r>
              <a:rPr lang="en-US" b="1" dirty="0">
                <a:solidFill>
                  <a:srgbClr val="002060"/>
                </a:solidFill>
                <a:latin typeface="Arial" charset="0"/>
              </a:rPr>
              <a:t>WHSV</a:t>
            </a:r>
          </a:p>
          <a:p>
            <a:pPr marL="257175" indent="-257175" fontAlgn="base">
              <a:spcBef>
                <a:spcPct val="50000"/>
              </a:spcBef>
              <a:spcAft>
                <a:spcPct val="0"/>
              </a:spcAft>
              <a:buFont typeface="Wingdings" pitchFamily="2" charset="2"/>
              <a:buChar char="ü"/>
              <a:defRPr/>
            </a:pPr>
            <a:r>
              <a:rPr lang="en-US" sz="1600" dirty="0">
                <a:solidFill>
                  <a:srgbClr val="002060"/>
                </a:solidFill>
                <a:latin typeface="Arial" charset="0"/>
              </a:rPr>
              <a:t>Duration = 1-3 </a:t>
            </a:r>
            <a:r>
              <a:rPr lang="en-US" sz="1600" dirty="0" smtClean="0">
                <a:solidFill>
                  <a:srgbClr val="002060"/>
                </a:solidFill>
                <a:latin typeface="Arial" charset="0"/>
              </a:rPr>
              <a:t>Days</a:t>
            </a:r>
          </a:p>
          <a:p>
            <a:pPr marL="257175" indent="-257175" fontAlgn="base">
              <a:spcBef>
                <a:spcPct val="50000"/>
              </a:spcBef>
              <a:spcAft>
                <a:spcPct val="0"/>
              </a:spcAft>
              <a:buFont typeface="Wingdings" pitchFamily="2" charset="2"/>
              <a:buChar char="ü"/>
              <a:defRPr/>
            </a:pPr>
            <a:r>
              <a:rPr lang="en-US" sz="1600" dirty="0" smtClean="0">
                <a:solidFill>
                  <a:srgbClr val="002060"/>
                </a:solidFill>
                <a:latin typeface="Arial" charset="0"/>
              </a:rPr>
              <a:t>Recommend Qualified Airport Wildlife Biologist conduct WHSV</a:t>
            </a:r>
          </a:p>
          <a:p>
            <a:pPr marL="257175" indent="-257175" fontAlgn="base">
              <a:spcBef>
                <a:spcPct val="50000"/>
              </a:spcBef>
              <a:spcAft>
                <a:spcPct val="0"/>
              </a:spcAft>
              <a:buFont typeface="Wingdings" pitchFamily="2" charset="2"/>
              <a:buChar char="ü"/>
              <a:defRPr/>
            </a:pPr>
            <a:r>
              <a:rPr lang="en-US" sz="1600" dirty="0" smtClean="0">
                <a:solidFill>
                  <a:srgbClr val="002060"/>
                </a:solidFill>
                <a:latin typeface="Arial" charset="0"/>
              </a:rPr>
              <a:t>Data Collection = </a:t>
            </a:r>
            <a:r>
              <a:rPr lang="en-US" sz="1600" dirty="0">
                <a:solidFill>
                  <a:srgbClr val="002060"/>
                </a:solidFill>
                <a:latin typeface="Arial" charset="0"/>
              </a:rPr>
              <a:t>Dawn / </a:t>
            </a:r>
            <a:r>
              <a:rPr lang="en-US" sz="1600" dirty="0" smtClean="0">
                <a:solidFill>
                  <a:srgbClr val="002060"/>
                </a:solidFill>
                <a:latin typeface="Arial" charset="0"/>
              </a:rPr>
              <a:t>dusk avian surveys and nocturnal mammalian observations completed </a:t>
            </a:r>
            <a:r>
              <a:rPr lang="en-US" sz="1600" dirty="0">
                <a:solidFill>
                  <a:srgbClr val="002060"/>
                </a:solidFill>
                <a:latin typeface="Arial" charset="0"/>
              </a:rPr>
              <a:t>during </a:t>
            </a:r>
            <a:r>
              <a:rPr lang="en-US" sz="1600" dirty="0" smtClean="0">
                <a:solidFill>
                  <a:srgbClr val="002060"/>
                </a:solidFill>
                <a:latin typeface="Arial" charset="0"/>
              </a:rPr>
              <a:t>1-3 full days  </a:t>
            </a:r>
            <a:endParaRPr lang="en-US" sz="1600" dirty="0">
              <a:solidFill>
                <a:srgbClr val="002060"/>
              </a:solidFill>
              <a:latin typeface="Arial" charset="0"/>
            </a:endParaRPr>
          </a:p>
          <a:p>
            <a:pPr marL="257175" indent="-257175" fontAlgn="base">
              <a:spcBef>
                <a:spcPct val="50000"/>
              </a:spcBef>
              <a:spcAft>
                <a:spcPct val="0"/>
              </a:spcAft>
              <a:buFont typeface="Wingdings" pitchFamily="2" charset="2"/>
              <a:buChar char="ü"/>
              <a:defRPr/>
            </a:pPr>
            <a:r>
              <a:rPr lang="en-US" sz="1600" dirty="0" smtClean="0">
                <a:solidFill>
                  <a:srgbClr val="002060"/>
                </a:solidFill>
                <a:latin typeface="Arial" charset="0"/>
              </a:rPr>
              <a:t>Wildlife Hazard Site Visit Report = Accepted</a:t>
            </a:r>
          </a:p>
          <a:p>
            <a:pPr marL="257175" indent="-257175" fontAlgn="base">
              <a:spcBef>
                <a:spcPct val="50000"/>
              </a:spcBef>
              <a:spcAft>
                <a:spcPct val="0"/>
              </a:spcAft>
              <a:buFont typeface="Wingdings" pitchFamily="2" charset="2"/>
              <a:buChar char="ü"/>
              <a:defRPr/>
            </a:pPr>
            <a:r>
              <a:rPr lang="en-US" sz="1600" b="1" dirty="0">
                <a:solidFill>
                  <a:srgbClr val="FF0000"/>
                </a:solidFill>
                <a:latin typeface="Arial" charset="0"/>
              </a:rPr>
              <a:t>GA airports – may use WHSVs as basis for </a:t>
            </a:r>
            <a:r>
              <a:rPr lang="en-US" sz="1600" b="1" dirty="0" smtClean="0">
                <a:solidFill>
                  <a:srgbClr val="FF0000"/>
                </a:solidFill>
                <a:latin typeface="Arial" charset="0"/>
              </a:rPr>
              <a:t>Wildlife Hazard Mitigation Plans</a:t>
            </a:r>
            <a:endParaRPr lang="en-US" sz="1400" dirty="0">
              <a:solidFill>
                <a:srgbClr val="000000"/>
              </a:solidFill>
              <a:latin typeface="Arial" charset="0"/>
            </a:endParaRPr>
          </a:p>
        </p:txBody>
      </p:sp>
      <p:pic>
        <p:nvPicPr>
          <p:cNvPr id="5" name="Picture 4"/>
          <p:cNvPicPr>
            <a:picLocks noChangeAspect="1"/>
          </p:cNvPicPr>
          <p:nvPr/>
        </p:nvPicPr>
        <p:blipFill>
          <a:blip r:embed="rId3"/>
          <a:stretch>
            <a:fillRect/>
          </a:stretch>
        </p:blipFill>
        <p:spPr>
          <a:xfrm>
            <a:off x="110169" y="5301546"/>
            <a:ext cx="8901630" cy="1285875"/>
          </a:xfrm>
          <a:prstGeom prst="rect">
            <a:avLst/>
          </a:prstGeom>
          <a:ln>
            <a:solidFill>
              <a:srgbClr val="00B050"/>
            </a:solidFill>
          </a:ln>
        </p:spPr>
      </p:pic>
    </p:spTree>
    <p:extLst>
      <p:ext uri="{BB962C8B-B14F-4D97-AF65-F5344CB8AC3E}">
        <p14:creationId xmlns:p14="http://schemas.microsoft.com/office/powerpoint/2010/main" val="300889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81988" y="1575564"/>
            <a:ext cx="6858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spcBef>
                <a:spcPct val="20000"/>
              </a:spcBef>
              <a:buChar char="•"/>
              <a:defRPr sz="2800" b="1">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fontAlgn="base">
              <a:spcBef>
                <a:spcPct val="50000"/>
              </a:spcBef>
              <a:spcAft>
                <a:spcPct val="0"/>
              </a:spcAft>
            </a:pPr>
            <a:r>
              <a:rPr lang="en-US" altLang="en-US" sz="1800" b="0" dirty="0" smtClean="0">
                <a:solidFill>
                  <a:srgbClr val="002060"/>
                </a:solidFill>
                <a:latin typeface="+mn-lt"/>
              </a:rPr>
              <a:t>The </a:t>
            </a:r>
            <a:r>
              <a:rPr lang="en-US" altLang="en-US" sz="1800" b="0" dirty="0">
                <a:solidFill>
                  <a:srgbClr val="002060"/>
                </a:solidFill>
                <a:latin typeface="+mn-lt"/>
              </a:rPr>
              <a:t>FAA has no requirement for GA* or Part 139 airports to conduct WHSVs</a:t>
            </a:r>
            <a:r>
              <a:rPr lang="en-US" altLang="en-US" sz="1800" b="0" dirty="0" smtClean="0">
                <a:solidFill>
                  <a:srgbClr val="002060"/>
                </a:solidFill>
                <a:latin typeface="+mn-lt"/>
              </a:rPr>
              <a:t>. We do however want to encourage airport sponsors to work with your FAA POC to make sure you have received the information needed to identify a mitigation plan.</a:t>
            </a:r>
            <a:endParaRPr lang="en-US" altLang="en-US" sz="1800" b="0" dirty="0">
              <a:solidFill>
                <a:srgbClr val="002060"/>
              </a:solidFill>
              <a:latin typeface="+mn-lt"/>
            </a:endParaRPr>
          </a:p>
          <a:p>
            <a:pPr fontAlgn="base">
              <a:spcBef>
                <a:spcPct val="50000"/>
              </a:spcBef>
              <a:spcAft>
                <a:spcPct val="0"/>
              </a:spcAft>
            </a:pPr>
            <a:r>
              <a:rPr lang="en-US" altLang="en-US" sz="1800" b="0" dirty="0">
                <a:solidFill>
                  <a:srgbClr val="002060"/>
                </a:solidFill>
                <a:latin typeface="+mn-lt"/>
              </a:rPr>
              <a:t>FAA will review and </a:t>
            </a:r>
            <a:r>
              <a:rPr lang="en-US" altLang="en-US" sz="1800" b="0" dirty="0" smtClean="0">
                <a:solidFill>
                  <a:srgbClr val="002060"/>
                </a:solidFill>
                <a:latin typeface="+mn-lt"/>
              </a:rPr>
              <a:t>accept the </a:t>
            </a:r>
            <a:r>
              <a:rPr lang="en-US" altLang="en-US" sz="1800" b="0" dirty="0">
                <a:solidFill>
                  <a:srgbClr val="002060"/>
                </a:solidFill>
                <a:latin typeface="+mn-lt"/>
              </a:rPr>
              <a:t>WHSV reports and GA </a:t>
            </a:r>
            <a:r>
              <a:rPr lang="en-US" altLang="en-US" sz="1800" b="0" dirty="0" smtClean="0">
                <a:solidFill>
                  <a:srgbClr val="002060"/>
                </a:solidFill>
                <a:latin typeface="+mn-lt"/>
              </a:rPr>
              <a:t>Wildlife Hazard Mitigation Plan. (As identified in the last slide, the FAA </a:t>
            </a:r>
            <a:r>
              <a:rPr lang="en-US" altLang="en-US" sz="1800" b="0" dirty="0">
                <a:solidFill>
                  <a:srgbClr val="002060"/>
                </a:solidFill>
                <a:latin typeface="+mn-lt"/>
              </a:rPr>
              <a:t>does </a:t>
            </a:r>
            <a:r>
              <a:rPr lang="en-US" altLang="en-US" sz="1800" b="0" dirty="0" smtClean="0">
                <a:solidFill>
                  <a:srgbClr val="002060"/>
                </a:solidFill>
                <a:latin typeface="+mn-lt"/>
              </a:rPr>
              <a:t>not “approve” </a:t>
            </a:r>
            <a:r>
              <a:rPr lang="en-US" altLang="en-US" sz="1800" b="0" dirty="0">
                <a:solidFill>
                  <a:srgbClr val="002060"/>
                </a:solidFill>
                <a:latin typeface="+mn-lt"/>
              </a:rPr>
              <a:t>these documents.</a:t>
            </a:r>
          </a:p>
          <a:p>
            <a:pPr fontAlgn="base">
              <a:spcBef>
                <a:spcPct val="50000"/>
              </a:spcBef>
              <a:spcAft>
                <a:spcPct val="0"/>
              </a:spcAft>
            </a:pPr>
            <a:r>
              <a:rPr lang="en-US" altLang="en-US" sz="1800" b="0" dirty="0" smtClean="0">
                <a:solidFill>
                  <a:srgbClr val="002060"/>
                </a:solidFill>
                <a:latin typeface="+mn-lt"/>
              </a:rPr>
              <a:t>As a note, NEPA </a:t>
            </a:r>
            <a:r>
              <a:rPr lang="en-US" altLang="en-US" sz="1800" b="0" dirty="0">
                <a:solidFill>
                  <a:srgbClr val="002060"/>
                </a:solidFill>
                <a:latin typeface="+mn-lt"/>
              </a:rPr>
              <a:t>does not apply to GA </a:t>
            </a:r>
            <a:r>
              <a:rPr lang="en-US" altLang="en-US" sz="1800" b="0" dirty="0" smtClean="0">
                <a:solidFill>
                  <a:srgbClr val="002060"/>
                </a:solidFill>
                <a:latin typeface="+mn-lt"/>
              </a:rPr>
              <a:t>Mitigation Plans </a:t>
            </a:r>
            <a:r>
              <a:rPr lang="en-US" altLang="en-US" sz="1800" b="0" dirty="0">
                <a:solidFill>
                  <a:srgbClr val="002060"/>
                </a:solidFill>
                <a:latin typeface="+mn-lt"/>
              </a:rPr>
              <a:t>because there is no Federal Action.</a:t>
            </a:r>
          </a:p>
        </p:txBody>
      </p:sp>
      <p:sp>
        <p:nvSpPr>
          <p:cNvPr id="2" name="TextBox 1"/>
          <p:cNvSpPr txBox="1"/>
          <p:nvPr/>
        </p:nvSpPr>
        <p:spPr>
          <a:xfrm>
            <a:off x="1848225" y="6276892"/>
            <a:ext cx="4952061" cy="300082"/>
          </a:xfrm>
          <a:prstGeom prst="rect">
            <a:avLst/>
          </a:prstGeom>
          <a:noFill/>
        </p:spPr>
        <p:txBody>
          <a:bodyPr wrap="none" rtlCol="0">
            <a:spAutoFit/>
          </a:bodyPr>
          <a:lstStyle/>
          <a:p>
            <a:r>
              <a:rPr lang="en-US" sz="1350" dirty="0">
                <a:solidFill>
                  <a:srgbClr val="002060"/>
                </a:solidFill>
              </a:rPr>
              <a:t>*GA is used in this presentation to refer to non-certificated airports</a:t>
            </a:r>
            <a:r>
              <a:rPr lang="en-US" sz="1350" dirty="0"/>
              <a:t>.</a:t>
            </a:r>
          </a:p>
        </p:txBody>
      </p:sp>
      <p:pic>
        <p:nvPicPr>
          <p:cNvPr id="3" name="Picture 2"/>
          <p:cNvPicPr>
            <a:picLocks noChangeAspect="1"/>
          </p:cNvPicPr>
          <p:nvPr/>
        </p:nvPicPr>
        <p:blipFill>
          <a:blip r:embed="rId3"/>
          <a:stretch>
            <a:fillRect/>
          </a:stretch>
        </p:blipFill>
        <p:spPr>
          <a:xfrm>
            <a:off x="5076939" y="4472800"/>
            <a:ext cx="1464473" cy="1597290"/>
          </a:xfrm>
          <a:prstGeom prst="rect">
            <a:avLst/>
          </a:prstGeom>
        </p:spPr>
      </p:pic>
      <p:pic>
        <p:nvPicPr>
          <p:cNvPr id="4" name="Picture 3"/>
          <p:cNvPicPr>
            <a:picLocks noChangeAspect="1"/>
          </p:cNvPicPr>
          <p:nvPr/>
        </p:nvPicPr>
        <p:blipFill>
          <a:blip r:embed="rId4"/>
          <a:stretch>
            <a:fillRect/>
          </a:stretch>
        </p:blipFill>
        <p:spPr>
          <a:xfrm>
            <a:off x="1122738" y="4472800"/>
            <a:ext cx="1450974" cy="1597290"/>
          </a:xfrm>
          <a:prstGeom prst="rect">
            <a:avLst/>
          </a:prstGeom>
        </p:spPr>
      </p:pic>
      <p:pic>
        <p:nvPicPr>
          <p:cNvPr id="5" name="Picture 4"/>
          <p:cNvPicPr>
            <a:picLocks noChangeAspect="1"/>
          </p:cNvPicPr>
          <p:nvPr/>
        </p:nvPicPr>
        <p:blipFill>
          <a:blip r:embed="rId5"/>
          <a:stretch>
            <a:fillRect/>
          </a:stretch>
        </p:blipFill>
        <p:spPr>
          <a:xfrm>
            <a:off x="3261232" y="4472800"/>
            <a:ext cx="1463167" cy="1603387"/>
          </a:xfrm>
          <a:prstGeom prst="rect">
            <a:avLst/>
          </a:prstGeom>
        </p:spPr>
      </p:pic>
      <p:sp>
        <p:nvSpPr>
          <p:cNvPr id="6" name="Title 5"/>
          <p:cNvSpPr>
            <a:spLocks noGrp="1"/>
          </p:cNvSpPr>
          <p:nvPr>
            <p:ph type="title"/>
          </p:nvPr>
        </p:nvSpPr>
        <p:spPr/>
        <p:txBody>
          <a:bodyPr>
            <a:normAutofit/>
          </a:bodyPr>
          <a:lstStyle/>
          <a:p>
            <a:pPr algn="ctr"/>
            <a:r>
              <a:rPr lang="en-US" sz="3600" b="1" dirty="0" smtClean="0">
                <a:solidFill>
                  <a:srgbClr val="002060"/>
                </a:solidFill>
              </a:rPr>
              <a:t>Wildlife Hazard Site Visits</a:t>
            </a:r>
            <a:endParaRPr lang="en-US" sz="3600" b="1" dirty="0">
              <a:solidFill>
                <a:srgbClr val="002060"/>
              </a:solidFill>
            </a:endParaRPr>
          </a:p>
        </p:txBody>
      </p:sp>
    </p:spTree>
    <p:extLst>
      <p:ext uri="{BB962C8B-B14F-4D97-AF65-F5344CB8AC3E}">
        <p14:creationId xmlns:p14="http://schemas.microsoft.com/office/powerpoint/2010/main" val="198991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2060"/>
                </a:solidFill>
              </a:rPr>
              <a:t>Wildlife</a:t>
            </a:r>
            <a:br>
              <a:rPr lang="en-US" sz="3600" b="1" dirty="0" smtClean="0">
                <a:solidFill>
                  <a:srgbClr val="002060"/>
                </a:solidFill>
              </a:rPr>
            </a:br>
            <a:r>
              <a:rPr lang="en-US" sz="3600" b="1" i="1" dirty="0" smtClean="0">
                <a:solidFill>
                  <a:srgbClr val="002060"/>
                </a:solidFill>
              </a:rPr>
              <a:t>Training Resource</a:t>
            </a:r>
            <a:endParaRPr lang="en-US" sz="3600" b="1" i="1" dirty="0">
              <a:solidFill>
                <a:srgbClr val="002060"/>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solidFill>
                  <a:srgbClr val="002060"/>
                </a:solidFill>
              </a:rPr>
              <a:t>Wildlife Hazards Video – Released October 2022</a:t>
            </a:r>
          </a:p>
          <a:p>
            <a:pPr marL="0" indent="0">
              <a:buNone/>
            </a:pPr>
            <a:r>
              <a:rPr lang="en-US" dirty="0">
                <a:hlinkClick r:id="rId3"/>
              </a:rPr>
              <a:t>https://</a:t>
            </a:r>
            <a:r>
              <a:rPr lang="en-US" dirty="0" smtClean="0">
                <a:hlinkClick r:id="rId3"/>
              </a:rPr>
              <a:t>www.youtube.com/watch?v=f2nuO4PZKF0</a:t>
            </a: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2270965" y="3560619"/>
            <a:ext cx="3149333" cy="1769470"/>
          </a:xfrm>
          <a:prstGeom prst="rect">
            <a:avLst/>
          </a:prstGeom>
        </p:spPr>
      </p:pic>
    </p:spTree>
    <p:extLst>
      <p:ext uri="{BB962C8B-B14F-4D97-AF65-F5344CB8AC3E}">
        <p14:creationId xmlns:p14="http://schemas.microsoft.com/office/powerpoint/2010/main" val="4065545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24647" y="502366"/>
            <a:ext cx="7230893" cy="704627"/>
          </a:xfrm>
        </p:spPr>
        <p:txBody>
          <a:bodyPr anchor="ctr">
            <a:noAutofit/>
          </a:bodyPr>
          <a:lstStyle/>
          <a:p>
            <a:r>
              <a:rPr lang="en-US" altLang="en-US" sz="3600" b="1" dirty="0" smtClean="0">
                <a:solidFill>
                  <a:srgbClr val="002060"/>
                </a:solidFill>
              </a:rPr>
              <a:t>How can I learn about snow and </a:t>
            </a:r>
            <a:r>
              <a:rPr lang="en-US" altLang="en-US" sz="3600" b="1" dirty="0">
                <a:solidFill>
                  <a:srgbClr val="002060"/>
                </a:solidFill>
              </a:rPr>
              <a:t>i</a:t>
            </a:r>
            <a:r>
              <a:rPr lang="en-US" altLang="en-US" sz="3600" b="1" dirty="0" smtClean="0">
                <a:solidFill>
                  <a:srgbClr val="002060"/>
                </a:solidFill>
              </a:rPr>
              <a:t>ce control at a general aviation airport?</a:t>
            </a:r>
            <a:endParaRPr lang="en-US" altLang="en-US" sz="3600" b="1" dirty="0">
              <a:solidFill>
                <a:srgbClr val="002060"/>
              </a:solidFill>
            </a:endParaRPr>
          </a:p>
        </p:txBody>
      </p:sp>
      <p:sp>
        <p:nvSpPr>
          <p:cNvPr id="4" name="Content Placeholder 3"/>
          <p:cNvSpPr>
            <a:spLocks noGrp="1"/>
          </p:cNvSpPr>
          <p:nvPr>
            <p:ph sz="half" idx="1"/>
          </p:nvPr>
        </p:nvSpPr>
        <p:spPr>
          <a:xfrm>
            <a:off x="240030" y="1705178"/>
            <a:ext cx="8275320" cy="4098543"/>
          </a:xfrm>
        </p:spPr>
        <p:txBody>
          <a:bodyPr>
            <a:noAutofit/>
          </a:bodyPr>
          <a:lstStyle/>
          <a:p>
            <a:pPr>
              <a:lnSpc>
                <a:spcPct val="100000"/>
              </a:lnSpc>
              <a:spcBef>
                <a:spcPts val="0"/>
              </a:spcBef>
              <a:spcAft>
                <a:spcPts val="1350"/>
              </a:spcAft>
            </a:pPr>
            <a:r>
              <a:rPr lang="en-US" sz="3200" dirty="0" smtClean="0">
                <a:solidFill>
                  <a:srgbClr val="002060"/>
                </a:solidFill>
              </a:rPr>
              <a:t>Work with other airports in your area to form groups that can work together to learn more about best practices for snow and ice control</a:t>
            </a:r>
          </a:p>
          <a:p>
            <a:pPr>
              <a:lnSpc>
                <a:spcPct val="100000"/>
              </a:lnSpc>
              <a:spcBef>
                <a:spcPts val="0"/>
              </a:spcBef>
              <a:spcAft>
                <a:spcPts val="1350"/>
              </a:spcAft>
            </a:pPr>
            <a:r>
              <a:rPr lang="en-US" sz="3200" dirty="0" smtClean="0">
                <a:solidFill>
                  <a:srgbClr val="002060"/>
                </a:solidFill>
              </a:rPr>
              <a:t>Consider attendance at the AAAE Snow Symposium</a:t>
            </a:r>
          </a:p>
          <a:p>
            <a:pPr>
              <a:lnSpc>
                <a:spcPct val="100000"/>
              </a:lnSpc>
              <a:spcBef>
                <a:spcPts val="0"/>
              </a:spcBef>
              <a:spcAft>
                <a:spcPts val="1350"/>
              </a:spcAft>
            </a:pPr>
            <a:r>
              <a:rPr lang="en-US" sz="3200" dirty="0" smtClean="0">
                <a:solidFill>
                  <a:srgbClr val="002060"/>
                </a:solidFill>
              </a:rPr>
              <a:t>Review FAA guidance and training resources</a:t>
            </a:r>
          </a:p>
          <a:p>
            <a:pPr>
              <a:lnSpc>
                <a:spcPct val="100000"/>
              </a:lnSpc>
              <a:spcBef>
                <a:spcPts val="0"/>
              </a:spcBef>
              <a:spcAft>
                <a:spcPts val="1350"/>
              </a:spcAft>
            </a:pPr>
            <a:endParaRPr lang="en-US" sz="2000" dirty="0">
              <a:solidFill>
                <a:srgbClr val="002060"/>
              </a:solidFill>
            </a:endParaRP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1791387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11" ma:contentTypeDescription="Create a new document." ma:contentTypeScope="" ma:versionID="1063f5ff392a85902c8cc3fefa7c314c">
  <xsd:schema xmlns:xsd="http://www.w3.org/2001/XMLSchema" xmlns:xs="http://www.w3.org/2001/XMLSchema" xmlns:p="http://schemas.microsoft.com/office/2006/metadata/properties" xmlns:ns3="71f32d46-6d44-42df-9bf9-b69fba183449" xmlns:ns4="e4df6fb9-7f5d-4876-9a99-8ab4fa680755" targetNamespace="http://schemas.microsoft.com/office/2006/metadata/properties" ma:root="true" ma:fieldsID="52eab89889eb65c476b3b1c3d398c531" ns3:_="" ns4:_="">
    <xsd:import namespace="71f32d46-6d44-42df-9bf9-b69fba183449"/>
    <xsd:import namespace="e4df6fb9-7f5d-4876-9a99-8ab4fa68075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73F42-38E0-4A28-949E-82AA5BB0F120}">
  <ds:schemaRefs>
    <ds:schemaRef ds:uri="http://schemas.microsoft.com/sharepoint/v3/contenttype/forms"/>
  </ds:schemaRefs>
</ds:datastoreItem>
</file>

<file path=customXml/itemProps2.xml><?xml version="1.0" encoding="utf-8"?>
<ds:datastoreItem xmlns:ds="http://schemas.openxmlformats.org/officeDocument/2006/customXml" ds:itemID="{F927D7C7-E135-497E-AA3B-66DDD6932AEE}">
  <ds:schemaRefs>
    <ds:schemaRef ds:uri="e4df6fb9-7f5d-4876-9a99-8ab4fa680755"/>
    <ds:schemaRef ds:uri="http://purl.org/dc/terms/"/>
    <ds:schemaRef ds:uri="71f32d46-6d44-42df-9bf9-b69fba18344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D17F9B9-C983-4A86-8180-0C22FA9B1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32d46-6d44-42df-9bf9-b69fba183449"/>
    <ds:schemaRef ds:uri="e4df6fb9-7f5d-4876-9a99-8ab4fa680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3903</TotalTime>
  <Words>2524</Words>
  <Application>Microsoft Office PowerPoint</Application>
  <PresentationFormat>On-screen Show (4:3)</PresentationFormat>
  <Paragraphs>159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Office Theme</vt:lpstr>
      <vt:lpstr>1_Office Theme</vt:lpstr>
      <vt:lpstr>PowerPoint Presentation</vt:lpstr>
      <vt:lpstr>What is a Runway Safety Area?</vt:lpstr>
      <vt:lpstr>GA Runway Safety Area (RSA) Initiative</vt:lpstr>
      <vt:lpstr>Where do GA airport operators learn about wildlife hazard mitigation?</vt:lpstr>
      <vt:lpstr>PowerPoint Presentation</vt:lpstr>
      <vt:lpstr>PowerPoint Presentation</vt:lpstr>
      <vt:lpstr>Wildlife Hazard Site Visits</vt:lpstr>
      <vt:lpstr>Wildlife Training Resource</vt:lpstr>
      <vt:lpstr>How can I learn about snow and ice control at a general aviation airport?</vt:lpstr>
      <vt:lpstr>PowerPoint Presentation</vt:lpstr>
      <vt:lpstr>PowerPoint Presentation</vt:lpstr>
      <vt:lpstr>PowerPoint Presentation</vt:lpstr>
      <vt:lpstr>PowerPoint Presentation</vt:lpstr>
      <vt:lpstr>PowerPoint Presentation</vt:lpstr>
      <vt:lpstr>Airport Design Technical Video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Anderson, David P (FAA)</cp:lastModifiedBy>
  <cp:revision>132</cp:revision>
  <dcterms:created xsi:type="dcterms:W3CDTF">2018-07-31T17:41:51Z</dcterms:created>
  <dcterms:modified xsi:type="dcterms:W3CDTF">2023-03-26T18:49:37Z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ies>
</file>