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xml" ContentType="application/vnd.openxmlformats-officedocument.presentationml.tags+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4" r:id="rId4"/>
  </p:sldMasterIdLst>
  <p:notesMasterIdLst>
    <p:notesMasterId r:id="rId27"/>
  </p:notesMasterIdLst>
  <p:handoutMasterIdLst>
    <p:handoutMasterId r:id="rId28"/>
  </p:handoutMasterIdLst>
  <p:sldIdLst>
    <p:sldId id="256" r:id="rId5"/>
    <p:sldId id="332" r:id="rId6"/>
    <p:sldId id="356" r:id="rId7"/>
    <p:sldId id="315" r:id="rId8"/>
    <p:sldId id="334" r:id="rId9"/>
    <p:sldId id="301" r:id="rId10"/>
    <p:sldId id="327" r:id="rId11"/>
    <p:sldId id="326" r:id="rId12"/>
    <p:sldId id="310" r:id="rId13"/>
    <p:sldId id="297" r:id="rId14"/>
    <p:sldId id="294" r:id="rId15"/>
    <p:sldId id="343" r:id="rId16"/>
    <p:sldId id="352" r:id="rId17"/>
    <p:sldId id="358" r:id="rId18"/>
    <p:sldId id="342" r:id="rId19"/>
    <p:sldId id="357" r:id="rId20"/>
    <p:sldId id="316" r:id="rId21"/>
    <p:sldId id="353" r:id="rId22"/>
    <p:sldId id="360" r:id="rId23"/>
    <p:sldId id="336" r:id="rId24"/>
    <p:sldId id="354" r:id="rId25"/>
    <p:sldId id="341" r:id="rId2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2E6A8C"/>
    <a:srgbClr val="741112"/>
    <a:srgbClr val="FDB917"/>
    <a:srgbClr val="FFFFFF"/>
    <a:srgbClr val="FF6600"/>
    <a:srgbClr val="99FF99"/>
    <a:srgbClr val="0033CC"/>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3333" autoAdjust="0"/>
  </p:normalViewPr>
  <p:slideViewPr>
    <p:cSldViewPr>
      <p:cViewPr varScale="1">
        <p:scale>
          <a:sx n="133" d="100"/>
          <a:sy n="133" d="100"/>
        </p:scale>
        <p:origin x="60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968" y="-78"/>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68881-A883-4B90-9DEE-E9CFA6B9971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BBD44F1-F09E-4F6D-91EA-BEF618C41F0C}">
      <dgm:prSet/>
      <dgm:spPr>
        <a:solidFill>
          <a:srgbClr val="2E6A8C"/>
        </a:solidFill>
      </dgm:spPr>
      <dgm:t>
        <a:bodyPr/>
        <a:lstStyle/>
        <a:p>
          <a:r>
            <a:rPr lang="en-US" b="1" dirty="0">
              <a:latin typeface="Calibri" panose="020F0502020204030204" pitchFamily="34" charset="0"/>
              <a:cs typeface="Calibri" panose="020F0502020204030204" pitchFamily="34" charset="0"/>
            </a:rPr>
            <a:t>Involve the public in the planning and design process</a:t>
          </a:r>
          <a:endParaRPr lang="en-US" dirty="0">
            <a:latin typeface="Calibri" panose="020F0502020204030204" pitchFamily="34" charset="0"/>
            <a:cs typeface="Calibri" panose="020F0502020204030204" pitchFamily="34" charset="0"/>
          </a:endParaRPr>
        </a:p>
      </dgm:t>
    </dgm:pt>
    <dgm:pt modelId="{01350746-A9CA-412B-82CF-2D929BDD4E00}" type="parTrans" cxnId="{5E444FC6-F809-48D6-95FA-14CE71A08921}">
      <dgm:prSet/>
      <dgm:spPr/>
      <dgm:t>
        <a:bodyPr/>
        <a:lstStyle/>
        <a:p>
          <a:endParaRPr lang="en-US">
            <a:latin typeface="Calibri" panose="020F0502020204030204" pitchFamily="34" charset="0"/>
            <a:cs typeface="Calibri" panose="020F0502020204030204" pitchFamily="34" charset="0"/>
          </a:endParaRPr>
        </a:p>
      </dgm:t>
    </dgm:pt>
    <dgm:pt modelId="{B892882F-682E-4B32-B40B-8ACFAB35AE96}" type="sibTrans" cxnId="{5E444FC6-F809-48D6-95FA-14CE71A08921}">
      <dgm:prSet/>
      <dgm:spPr/>
      <dgm:t>
        <a:bodyPr/>
        <a:lstStyle/>
        <a:p>
          <a:endParaRPr lang="en-US">
            <a:latin typeface="Calibri" panose="020F0502020204030204" pitchFamily="34" charset="0"/>
            <a:cs typeface="Calibri" panose="020F0502020204030204" pitchFamily="34" charset="0"/>
          </a:endParaRPr>
        </a:p>
      </dgm:t>
    </dgm:pt>
    <dgm:pt modelId="{DBD42549-05FC-4A2A-8A4A-93C2AA526C7B}">
      <dgm:prSet/>
      <dgm:spPr>
        <a:solidFill>
          <a:srgbClr val="2E6A8C"/>
        </a:solidFill>
      </dgm:spPr>
      <dgm:t>
        <a:bodyPr/>
        <a:lstStyle/>
        <a:p>
          <a:r>
            <a:rPr lang="en-US" b="1">
              <a:latin typeface="Calibri" panose="020F0502020204030204" pitchFamily="34" charset="0"/>
              <a:cs typeface="Calibri" panose="020F0502020204030204" pitchFamily="34" charset="0"/>
            </a:rPr>
            <a:t>Provide a Project Overview</a:t>
          </a:r>
          <a:endParaRPr lang="en-US">
            <a:latin typeface="Calibri" panose="020F0502020204030204" pitchFamily="34" charset="0"/>
            <a:cs typeface="Calibri" panose="020F0502020204030204" pitchFamily="34" charset="0"/>
          </a:endParaRPr>
        </a:p>
      </dgm:t>
    </dgm:pt>
    <dgm:pt modelId="{5BFA7156-DEA6-4ADF-8053-4963FAEDC983}" type="parTrans" cxnId="{B5FC404C-EAA7-41CE-8686-E6A1DA2E50C6}">
      <dgm:prSet/>
      <dgm:spPr/>
      <dgm:t>
        <a:bodyPr/>
        <a:lstStyle/>
        <a:p>
          <a:endParaRPr lang="en-US">
            <a:latin typeface="Calibri" panose="020F0502020204030204" pitchFamily="34" charset="0"/>
            <a:cs typeface="Calibri" panose="020F0502020204030204" pitchFamily="34" charset="0"/>
          </a:endParaRPr>
        </a:p>
      </dgm:t>
    </dgm:pt>
    <dgm:pt modelId="{84D9A686-7CD1-406F-B361-76CB7D6E1A8A}" type="sibTrans" cxnId="{B5FC404C-EAA7-41CE-8686-E6A1DA2E50C6}">
      <dgm:prSet/>
      <dgm:spPr/>
      <dgm:t>
        <a:bodyPr/>
        <a:lstStyle/>
        <a:p>
          <a:endParaRPr lang="en-US">
            <a:latin typeface="Calibri" panose="020F0502020204030204" pitchFamily="34" charset="0"/>
            <a:cs typeface="Calibri" panose="020F0502020204030204" pitchFamily="34" charset="0"/>
          </a:endParaRPr>
        </a:p>
      </dgm:t>
    </dgm:pt>
    <dgm:pt modelId="{C71C3DB1-4A61-4C96-8EC0-0C65261DF63E}">
      <dgm:prSet custT="1"/>
      <dgm:spPr>
        <a:solidFill>
          <a:srgbClr val="FDB917">
            <a:alpha val="90000"/>
          </a:srgbClr>
        </a:solidFill>
        <a:ln>
          <a:solidFill>
            <a:srgbClr val="741112">
              <a:alpha val="90000"/>
            </a:srgbClr>
          </a:solidFill>
        </a:ln>
      </dgm:spPr>
      <dgm:t>
        <a:bodyPr/>
        <a:lstStyle/>
        <a:p>
          <a:r>
            <a:rPr lang="en-US" sz="2600" b="1" dirty="0">
              <a:solidFill>
                <a:srgbClr val="741112"/>
              </a:solidFill>
              <a:latin typeface="Calibri" panose="020F0502020204030204" pitchFamily="34" charset="0"/>
              <a:cs typeface="Calibri" panose="020F0502020204030204" pitchFamily="34" charset="0"/>
            </a:rPr>
            <a:t>Background Information</a:t>
          </a:r>
          <a:endParaRPr lang="en-US" sz="2600" dirty="0">
            <a:solidFill>
              <a:srgbClr val="741112"/>
            </a:solidFill>
            <a:latin typeface="Calibri" panose="020F0502020204030204" pitchFamily="34" charset="0"/>
            <a:cs typeface="Calibri" panose="020F0502020204030204" pitchFamily="34" charset="0"/>
          </a:endParaRPr>
        </a:p>
      </dgm:t>
    </dgm:pt>
    <dgm:pt modelId="{A905781C-6FF9-432D-AB60-ECA9F3BE4113}" type="parTrans" cxnId="{DDF4A118-C3DA-4E9A-96E3-0B1D7E25B327}">
      <dgm:prSet/>
      <dgm:spPr/>
      <dgm:t>
        <a:bodyPr/>
        <a:lstStyle/>
        <a:p>
          <a:endParaRPr lang="en-US">
            <a:latin typeface="Calibri" panose="020F0502020204030204" pitchFamily="34" charset="0"/>
            <a:cs typeface="Calibri" panose="020F0502020204030204" pitchFamily="34" charset="0"/>
          </a:endParaRPr>
        </a:p>
      </dgm:t>
    </dgm:pt>
    <dgm:pt modelId="{2578BFDF-B49E-4CC5-B57A-6DC1BCDA90FE}" type="sibTrans" cxnId="{DDF4A118-C3DA-4E9A-96E3-0B1D7E25B327}">
      <dgm:prSet/>
      <dgm:spPr/>
      <dgm:t>
        <a:bodyPr/>
        <a:lstStyle/>
        <a:p>
          <a:endParaRPr lang="en-US">
            <a:latin typeface="Calibri" panose="020F0502020204030204" pitchFamily="34" charset="0"/>
            <a:cs typeface="Calibri" panose="020F0502020204030204" pitchFamily="34" charset="0"/>
          </a:endParaRPr>
        </a:p>
      </dgm:t>
    </dgm:pt>
    <dgm:pt modelId="{AD3A8C53-65B9-48D2-8B23-3C7C42217B9A}">
      <dgm:prSet custT="1"/>
      <dgm:spPr>
        <a:solidFill>
          <a:srgbClr val="FDB917">
            <a:alpha val="90000"/>
          </a:srgbClr>
        </a:solidFill>
        <a:ln>
          <a:solidFill>
            <a:srgbClr val="741112">
              <a:alpha val="90000"/>
            </a:srgbClr>
          </a:solidFill>
        </a:ln>
      </dgm:spPr>
      <dgm:t>
        <a:bodyPr/>
        <a:lstStyle/>
        <a:p>
          <a:r>
            <a:rPr lang="en-US" sz="2600" b="1">
              <a:solidFill>
                <a:srgbClr val="741112"/>
              </a:solidFill>
              <a:latin typeface="Calibri" panose="020F0502020204030204" pitchFamily="34" charset="0"/>
              <a:cs typeface="Calibri" panose="020F0502020204030204" pitchFamily="34" charset="0"/>
            </a:rPr>
            <a:t>Proposed Project</a:t>
          </a:r>
          <a:endParaRPr lang="en-US" sz="2600">
            <a:solidFill>
              <a:srgbClr val="741112"/>
            </a:solidFill>
            <a:latin typeface="Calibri" panose="020F0502020204030204" pitchFamily="34" charset="0"/>
            <a:cs typeface="Calibri" panose="020F0502020204030204" pitchFamily="34" charset="0"/>
          </a:endParaRPr>
        </a:p>
      </dgm:t>
    </dgm:pt>
    <dgm:pt modelId="{23E4B28C-32DF-4871-94F2-2D262219F63E}" type="parTrans" cxnId="{5E05C222-93F7-435C-80BC-050440D47283}">
      <dgm:prSet/>
      <dgm:spPr/>
      <dgm:t>
        <a:bodyPr/>
        <a:lstStyle/>
        <a:p>
          <a:endParaRPr lang="en-US">
            <a:latin typeface="Calibri" panose="020F0502020204030204" pitchFamily="34" charset="0"/>
            <a:cs typeface="Calibri" panose="020F0502020204030204" pitchFamily="34" charset="0"/>
          </a:endParaRPr>
        </a:p>
      </dgm:t>
    </dgm:pt>
    <dgm:pt modelId="{E05B6564-B49D-4DEF-BA68-6ED2579E2F47}" type="sibTrans" cxnId="{5E05C222-93F7-435C-80BC-050440D47283}">
      <dgm:prSet/>
      <dgm:spPr/>
      <dgm:t>
        <a:bodyPr/>
        <a:lstStyle/>
        <a:p>
          <a:endParaRPr lang="en-US">
            <a:latin typeface="Calibri" panose="020F0502020204030204" pitchFamily="34" charset="0"/>
            <a:cs typeface="Calibri" panose="020F0502020204030204" pitchFamily="34" charset="0"/>
          </a:endParaRPr>
        </a:p>
      </dgm:t>
    </dgm:pt>
    <dgm:pt modelId="{8D9A5F8E-CE73-4C9C-B91B-B06B7B1E01A6}">
      <dgm:prSet custT="1"/>
      <dgm:spPr>
        <a:solidFill>
          <a:srgbClr val="FDB917">
            <a:alpha val="90000"/>
          </a:srgbClr>
        </a:solidFill>
        <a:ln>
          <a:solidFill>
            <a:srgbClr val="741112">
              <a:alpha val="90000"/>
            </a:srgbClr>
          </a:solidFill>
        </a:ln>
      </dgm:spPr>
      <dgm:t>
        <a:bodyPr/>
        <a:lstStyle/>
        <a:p>
          <a:r>
            <a:rPr lang="en-US" sz="2600" b="1">
              <a:solidFill>
                <a:srgbClr val="741112"/>
              </a:solidFill>
              <a:latin typeface="Calibri" panose="020F0502020204030204" pitchFamily="34" charset="0"/>
              <a:cs typeface="Calibri" panose="020F0502020204030204" pitchFamily="34" charset="0"/>
            </a:rPr>
            <a:t>Project Schedule</a:t>
          </a:r>
          <a:endParaRPr lang="en-US" sz="2600">
            <a:solidFill>
              <a:srgbClr val="741112"/>
            </a:solidFill>
            <a:latin typeface="Calibri" panose="020F0502020204030204" pitchFamily="34" charset="0"/>
            <a:cs typeface="Calibri" panose="020F0502020204030204" pitchFamily="34" charset="0"/>
          </a:endParaRPr>
        </a:p>
      </dgm:t>
    </dgm:pt>
    <dgm:pt modelId="{333095C6-0127-45E0-864A-D9AFEB6E7628}" type="parTrans" cxnId="{2F15E6EE-3D59-47B0-93A7-8C9F21C545D3}">
      <dgm:prSet/>
      <dgm:spPr/>
      <dgm:t>
        <a:bodyPr/>
        <a:lstStyle/>
        <a:p>
          <a:endParaRPr lang="en-US">
            <a:latin typeface="Calibri" panose="020F0502020204030204" pitchFamily="34" charset="0"/>
            <a:cs typeface="Calibri" panose="020F0502020204030204" pitchFamily="34" charset="0"/>
          </a:endParaRPr>
        </a:p>
      </dgm:t>
    </dgm:pt>
    <dgm:pt modelId="{4B4863C3-5F0F-4394-8833-4D92296D3C3A}" type="sibTrans" cxnId="{2F15E6EE-3D59-47B0-93A7-8C9F21C545D3}">
      <dgm:prSet/>
      <dgm:spPr/>
      <dgm:t>
        <a:bodyPr/>
        <a:lstStyle/>
        <a:p>
          <a:endParaRPr lang="en-US">
            <a:latin typeface="Calibri" panose="020F0502020204030204" pitchFamily="34" charset="0"/>
            <a:cs typeface="Calibri" panose="020F0502020204030204" pitchFamily="34" charset="0"/>
          </a:endParaRPr>
        </a:p>
      </dgm:t>
    </dgm:pt>
    <dgm:pt modelId="{7841BA9A-3AD4-4AEF-B9D8-E0818139E5C2}">
      <dgm:prSet/>
      <dgm:spPr>
        <a:solidFill>
          <a:srgbClr val="2E6A8C"/>
        </a:solidFill>
      </dgm:spPr>
      <dgm:t>
        <a:bodyPr/>
        <a:lstStyle/>
        <a:p>
          <a:r>
            <a:rPr lang="en-US" b="1" dirty="0">
              <a:latin typeface="Calibri" panose="020F0502020204030204" pitchFamily="34" charset="0"/>
              <a:cs typeface="Calibri" panose="020F0502020204030204" pitchFamily="34" charset="0"/>
            </a:rPr>
            <a:t>Gather Input and Comments</a:t>
          </a:r>
          <a:endParaRPr lang="en-US" dirty="0">
            <a:latin typeface="Calibri" panose="020F0502020204030204" pitchFamily="34" charset="0"/>
            <a:cs typeface="Calibri" panose="020F0502020204030204" pitchFamily="34" charset="0"/>
          </a:endParaRPr>
        </a:p>
      </dgm:t>
    </dgm:pt>
    <dgm:pt modelId="{B2B0DB4A-5EB1-4905-AE78-83B0B78E770B}" type="parTrans" cxnId="{3166D8E7-EA4C-47C7-8748-33E581102CD2}">
      <dgm:prSet/>
      <dgm:spPr/>
      <dgm:t>
        <a:bodyPr/>
        <a:lstStyle/>
        <a:p>
          <a:endParaRPr lang="en-US">
            <a:latin typeface="Calibri" panose="020F0502020204030204" pitchFamily="34" charset="0"/>
            <a:cs typeface="Calibri" panose="020F0502020204030204" pitchFamily="34" charset="0"/>
          </a:endParaRPr>
        </a:p>
      </dgm:t>
    </dgm:pt>
    <dgm:pt modelId="{22BF2139-FFAA-4A7E-B017-5B7F9F983CC7}" type="sibTrans" cxnId="{3166D8E7-EA4C-47C7-8748-33E581102CD2}">
      <dgm:prSet/>
      <dgm:spPr/>
      <dgm:t>
        <a:bodyPr/>
        <a:lstStyle/>
        <a:p>
          <a:endParaRPr lang="en-US">
            <a:latin typeface="Calibri" panose="020F0502020204030204" pitchFamily="34" charset="0"/>
            <a:cs typeface="Calibri" panose="020F0502020204030204" pitchFamily="34" charset="0"/>
          </a:endParaRPr>
        </a:p>
      </dgm:t>
    </dgm:pt>
    <dgm:pt modelId="{78C35CAD-371B-4BAA-AFF0-5A4A0584FC34}" type="pres">
      <dgm:prSet presAssocID="{91968881-A883-4B90-9DEE-E9CFA6B99719}" presName="Name0" presStyleCnt="0">
        <dgm:presLayoutVars>
          <dgm:dir/>
          <dgm:animLvl val="lvl"/>
          <dgm:resizeHandles val="exact"/>
        </dgm:presLayoutVars>
      </dgm:prSet>
      <dgm:spPr/>
    </dgm:pt>
    <dgm:pt modelId="{BF1E3911-B7DE-40C4-A0B8-587A5753327A}" type="pres">
      <dgm:prSet presAssocID="{7BBD44F1-F09E-4F6D-91EA-BEF618C41F0C}" presName="linNode" presStyleCnt="0"/>
      <dgm:spPr/>
    </dgm:pt>
    <dgm:pt modelId="{28D7CD40-9F23-4436-9DDC-F87676D0B909}" type="pres">
      <dgm:prSet presAssocID="{7BBD44F1-F09E-4F6D-91EA-BEF618C41F0C}" presName="parentText" presStyleLbl="node1" presStyleIdx="0" presStyleCnt="3">
        <dgm:presLayoutVars>
          <dgm:chMax val="1"/>
          <dgm:bulletEnabled val="1"/>
        </dgm:presLayoutVars>
      </dgm:prSet>
      <dgm:spPr/>
    </dgm:pt>
    <dgm:pt modelId="{105B1147-D223-4ECF-8285-2C8A6A3D11ED}" type="pres">
      <dgm:prSet presAssocID="{B892882F-682E-4B32-B40B-8ACFAB35AE96}" presName="sp" presStyleCnt="0"/>
      <dgm:spPr/>
    </dgm:pt>
    <dgm:pt modelId="{F771E0DB-AC0C-4087-A06C-6B331EE817D5}" type="pres">
      <dgm:prSet presAssocID="{DBD42549-05FC-4A2A-8A4A-93C2AA526C7B}" presName="linNode" presStyleCnt="0"/>
      <dgm:spPr/>
    </dgm:pt>
    <dgm:pt modelId="{808518A3-D165-411A-BDED-E7CFB1884FC7}" type="pres">
      <dgm:prSet presAssocID="{DBD42549-05FC-4A2A-8A4A-93C2AA526C7B}" presName="parentText" presStyleLbl="node1" presStyleIdx="1" presStyleCnt="3">
        <dgm:presLayoutVars>
          <dgm:chMax val="1"/>
          <dgm:bulletEnabled val="1"/>
        </dgm:presLayoutVars>
      </dgm:prSet>
      <dgm:spPr/>
    </dgm:pt>
    <dgm:pt modelId="{BE85B358-CE86-4BC7-89B9-5B3E83C9DDE9}" type="pres">
      <dgm:prSet presAssocID="{DBD42549-05FC-4A2A-8A4A-93C2AA526C7B}" presName="descendantText" presStyleLbl="alignAccFollowNode1" presStyleIdx="0" presStyleCnt="1">
        <dgm:presLayoutVars>
          <dgm:bulletEnabled val="1"/>
        </dgm:presLayoutVars>
      </dgm:prSet>
      <dgm:spPr/>
    </dgm:pt>
    <dgm:pt modelId="{CD31BFBE-53C2-4D24-B521-F877C64A7F3F}" type="pres">
      <dgm:prSet presAssocID="{84D9A686-7CD1-406F-B361-76CB7D6E1A8A}" presName="sp" presStyleCnt="0"/>
      <dgm:spPr/>
    </dgm:pt>
    <dgm:pt modelId="{F083F1C1-F8F6-47DD-AFD6-28223B4AF833}" type="pres">
      <dgm:prSet presAssocID="{7841BA9A-3AD4-4AEF-B9D8-E0818139E5C2}" presName="linNode" presStyleCnt="0"/>
      <dgm:spPr/>
    </dgm:pt>
    <dgm:pt modelId="{645E43E8-86A8-4C52-97E2-89C1A409310F}" type="pres">
      <dgm:prSet presAssocID="{7841BA9A-3AD4-4AEF-B9D8-E0818139E5C2}" presName="parentText" presStyleLbl="node1" presStyleIdx="2" presStyleCnt="3">
        <dgm:presLayoutVars>
          <dgm:chMax val="1"/>
          <dgm:bulletEnabled val="1"/>
        </dgm:presLayoutVars>
      </dgm:prSet>
      <dgm:spPr/>
    </dgm:pt>
  </dgm:ptLst>
  <dgm:cxnLst>
    <dgm:cxn modelId="{DDF4A118-C3DA-4E9A-96E3-0B1D7E25B327}" srcId="{DBD42549-05FC-4A2A-8A4A-93C2AA526C7B}" destId="{C71C3DB1-4A61-4C96-8EC0-0C65261DF63E}" srcOrd="0" destOrd="0" parTransId="{A905781C-6FF9-432D-AB60-ECA9F3BE4113}" sibTransId="{2578BFDF-B49E-4CC5-B57A-6DC1BCDA90FE}"/>
    <dgm:cxn modelId="{5E05C222-93F7-435C-80BC-050440D47283}" srcId="{DBD42549-05FC-4A2A-8A4A-93C2AA526C7B}" destId="{AD3A8C53-65B9-48D2-8B23-3C7C42217B9A}" srcOrd="1" destOrd="0" parTransId="{23E4B28C-32DF-4871-94F2-2D262219F63E}" sibTransId="{E05B6564-B49D-4DEF-BA68-6ED2579E2F47}"/>
    <dgm:cxn modelId="{3EBBA931-15C7-481D-B712-393B5A728C43}" type="presOf" srcId="{8D9A5F8E-CE73-4C9C-B91B-B06B7B1E01A6}" destId="{BE85B358-CE86-4BC7-89B9-5B3E83C9DDE9}" srcOrd="0" destOrd="2" presId="urn:microsoft.com/office/officeart/2005/8/layout/vList5"/>
    <dgm:cxn modelId="{B5FC404C-EAA7-41CE-8686-E6A1DA2E50C6}" srcId="{91968881-A883-4B90-9DEE-E9CFA6B99719}" destId="{DBD42549-05FC-4A2A-8A4A-93C2AA526C7B}" srcOrd="1" destOrd="0" parTransId="{5BFA7156-DEA6-4ADF-8053-4963FAEDC983}" sibTransId="{84D9A686-7CD1-406F-B361-76CB7D6E1A8A}"/>
    <dgm:cxn modelId="{5C52C96E-0729-453F-9037-1C26F433039E}" type="presOf" srcId="{91968881-A883-4B90-9DEE-E9CFA6B99719}" destId="{78C35CAD-371B-4BAA-AFF0-5A4A0584FC34}" srcOrd="0" destOrd="0" presId="urn:microsoft.com/office/officeart/2005/8/layout/vList5"/>
    <dgm:cxn modelId="{E9965B70-4781-4358-9E8B-D6F4736BDB43}" type="presOf" srcId="{DBD42549-05FC-4A2A-8A4A-93C2AA526C7B}" destId="{808518A3-D165-411A-BDED-E7CFB1884FC7}" srcOrd="0" destOrd="0" presId="urn:microsoft.com/office/officeart/2005/8/layout/vList5"/>
    <dgm:cxn modelId="{B15668A4-C39E-4AD0-8D9B-70857D859D03}" type="presOf" srcId="{7841BA9A-3AD4-4AEF-B9D8-E0818139E5C2}" destId="{645E43E8-86A8-4C52-97E2-89C1A409310F}" srcOrd="0" destOrd="0" presId="urn:microsoft.com/office/officeart/2005/8/layout/vList5"/>
    <dgm:cxn modelId="{9EA61EB3-A165-490E-BB7D-E63181F365DB}" type="presOf" srcId="{C71C3DB1-4A61-4C96-8EC0-0C65261DF63E}" destId="{BE85B358-CE86-4BC7-89B9-5B3E83C9DDE9}" srcOrd="0" destOrd="0" presId="urn:microsoft.com/office/officeart/2005/8/layout/vList5"/>
    <dgm:cxn modelId="{F80640B4-A581-4C3D-9B4E-1E5834D11378}" type="presOf" srcId="{AD3A8C53-65B9-48D2-8B23-3C7C42217B9A}" destId="{BE85B358-CE86-4BC7-89B9-5B3E83C9DDE9}" srcOrd="0" destOrd="1" presId="urn:microsoft.com/office/officeart/2005/8/layout/vList5"/>
    <dgm:cxn modelId="{5E444FC6-F809-48D6-95FA-14CE71A08921}" srcId="{91968881-A883-4B90-9DEE-E9CFA6B99719}" destId="{7BBD44F1-F09E-4F6D-91EA-BEF618C41F0C}" srcOrd="0" destOrd="0" parTransId="{01350746-A9CA-412B-82CF-2D929BDD4E00}" sibTransId="{B892882F-682E-4B32-B40B-8ACFAB35AE96}"/>
    <dgm:cxn modelId="{3166D8E7-EA4C-47C7-8748-33E581102CD2}" srcId="{91968881-A883-4B90-9DEE-E9CFA6B99719}" destId="{7841BA9A-3AD4-4AEF-B9D8-E0818139E5C2}" srcOrd="2" destOrd="0" parTransId="{B2B0DB4A-5EB1-4905-AE78-83B0B78E770B}" sibTransId="{22BF2139-FFAA-4A7E-B017-5B7F9F983CC7}"/>
    <dgm:cxn modelId="{2F15E6EE-3D59-47B0-93A7-8C9F21C545D3}" srcId="{DBD42549-05FC-4A2A-8A4A-93C2AA526C7B}" destId="{8D9A5F8E-CE73-4C9C-B91B-B06B7B1E01A6}" srcOrd="2" destOrd="0" parTransId="{333095C6-0127-45E0-864A-D9AFEB6E7628}" sibTransId="{4B4863C3-5F0F-4394-8833-4D92296D3C3A}"/>
    <dgm:cxn modelId="{F3730AFE-598A-481C-9DDB-5BCBE7634E29}" type="presOf" srcId="{7BBD44F1-F09E-4F6D-91EA-BEF618C41F0C}" destId="{28D7CD40-9F23-4436-9DDC-F87676D0B909}" srcOrd="0" destOrd="0" presId="urn:microsoft.com/office/officeart/2005/8/layout/vList5"/>
    <dgm:cxn modelId="{BB189053-0590-43BC-A42E-EECD9A993DDB}" type="presParOf" srcId="{78C35CAD-371B-4BAA-AFF0-5A4A0584FC34}" destId="{BF1E3911-B7DE-40C4-A0B8-587A5753327A}" srcOrd="0" destOrd="0" presId="urn:microsoft.com/office/officeart/2005/8/layout/vList5"/>
    <dgm:cxn modelId="{EB70455F-2E29-494C-8F97-19E672582B05}" type="presParOf" srcId="{BF1E3911-B7DE-40C4-A0B8-587A5753327A}" destId="{28D7CD40-9F23-4436-9DDC-F87676D0B909}" srcOrd="0" destOrd="0" presId="urn:microsoft.com/office/officeart/2005/8/layout/vList5"/>
    <dgm:cxn modelId="{019D1291-42C8-4CA7-8625-03D6D06983D0}" type="presParOf" srcId="{78C35CAD-371B-4BAA-AFF0-5A4A0584FC34}" destId="{105B1147-D223-4ECF-8285-2C8A6A3D11ED}" srcOrd="1" destOrd="0" presId="urn:microsoft.com/office/officeart/2005/8/layout/vList5"/>
    <dgm:cxn modelId="{3702DFF6-CEA7-401C-B071-A1CA9606D955}" type="presParOf" srcId="{78C35CAD-371B-4BAA-AFF0-5A4A0584FC34}" destId="{F771E0DB-AC0C-4087-A06C-6B331EE817D5}" srcOrd="2" destOrd="0" presId="urn:microsoft.com/office/officeart/2005/8/layout/vList5"/>
    <dgm:cxn modelId="{B2AEEE10-036B-462B-ABF7-4110494816C7}" type="presParOf" srcId="{F771E0DB-AC0C-4087-A06C-6B331EE817D5}" destId="{808518A3-D165-411A-BDED-E7CFB1884FC7}" srcOrd="0" destOrd="0" presId="urn:microsoft.com/office/officeart/2005/8/layout/vList5"/>
    <dgm:cxn modelId="{1109CF0F-9E3D-417F-A584-4C5F34C7FA00}" type="presParOf" srcId="{F771E0DB-AC0C-4087-A06C-6B331EE817D5}" destId="{BE85B358-CE86-4BC7-89B9-5B3E83C9DDE9}" srcOrd="1" destOrd="0" presId="urn:microsoft.com/office/officeart/2005/8/layout/vList5"/>
    <dgm:cxn modelId="{9032E2BC-E411-4453-A722-FB548379EFC9}" type="presParOf" srcId="{78C35CAD-371B-4BAA-AFF0-5A4A0584FC34}" destId="{CD31BFBE-53C2-4D24-B521-F877C64A7F3F}" srcOrd="3" destOrd="0" presId="urn:microsoft.com/office/officeart/2005/8/layout/vList5"/>
    <dgm:cxn modelId="{26029D7A-81D4-4FF1-A21E-D3316B6020C5}" type="presParOf" srcId="{78C35CAD-371B-4BAA-AFF0-5A4A0584FC34}" destId="{F083F1C1-F8F6-47DD-AFD6-28223B4AF833}" srcOrd="4" destOrd="0" presId="urn:microsoft.com/office/officeart/2005/8/layout/vList5"/>
    <dgm:cxn modelId="{A40059ED-C1CD-4C69-83CE-9A524121B1D9}" type="presParOf" srcId="{F083F1C1-F8F6-47DD-AFD6-28223B4AF833}" destId="{645E43E8-86A8-4C52-97E2-89C1A409310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F8E2796-6538-4BF1-9CC8-F4531ECA531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9CE72B8-99D3-4EA0-8097-8902EC65A0D0}">
      <dgm:prSet/>
      <dgm:spPr>
        <a:solidFill>
          <a:srgbClr val="2E6A8C"/>
        </a:solidFill>
      </dgm:spPr>
      <dgm:t>
        <a:bodyPr/>
        <a:lstStyle/>
        <a:p>
          <a:r>
            <a:rPr lang="en-US" dirty="0">
              <a:latin typeface="Calibri" panose="020F0502020204030204" pitchFamily="34" charset="0"/>
              <a:cs typeface="Calibri" panose="020F0502020204030204" pitchFamily="34" charset="0"/>
            </a:rPr>
            <a:t>Grading &amp; Pipe Replacement in 1952</a:t>
          </a:r>
        </a:p>
      </dgm:t>
    </dgm:pt>
    <dgm:pt modelId="{C84E8E52-78E2-48A4-9462-DF2A99CAFEB4}" type="parTrans" cxnId="{BBF90EA4-D5E1-4AA7-BC1F-D20527A050AF}">
      <dgm:prSet/>
      <dgm:spPr/>
      <dgm:t>
        <a:bodyPr/>
        <a:lstStyle/>
        <a:p>
          <a:endParaRPr lang="en-US"/>
        </a:p>
      </dgm:t>
    </dgm:pt>
    <dgm:pt modelId="{CF141CF6-BC34-4DE0-B57C-5DBA89B318DC}" type="sibTrans" cxnId="{BBF90EA4-D5E1-4AA7-BC1F-D20527A050AF}">
      <dgm:prSet/>
      <dgm:spPr/>
      <dgm:t>
        <a:bodyPr/>
        <a:lstStyle/>
        <a:p>
          <a:endParaRPr lang="en-US"/>
        </a:p>
      </dgm:t>
    </dgm:pt>
    <dgm:pt modelId="{0305AB48-B65A-4485-AE5B-6AC5B3F40991}">
      <dgm:prSet/>
      <dgm:spPr>
        <a:solidFill>
          <a:srgbClr val="2E6A8C"/>
        </a:solidFill>
      </dgm:spPr>
      <dgm:t>
        <a:bodyPr/>
        <a:lstStyle/>
        <a:p>
          <a:r>
            <a:rPr lang="en-US" dirty="0">
              <a:latin typeface="Calibri" panose="020F0502020204030204" pitchFamily="34" charset="0"/>
              <a:cs typeface="Calibri" panose="020F0502020204030204" pitchFamily="34" charset="0"/>
            </a:rPr>
            <a:t>Resurfaced in 1977</a:t>
          </a:r>
        </a:p>
      </dgm:t>
    </dgm:pt>
    <dgm:pt modelId="{689ED209-2B95-4664-BD56-38AE0EC272AB}" type="parTrans" cxnId="{F52A70BE-46E1-482F-887E-A1B6DA1A9113}">
      <dgm:prSet/>
      <dgm:spPr/>
      <dgm:t>
        <a:bodyPr/>
        <a:lstStyle/>
        <a:p>
          <a:endParaRPr lang="en-US"/>
        </a:p>
      </dgm:t>
    </dgm:pt>
    <dgm:pt modelId="{9F62DEF2-E344-4A9F-A0B3-87A5BC9B45A9}" type="sibTrans" cxnId="{F52A70BE-46E1-482F-887E-A1B6DA1A9113}">
      <dgm:prSet/>
      <dgm:spPr/>
      <dgm:t>
        <a:bodyPr/>
        <a:lstStyle/>
        <a:p>
          <a:endParaRPr lang="en-US"/>
        </a:p>
      </dgm:t>
    </dgm:pt>
    <dgm:pt modelId="{4B9F8F17-A17B-4186-BD60-1BBA86D6CC24}">
      <dgm:prSet/>
      <dgm:spPr>
        <a:solidFill>
          <a:srgbClr val="2E6A8C"/>
        </a:solidFill>
      </dgm:spPr>
      <dgm:t>
        <a:bodyPr/>
        <a:lstStyle/>
        <a:p>
          <a:r>
            <a:rPr lang="en-US" dirty="0">
              <a:latin typeface="Calibri" panose="020F0502020204030204" pitchFamily="34" charset="0"/>
              <a:cs typeface="Calibri" panose="020F0502020204030204" pitchFamily="34" charset="0"/>
            </a:rPr>
            <a:t>Resurfaced in 2001</a:t>
          </a:r>
        </a:p>
      </dgm:t>
    </dgm:pt>
    <dgm:pt modelId="{0BD95AED-A127-43D9-AF2C-7027D34D2F74}" type="parTrans" cxnId="{A1BCB981-80BE-4BE2-BB10-2540291048B1}">
      <dgm:prSet/>
      <dgm:spPr/>
      <dgm:t>
        <a:bodyPr/>
        <a:lstStyle/>
        <a:p>
          <a:endParaRPr lang="en-US"/>
        </a:p>
      </dgm:t>
    </dgm:pt>
    <dgm:pt modelId="{34164F90-C42E-4F37-B48E-990FE6CA1517}" type="sibTrans" cxnId="{A1BCB981-80BE-4BE2-BB10-2540291048B1}">
      <dgm:prSet/>
      <dgm:spPr/>
      <dgm:t>
        <a:bodyPr/>
        <a:lstStyle/>
        <a:p>
          <a:endParaRPr lang="en-US"/>
        </a:p>
      </dgm:t>
    </dgm:pt>
    <dgm:pt modelId="{79E46DA0-341C-48A4-8804-C9DFA3F47B79}">
      <dgm:prSet/>
      <dgm:spPr>
        <a:solidFill>
          <a:srgbClr val="2E6A8C"/>
        </a:solidFill>
      </dgm:spPr>
      <dgm:t>
        <a:bodyPr/>
        <a:lstStyle/>
        <a:p>
          <a:r>
            <a:rPr lang="en-US" dirty="0">
              <a:latin typeface="Calibri" panose="020F0502020204030204" pitchFamily="34" charset="0"/>
              <a:cs typeface="Calibri" panose="020F0502020204030204" pitchFamily="34" charset="0"/>
            </a:rPr>
            <a:t>Resurfaced &amp; Pipe Work in 2018</a:t>
          </a:r>
        </a:p>
      </dgm:t>
    </dgm:pt>
    <dgm:pt modelId="{F8E38F42-C4F7-483A-A4F8-454C4094517B}" type="parTrans" cxnId="{4EE0F41C-1B1B-4C29-80CD-E9136582B807}">
      <dgm:prSet/>
      <dgm:spPr/>
      <dgm:t>
        <a:bodyPr/>
        <a:lstStyle/>
        <a:p>
          <a:endParaRPr lang="en-US"/>
        </a:p>
      </dgm:t>
    </dgm:pt>
    <dgm:pt modelId="{4DAC2F5D-7F1D-40BE-9EC7-5C74F531694B}" type="sibTrans" cxnId="{4EE0F41C-1B1B-4C29-80CD-E9136582B807}">
      <dgm:prSet/>
      <dgm:spPr/>
      <dgm:t>
        <a:bodyPr/>
        <a:lstStyle/>
        <a:p>
          <a:endParaRPr lang="en-US"/>
        </a:p>
      </dgm:t>
    </dgm:pt>
    <dgm:pt modelId="{7115E22E-4BDB-4C27-8341-F290047CE07C}" type="pres">
      <dgm:prSet presAssocID="{2F8E2796-6538-4BF1-9CC8-F4531ECA5311}" presName="linear" presStyleCnt="0">
        <dgm:presLayoutVars>
          <dgm:dir/>
          <dgm:animLvl val="lvl"/>
          <dgm:resizeHandles val="exact"/>
        </dgm:presLayoutVars>
      </dgm:prSet>
      <dgm:spPr/>
    </dgm:pt>
    <dgm:pt modelId="{B9E8DD40-830D-4EA3-9A42-4C54EE100B82}" type="pres">
      <dgm:prSet presAssocID="{39CE72B8-99D3-4EA0-8097-8902EC65A0D0}" presName="parentLin" presStyleCnt="0"/>
      <dgm:spPr/>
    </dgm:pt>
    <dgm:pt modelId="{7EF7AC0F-4228-481C-99EF-C2EF0E5FC004}" type="pres">
      <dgm:prSet presAssocID="{39CE72B8-99D3-4EA0-8097-8902EC65A0D0}" presName="parentLeftMargin" presStyleLbl="node1" presStyleIdx="0" presStyleCnt="4"/>
      <dgm:spPr/>
    </dgm:pt>
    <dgm:pt modelId="{D5F01131-7CBC-429D-B7B5-7F4AD87E1B43}" type="pres">
      <dgm:prSet presAssocID="{39CE72B8-99D3-4EA0-8097-8902EC65A0D0}" presName="parentText" presStyleLbl="node1" presStyleIdx="0" presStyleCnt="4" custScaleY="114724">
        <dgm:presLayoutVars>
          <dgm:chMax val="0"/>
          <dgm:bulletEnabled val="1"/>
        </dgm:presLayoutVars>
      </dgm:prSet>
      <dgm:spPr/>
    </dgm:pt>
    <dgm:pt modelId="{5A458DF4-F8E6-4692-86C5-B92F06ABB5F3}" type="pres">
      <dgm:prSet presAssocID="{39CE72B8-99D3-4EA0-8097-8902EC65A0D0}" presName="negativeSpace" presStyleCnt="0"/>
      <dgm:spPr/>
    </dgm:pt>
    <dgm:pt modelId="{5EDA0091-4925-4F4C-911D-8A27B63FA010}" type="pres">
      <dgm:prSet presAssocID="{39CE72B8-99D3-4EA0-8097-8902EC65A0D0}" presName="childText" presStyleLbl="conFgAcc1" presStyleIdx="0" presStyleCnt="4" custScaleY="116921">
        <dgm:presLayoutVars>
          <dgm:bulletEnabled val="1"/>
        </dgm:presLayoutVars>
      </dgm:prSet>
      <dgm:spPr>
        <a:ln>
          <a:solidFill>
            <a:srgbClr val="2E6A8C"/>
          </a:solidFill>
        </a:ln>
      </dgm:spPr>
    </dgm:pt>
    <dgm:pt modelId="{009206AA-C4A4-4993-BEC0-64BEE6B5AA46}" type="pres">
      <dgm:prSet presAssocID="{CF141CF6-BC34-4DE0-B57C-5DBA89B318DC}" presName="spaceBetweenRectangles" presStyleCnt="0"/>
      <dgm:spPr/>
    </dgm:pt>
    <dgm:pt modelId="{E2B8AC2B-D4D8-4994-A2F2-DC301CCC65E7}" type="pres">
      <dgm:prSet presAssocID="{0305AB48-B65A-4485-AE5B-6AC5B3F40991}" presName="parentLin" presStyleCnt="0"/>
      <dgm:spPr/>
    </dgm:pt>
    <dgm:pt modelId="{DBC0183F-CE61-4E70-BDDA-A954A2B2949F}" type="pres">
      <dgm:prSet presAssocID="{0305AB48-B65A-4485-AE5B-6AC5B3F40991}" presName="parentLeftMargin" presStyleLbl="node1" presStyleIdx="0" presStyleCnt="4"/>
      <dgm:spPr/>
    </dgm:pt>
    <dgm:pt modelId="{D8B2C631-640D-4079-8A29-B73D71609CB1}" type="pres">
      <dgm:prSet presAssocID="{0305AB48-B65A-4485-AE5B-6AC5B3F40991}" presName="parentText" presStyleLbl="node1" presStyleIdx="1" presStyleCnt="4" custScaleY="114724">
        <dgm:presLayoutVars>
          <dgm:chMax val="0"/>
          <dgm:bulletEnabled val="1"/>
        </dgm:presLayoutVars>
      </dgm:prSet>
      <dgm:spPr/>
    </dgm:pt>
    <dgm:pt modelId="{103F4CA3-2279-428A-8140-2BEE25DC82BF}" type="pres">
      <dgm:prSet presAssocID="{0305AB48-B65A-4485-AE5B-6AC5B3F40991}" presName="negativeSpace" presStyleCnt="0"/>
      <dgm:spPr/>
    </dgm:pt>
    <dgm:pt modelId="{8C292F7E-CA1F-4F77-96D8-A19D09E41417}" type="pres">
      <dgm:prSet presAssocID="{0305AB48-B65A-4485-AE5B-6AC5B3F40991}" presName="childText" presStyleLbl="conFgAcc1" presStyleIdx="1" presStyleCnt="4" custScaleY="116921">
        <dgm:presLayoutVars>
          <dgm:bulletEnabled val="1"/>
        </dgm:presLayoutVars>
      </dgm:prSet>
      <dgm:spPr>
        <a:ln>
          <a:solidFill>
            <a:srgbClr val="2E6A8C"/>
          </a:solidFill>
        </a:ln>
      </dgm:spPr>
    </dgm:pt>
    <dgm:pt modelId="{4944C0D6-250F-444E-ADBE-DF8121C7684C}" type="pres">
      <dgm:prSet presAssocID="{9F62DEF2-E344-4A9F-A0B3-87A5BC9B45A9}" presName="spaceBetweenRectangles" presStyleCnt="0"/>
      <dgm:spPr/>
    </dgm:pt>
    <dgm:pt modelId="{583F65AA-1C9F-4869-8A8F-A7B69051E5E9}" type="pres">
      <dgm:prSet presAssocID="{4B9F8F17-A17B-4186-BD60-1BBA86D6CC24}" presName="parentLin" presStyleCnt="0"/>
      <dgm:spPr/>
    </dgm:pt>
    <dgm:pt modelId="{77B6D575-0D99-4E18-9D7C-7751E20031A6}" type="pres">
      <dgm:prSet presAssocID="{4B9F8F17-A17B-4186-BD60-1BBA86D6CC24}" presName="parentLeftMargin" presStyleLbl="node1" presStyleIdx="1" presStyleCnt="4"/>
      <dgm:spPr/>
    </dgm:pt>
    <dgm:pt modelId="{66D7F7EF-DA6B-4A9C-AAD2-EE7D9121DEA0}" type="pres">
      <dgm:prSet presAssocID="{4B9F8F17-A17B-4186-BD60-1BBA86D6CC24}" presName="parentText" presStyleLbl="node1" presStyleIdx="2" presStyleCnt="4">
        <dgm:presLayoutVars>
          <dgm:chMax val="0"/>
          <dgm:bulletEnabled val="1"/>
        </dgm:presLayoutVars>
      </dgm:prSet>
      <dgm:spPr/>
    </dgm:pt>
    <dgm:pt modelId="{3E28C787-00EB-42B9-81C9-7E1FBDE9FD9D}" type="pres">
      <dgm:prSet presAssocID="{4B9F8F17-A17B-4186-BD60-1BBA86D6CC24}" presName="negativeSpace" presStyleCnt="0"/>
      <dgm:spPr/>
    </dgm:pt>
    <dgm:pt modelId="{8BB4CFBA-7401-48CE-A1D4-9C084506F51A}" type="pres">
      <dgm:prSet presAssocID="{4B9F8F17-A17B-4186-BD60-1BBA86D6CC24}" presName="childText" presStyleLbl="conFgAcc1" presStyleIdx="2" presStyleCnt="4">
        <dgm:presLayoutVars>
          <dgm:bulletEnabled val="1"/>
        </dgm:presLayoutVars>
      </dgm:prSet>
      <dgm:spPr>
        <a:ln>
          <a:solidFill>
            <a:schemeClr val="accent3">
              <a:lumMod val="50000"/>
            </a:schemeClr>
          </a:solidFill>
        </a:ln>
      </dgm:spPr>
    </dgm:pt>
    <dgm:pt modelId="{76455921-005B-4E88-A938-4B5D6096E38B}" type="pres">
      <dgm:prSet presAssocID="{34164F90-C42E-4F37-B48E-990FE6CA1517}" presName="spaceBetweenRectangles" presStyleCnt="0"/>
      <dgm:spPr/>
    </dgm:pt>
    <dgm:pt modelId="{3CA26E3D-D5BD-4070-B899-B8BEB11008C1}" type="pres">
      <dgm:prSet presAssocID="{79E46DA0-341C-48A4-8804-C9DFA3F47B79}" presName="parentLin" presStyleCnt="0"/>
      <dgm:spPr/>
    </dgm:pt>
    <dgm:pt modelId="{29E37EFB-7FFB-439B-9833-5C00F771CA03}" type="pres">
      <dgm:prSet presAssocID="{79E46DA0-341C-48A4-8804-C9DFA3F47B79}" presName="parentLeftMargin" presStyleLbl="node1" presStyleIdx="2" presStyleCnt="4"/>
      <dgm:spPr/>
    </dgm:pt>
    <dgm:pt modelId="{E1C82066-8C68-4DC3-9399-4AC8D45C17DC}" type="pres">
      <dgm:prSet presAssocID="{79E46DA0-341C-48A4-8804-C9DFA3F47B79}" presName="parentText" presStyleLbl="node1" presStyleIdx="3" presStyleCnt="4">
        <dgm:presLayoutVars>
          <dgm:chMax val="0"/>
          <dgm:bulletEnabled val="1"/>
        </dgm:presLayoutVars>
      </dgm:prSet>
      <dgm:spPr/>
    </dgm:pt>
    <dgm:pt modelId="{98222865-79FB-46B9-9D27-4B24EEA201CA}" type="pres">
      <dgm:prSet presAssocID="{79E46DA0-341C-48A4-8804-C9DFA3F47B79}" presName="negativeSpace" presStyleCnt="0"/>
      <dgm:spPr/>
    </dgm:pt>
    <dgm:pt modelId="{556A7C1F-52E4-46A3-A562-49852D1A57A4}" type="pres">
      <dgm:prSet presAssocID="{79E46DA0-341C-48A4-8804-C9DFA3F47B79}" presName="childText" presStyleLbl="conFgAcc1" presStyleIdx="3" presStyleCnt="4">
        <dgm:presLayoutVars>
          <dgm:bulletEnabled val="1"/>
        </dgm:presLayoutVars>
      </dgm:prSet>
      <dgm:spPr>
        <a:ln>
          <a:solidFill>
            <a:schemeClr val="accent3">
              <a:lumMod val="50000"/>
            </a:schemeClr>
          </a:solidFill>
        </a:ln>
      </dgm:spPr>
    </dgm:pt>
  </dgm:ptLst>
  <dgm:cxnLst>
    <dgm:cxn modelId="{0C286204-37D9-4EC3-BA83-CCECC2F93B14}" type="presOf" srcId="{0305AB48-B65A-4485-AE5B-6AC5B3F40991}" destId="{DBC0183F-CE61-4E70-BDDA-A954A2B2949F}" srcOrd="0" destOrd="0" presId="urn:microsoft.com/office/officeart/2005/8/layout/list1"/>
    <dgm:cxn modelId="{4EE0F41C-1B1B-4C29-80CD-E9136582B807}" srcId="{2F8E2796-6538-4BF1-9CC8-F4531ECA5311}" destId="{79E46DA0-341C-48A4-8804-C9DFA3F47B79}" srcOrd="3" destOrd="0" parTransId="{F8E38F42-C4F7-483A-A4F8-454C4094517B}" sibTransId="{4DAC2F5D-7F1D-40BE-9EC7-5C74F531694B}"/>
    <dgm:cxn modelId="{F1F17469-361E-486E-BF14-6449F630AA30}" type="presOf" srcId="{39CE72B8-99D3-4EA0-8097-8902EC65A0D0}" destId="{7EF7AC0F-4228-481C-99EF-C2EF0E5FC004}" srcOrd="0" destOrd="0" presId="urn:microsoft.com/office/officeart/2005/8/layout/list1"/>
    <dgm:cxn modelId="{4090A74B-DAF9-4570-B823-FCF93F5682F9}" type="presOf" srcId="{4B9F8F17-A17B-4186-BD60-1BBA86D6CC24}" destId="{66D7F7EF-DA6B-4A9C-AAD2-EE7D9121DEA0}" srcOrd="1" destOrd="0" presId="urn:microsoft.com/office/officeart/2005/8/layout/list1"/>
    <dgm:cxn modelId="{9FA38C7F-D52D-41BE-A22E-22521294E62A}" type="presOf" srcId="{79E46DA0-341C-48A4-8804-C9DFA3F47B79}" destId="{29E37EFB-7FFB-439B-9833-5C00F771CA03}" srcOrd="0" destOrd="0" presId="urn:microsoft.com/office/officeart/2005/8/layout/list1"/>
    <dgm:cxn modelId="{A1BCB981-80BE-4BE2-BB10-2540291048B1}" srcId="{2F8E2796-6538-4BF1-9CC8-F4531ECA5311}" destId="{4B9F8F17-A17B-4186-BD60-1BBA86D6CC24}" srcOrd="2" destOrd="0" parTransId="{0BD95AED-A127-43D9-AF2C-7027D34D2F74}" sibTransId="{34164F90-C42E-4F37-B48E-990FE6CA1517}"/>
    <dgm:cxn modelId="{BBF90EA4-D5E1-4AA7-BC1F-D20527A050AF}" srcId="{2F8E2796-6538-4BF1-9CC8-F4531ECA5311}" destId="{39CE72B8-99D3-4EA0-8097-8902EC65A0D0}" srcOrd="0" destOrd="0" parTransId="{C84E8E52-78E2-48A4-9462-DF2A99CAFEB4}" sibTransId="{CF141CF6-BC34-4DE0-B57C-5DBA89B318DC}"/>
    <dgm:cxn modelId="{5C6A21B7-5C1A-49CB-9873-88078F032B7D}" type="presOf" srcId="{2F8E2796-6538-4BF1-9CC8-F4531ECA5311}" destId="{7115E22E-4BDB-4C27-8341-F290047CE07C}" srcOrd="0" destOrd="0" presId="urn:microsoft.com/office/officeart/2005/8/layout/list1"/>
    <dgm:cxn modelId="{F52A70BE-46E1-482F-887E-A1B6DA1A9113}" srcId="{2F8E2796-6538-4BF1-9CC8-F4531ECA5311}" destId="{0305AB48-B65A-4485-AE5B-6AC5B3F40991}" srcOrd="1" destOrd="0" parTransId="{689ED209-2B95-4664-BD56-38AE0EC272AB}" sibTransId="{9F62DEF2-E344-4A9F-A0B3-87A5BC9B45A9}"/>
    <dgm:cxn modelId="{9A028DCF-BAF8-41F8-8198-1AFD8EF3754D}" type="presOf" srcId="{0305AB48-B65A-4485-AE5B-6AC5B3F40991}" destId="{D8B2C631-640D-4079-8A29-B73D71609CB1}" srcOrd="1" destOrd="0" presId="urn:microsoft.com/office/officeart/2005/8/layout/list1"/>
    <dgm:cxn modelId="{D91A3AF3-639D-4707-9676-D8A707E9AE5E}" type="presOf" srcId="{4B9F8F17-A17B-4186-BD60-1BBA86D6CC24}" destId="{77B6D575-0D99-4E18-9D7C-7751E20031A6}" srcOrd="0" destOrd="0" presId="urn:microsoft.com/office/officeart/2005/8/layout/list1"/>
    <dgm:cxn modelId="{AC14B9FC-CBD0-4173-B65E-A25124139EA6}" type="presOf" srcId="{39CE72B8-99D3-4EA0-8097-8902EC65A0D0}" destId="{D5F01131-7CBC-429D-B7B5-7F4AD87E1B43}" srcOrd="1" destOrd="0" presId="urn:microsoft.com/office/officeart/2005/8/layout/list1"/>
    <dgm:cxn modelId="{B834E4FD-8012-4238-B611-3089D4B7E5A1}" type="presOf" srcId="{79E46DA0-341C-48A4-8804-C9DFA3F47B79}" destId="{E1C82066-8C68-4DC3-9399-4AC8D45C17DC}" srcOrd="1" destOrd="0" presId="urn:microsoft.com/office/officeart/2005/8/layout/list1"/>
    <dgm:cxn modelId="{4D46AD32-F409-406F-B941-B7C81E819EC8}" type="presParOf" srcId="{7115E22E-4BDB-4C27-8341-F290047CE07C}" destId="{B9E8DD40-830D-4EA3-9A42-4C54EE100B82}" srcOrd="0" destOrd="0" presId="urn:microsoft.com/office/officeart/2005/8/layout/list1"/>
    <dgm:cxn modelId="{A7C8D43B-3034-4AFA-B91F-738D329409C2}" type="presParOf" srcId="{B9E8DD40-830D-4EA3-9A42-4C54EE100B82}" destId="{7EF7AC0F-4228-481C-99EF-C2EF0E5FC004}" srcOrd="0" destOrd="0" presId="urn:microsoft.com/office/officeart/2005/8/layout/list1"/>
    <dgm:cxn modelId="{BFBE2D22-2D50-459F-B79C-EE0D827FFFC6}" type="presParOf" srcId="{B9E8DD40-830D-4EA3-9A42-4C54EE100B82}" destId="{D5F01131-7CBC-429D-B7B5-7F4AD87E1B43}" srcOrd="1" destOrd="0" presId="urn:microsoft.com/office/officeart/2005/8/layout/list1"/>
    <dgm:cxn modelId="{67663877-AEC3-45F3-A509-E303E17C9824}" type="presParOf" srcId="{7115E22E-4BDB-4C27-8341-F290047CE07C}" destId="{5A458DF4-F8E6-4692-86C5-B92F06ABB5F3}" srcOrd="1" destOrd="0" presId="urn:microsoft.com/office/officeart/2005/8/layout/list1"/>
    <dgm:cxn modelId="{1D685537-DF66-4488-95F2-08B7020C02BA}" type="presParOf" srcId="{7115E22E-4BDB-4C27-8341-F290047CE07C}" destId="{5EDA0091-4925-4F4C-911D-8A27B63FA010}" srcOrd="2" destOrd="0" presId="urn:microsoft.com/office/officeart/2005/8/layout/list1"/>
    <dgm:cxn modelId="{B1900057-3C95-4244-A43F-FD3141797DCD}" type="presParOf" srcId="{7115E22E-4BDB-4C27-8341-F290047CE07C}" destId="{009206AA-C4A4-4993-BEC0-64BEE6B5AA46}" srcOrd="3" destOrd="0" presId="urn:microsoft.com/office/officeart/2005/8/layout/list1"/>
    <dgm:cxn modelId="{993FF096-72F8-47F0-843F-7FE3B788261F}" type="presParOf" srcId="{7115E22E-4BDB-4C27-8341-F290047CE07C}" destId="{E2B8AC2B-D4D8-4994-A2F2-DC301CCC65E7}" srcOrd="4" destOrd="0" presId="urn:microsoft.com/office/officeart/2005/8/layout/list1"/>
    <dgm:cxn modelId="{5BC54DE3-A2BF-4309-9072-E7C176F16AB1}" type="presParOf" srcId="{E2B8AC2B-D4D8-4994-A2F2-DC301CCC65E7}" destId="{DBC0183F-CE61-4E70-BDDA-A954A2B2949F}" srcOrd="0" destOrd="0" presId="urn:microsoft.com/office/officeart/2005/8/layout/list1"/>
    <dgm:cxn modelId="{026A9CF8-AFE3-4A9D-BD3C-5A74E3128770}" type="presParOf" srcId="{E2B8AC2B-D4D8-4994-A2F2-DC301CCC65E7}" destId="{D8B2C631-640D-4079-8A29-B73D71609CB1}" srcOrd="1" destOrd="0" presId="urn:microsoft.com/office/officeart/2005/8/layout/list1"/>
    <dgm:cxn modelId="{55EF817C-760B-4C55-98B0-1CCC57AD4D92}" type="presParOf" srcId="{7115E22E-4BDB-4C27-8341-F290047CE07C}" destId="{103F4CA3-2279-428A-8140-2BEE25DC82BF}" srcOrd="5" destOrd="0" presId="urn:microsoft.com/office/officeart/2005/8/layout/list1"/>
    <dgm:cxn modelId="{DFCE03FD-7DA4-4E2D-B854-5E927B4E384B}" type="presParOf" srcId="{7115E22E-4BDB-4C27-8341-F290047CE07C}" destId="{8C292F7E-CA1F-4F77-96D8-A19D09E41417}" srcOrd="6" destOrd="0" presId="urn:microsoft.com/office/officeart/2005/8/layout/list1"/>
    <dgm:cxn modelId="{540892EB-0427-408E-991F-6CA56D9BF815}" type="presParOf" srcId="{7115E22E-4BDB-4C27-8341-F290047CE07C}" destId="{4944C0D6-250F-444E-ADBE-DF8121C7684C}" srcOrd="7" destOrd="0" presId="urn:microsoft.com/office/officeart/2005/8/layout/list1"/>
    <dgm:cxn modelId="{8579883F-8254-4C25-87BC-8DBBB6A90C79}" type="presParOf" srcId="{7115E22E-4BDB-4C27-8341-F290047CE07C}" destId="{583F65AA-1C9F-4869-8A8F-A7B69051E5E9}" srcOrd="8" destOrd="0" presId="urn:microsoft.com/office/officeart/2005/8/layout/list1"/>
    <dgm:cxn modelId="{C4D98254-9369-41A8-B1C0-A3F25D72CF1A}" type="presParOf" srcId="{583F65AA-1C9F-4869-8A8F-A7B69051E5E9}" destId="{77B6D575-0D99-4E18-9D7C-7751E20031A6}" srcOrd="0" destOrd="0" presId="urn:microsoft.com/office/officeart/2005/8/layout/list1"/>
    <dgm:cxn modelId="{0FB637BD-FDA6-4E4A-829E-2195DA1AABDD}" type="presParOf" srcId="{583F65AA-1C9F-4869-8A8F-A7B69051E5E9}" destId="{66D7F7EF-DA6B-4A9C-AAD2-EE7D9121DEA0}" srcOrd="1" destOrd="0" presId="urn:microsoft.com/office/officeart/2005/8/layout/list1"/>
    <dgm:cxn modelId="{78DDF54B-73EA-419D-B045-22B5BB0FCDA4}" type="presParOf" srcId="{7115E22E-4BDB-4C27-8341-F290047CE07C}" destId="{3E28C787-00EB-42B9-81C9-7E1FBDE9FD9D}" srcOrd="9" destOrd="0" presId="urn:microsoft.com/office/officeart/2005/8/layout/list1"/>
    <dgm:cxn modelId="{4932EAB8-7EB0-4FBC-A712-02E366418C99}" type="presParOf" srcId="{7115E22E-4BDB-4C27-8341-F290047CE07C}" destId="{8BB4CFBA-7401-48CE-A1D4-9C084506F51A}" srcOrd="10" destOrd="0" presId="urn:microsoft.com/office/officeart/2005/8/layout/list1"/>
    <dgm:cxn modelId="{60F32AB4-7034-40A5-BEBA-9B322E47A485}" type="presParOf" srcId="{7115E22E-4BDB-4C27-8341-F290047CE07C}" destId="{76455921-005B-4E88-A938-4B5D6096E38B}" srcOrd="11" destOrd="0" presId="urn:microsoft.com/office/officeart/2005/8/layout/list1"/>
    <dgm:cxn modelId="{D3038034-5442-40DA-BDFF-C393E97A8782}" type="presParOf" srcId="{7115E22E-4BDB-4C27-8341-F290047CE07C}" destId="{3CA26E3D-D5BD-4070-B899-B8BEB11008C1}" srcOrd="12" destOrd="0" presId="urn:microsoft.com/office/officeart/2005/8/layout/list1"/>
    <dgm:cxn modelId="{8F11EE11-F14C-4710-B0EF-6A00CC6FB275}" type="presParOf" srcId="{3CA26E3D-D5BD-4070-B899-B8BEB11008C1}" destId="{29E37EFB-7FFB-439B-9833-5C00F771CA03}" srcOrd="0" destOrd="0" presId="urn:microsoft.com/office/officeart/2005/8/layout/list1"/>
    <dgm:cxn modelId="{EB38B502-3936-41B3-857E-1B1521669A1C}" type="presParOf" srcId="{3CA26E3D-D5BD-4070-B899-B8BEB11008C1}" destId="{E1C82066-8C68-4DC3-9399-4AC8D45C17DC}" srcOrd="1" destOrd="0" presId="urn:microsoft.com/office/officeart/2005/8/layout/list1"/>
    <dgm:cxn modelId="{57B01522-99A0-4F0C-BC83-E404786EEE74}" type="presParOf" srcId="{7115E22E-4BDB-4C27-8341-F290047CE07C}" destId="{98222865-79FB-46B9-9D27-4B24EEA201CA}" srcOrd="13" destOrd="0" presId="urn:microsoft.com/office/officeart/2005/8/layout/list1"/>
    <dgm:cxn modelId="{5B7C7A56-AF23-4728-BF63-15EDFF3F56E9}" type="presParOf" srcId="{7115E22E-4BDB-4C27-8341-F290047CE07C}" destId="{556A7C1F-52E4-46A3-A562-49852D1A57A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8EBE682-4BF4-4879-BECB-7F4DD5CCF3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A76D770-4983-4808-82E9-A6959BD74341}">
      <dgm:prSet custT="1"/>
      <dgm:spPr>
        <a:solidFill>
          <a:srgbClr val="2E6A8C"/>
        </a:solidFill>
        <a:ln w="25400" cap="flat" cmpd="sng" algn="ctr">
          <a:solidFill>
            <a:srgbClr val="FFFFFF">
              <a:hueOff val="0"/>
              <a:satOff val="0"/>
              <a:lumOff val="0"/>
              <a:alphaOff val="0"/>
            </a:srgbClr>
          </a:solidFill>
          <a:prstDash val="solid"/>
        </a:ln>
        <a:effectLst/>
      </dgm:spPr>
      <dgm:t>
        <a:bodyPr spcFirstLastPara="0" vert="horz" wrap="square" lIns="217742" tIns="0" rIns="217742" bIns="0" numCol="1" spcCol="1270" anchor="ctr" anchorCtr="0"/>
        <a:lstStyle/>
        <a:p>
          <a:pPr marL="0" lvl="0" indent="0" algn="l" defTabSz="1200150">
            <a:lnSpc>
              <a:spcPct val="90000"/>
            </a:lnSpc>
            <a:spcBef>
              <a:spcPct val="0"/>
            </a:spcBef>
            <a:spcAft>
              <a:spcPct val="35000"/>
            </a:spcAft>
            <a:buNone/>
          </a:pPr>
          <a:r>
            <a:rPr lang="en-US" sz="2700" b="1" kern="1200" dirty="0">
              <a:solidFill>
                <a:srgbClr val="FFFFFF"/>
              </a:solidFill>
              <a:latin typeface="Calibri" panose="020F0502020204030204" pitchFamily="34" charset="0"/>
              <a:ea typeface="+mn-ea"/>
              <a:cs typeface="Calibri" panose="020F0502020204030204" pitchFamily="34" charset="0"/>
            </a:rPr>
            <a:t>2021 Average Daily Traffic (ADT) = 1722</a:t>
          </a:r>
        </a:p>
      </dgm:t>
    </dgm:pt>
    <dgm:pt modelId="{C6476766-C97D-4FFC-B2A4-BFD651889071}" type="parTrans" cxnId="{30888A71-E8B5-47C0-83A7-A1527E205473}">
      <dgm:prSet/>
      <dgm:spPr/>
      <dgm:t>
        <a:bodyPr/>
        <a:lstStyle/>
        <a:p>
          <a:endParaRPr lang="en-US"/>
        </a:p>
      </dgm:t>
    </dgm:pt>
    <dgm:pt modelId="{F0303B93-759B-40E7-AC0E-2D0CC3BA40CF}" type="sibTrans" cxnId="{30888A71-E8B5-47C0-83A7-A1527E205473}">
      <dgm:prSet/>
      <dgm:spPr/>
      <dgm:t>
        <a:bodyPr/>
        <a:lstStyle/>
        <a:p>
          <a:endParaRPr lang="en-US"/>
        </a:p>
      </dgm:t>
    </dgm:pt>
    <dgm:pt modelId="{3228B1BF-7300-4308-A33F-EC4E43366859}">
      <dgm:prSet custT="1"/>
      <dgm:spPr>
        <a:solidFill>
          <a:srgbClr val="2E6A8C"/>
        </a:solidFill>
        <a:ln w="25400" cap="flat" cmpd="sng" algn="ctr">
          <a:solidFill>
            <a:srgbClr val="FFFFFF">
              <a:hueOff val="0"/>
              <a:satOff val="0"/>
              <a:lumOff val="0"/>
              <a:alphaOff val="0"/>
            </a:srgbClr>
          </a:solidFill>
          <a:prstDash val="solid"/>
        </a:ln>
        <a:effectLst/>
      </dgm:spPr>
      <dgm:t>
        <a:bodyPr spcFirstLastPara="0" vert="horz" wrap="square" lIns="217742" tIns="0" rIns="217742" bIns="0" numCol="1" spcCol="1270" anchor="ctr" anchorCtr="0"/>
        <a:lstStyle/>
        <a:p>
          <a:pPr marL="0" lvl="0" indent="0" algn="l" defTabSz="1200150">
            <a:lnSpc>
              <a:spcPct val="90000"/>
            </a:lnSpc>
            <a:spcBef>
              <a:spcPct val="0"/>
            </a:spcBef>
            <a:spcAft>
              <a:spcPct val="35000"/>
            </a:spcAft>
            <a:buNone/>
          </a:pPr>
          <a:r>
            <a:rPr lang="en-US" sz="2700" b="1" kern="1200" dirty="0">
              <a:solidFill>
                <a:srgbClr val="FFFFFF"/>
              </a:solidFill>
              <a:latin typeface="Calibri" panose="020F0502020204030204" pitchFamily="34" charset="0"/>
              <a:ea typeface="+mn-ea"/>
              <a:cs typeface="Calibri" panose="020F0502020204030204" pitchFamily="34" charset="0"/>
            </a:rPr>
            <a:t>2041 Projected ADT = 2574</a:t>
          </a:r>
        </a:p>
      </dgm:t>
    </dgm:pt>
    <dgm:pt modelId="{0256C39E-68A9-494D-A310-D850C004B2CA}" type="parTrans" cxnId="{19B60BC2-AC24-4231-9A9A-711E649B205C}">
      <dgm:prSet/>
      <dgm:spPr/>
      <dgm:t>
        <a:bodyPr/>
        <a:lstStyle/>
        <a:p>
          <a:endParaRPr lang="en-US"/>
        </a:p>
      </dgm:t>
    </dgm:pt>
    <dgm:pt modelId="{BED04E40-D00D-4F4B-ACCD-0FA2161C3855}" type="sibTrans" cxnId="{19B60BC2-AC24-4231-9A9A-711E649B205C}">
      <dgm:prSet/>
      <dgm:spPr/>
      <dgm:t>
        <a:bodyPr/>
        <a:lstStyle/>
        <a:p>
          <a:endParaRPr lang="en-US"/>
        </a:p>
      </dgm:t>
    </dgm:pt>
    <dgm:pt modelId="{3A7BA812-BBD2-451B-AD09-EC924DB9F924}">
      <dgm:prSet custT="1"/>
      <dgm:spPr>
        <a:solidFill>
          <a:srgbClr val="2E6A8C"/>
        </a:solidFill>
        <a:ln w="25400" cap="flat" cmpd="sng" algn="ctr">
          <a:solidFill>
            <a:srgbClr val="FFFFFF">
              <a:hueOff val="0"/>
              <a:satOff val="0"/>
              <a:lumOff val="0"/>
              <a:alphaOff val="0"/>
            </a:srgbClr>
          </a:solidFill>
          <a:prstDash val="solid"/>
        </a:ln>
        <a:effectLst/>
      </dgm:spPr>
      <dgm:t>
        <a:bodyPr spcFirstLastPara="0" vert="horz" wrap="square" lIns="217742" tIns="0" rIns="217742" bIns="0" numCol="1" spcCol="1270" anchor="ctr" anchorCtr="0"/>
        <a:lstStyle/>
        <a:p>
          <a:pPr marL="0" lvl="0" indent="0" algn="l" defTabSz="1200150">
            <a:lnSpc>
              <a:spcPct val="90000"/>
            </a:lnSpc>
            <a:spcBef>
              <a:spcPct val="0"/>
            </a:spcBef>
            <a:spcAft>
              <a:spcPct val="35000"/>
            </a:spcAft>
            <a:buNone/>
          </a:pPr>
          <a:r>
            <a:rPr lang="en-US" sz="2700" b="1" kern="1200" dirty="0">
              <a:solidFill>
                <a:srgbClr val="FFFFFF"/>
              </a:solidFill>
              <a:latin typeface="Calibri" panose="020F0502020204030204" pitchFamily="34" charset="0"/>
              <a:ea typeface="+mn-ea"/>
              <a:cs typeface="Calibri" panose="020F0502020204030204" pitchFamily="34" charset="0"/>
            </a:rPr>
            <a:t>5.9% Average Truck Traffic</a:t>
          </a:r>
        </a:p>
      </dgm:t>
    </dgm:pt>
    <dgm:pt modelId="{D4ADD06F-E11D-4B16-9CBD-3A4FACFF0CB3}" type="parTrans" cxnId="{72E495E8-38FA-4490-828D-E769ABF7DD0A}">
      <dgm:prSet/>
      <dgm:spPr/>
      <dgm:t>
        <a:bodyPr/>
        <a:lstStyle/>
        <a:p>
          <a:endParaRPr lang="en-US"/>
        </a:p>
      </dgm:t>
    </dgm:pt>
    <dgm:pt modelId="{D8F5B4CA-0CCB-4188-A349-0BF6E241C809}" type="sibTrans" cxnId="{72E495E8-38FA-4490-828D-E769ABF7DD0A}">
      <dgm:prSet/>
      <dgm:spPr/>
      <dgm:t>
        <a:bodyPr/>
        <a:lstStyle/>
        <a:p>
          <a:endParaRPr lang="en-US"/>
        </a:p>
      </dgm:t>
    </dgm:pt>
    <dgm:pt modelId="{567922BA-6404-47D9-BDBD-A17F6B0A2126}" type="pres">
      <dgm:prSet presAssocID="{E8EBE682-4BF4-4879-BECB-7F4DD5CCF39B}" presName="linear" presStyleCnt="0">
        <dgm:presLayoutVars>
          <dgm:dir/>
          <dgm:animLvl val="lvl"/>
          <dgm:resizeHandles val="exact"/>
        </dgm:presLayoutVars>
      </dgm:prSet>
      <dgm:spPr/>
    </dgm:pt>
    <dgm:pt modelId="{B590CF25-850E-43E9-93F5-C3A5B44AA207}" type="pres">
      <dgm:prSet presAssocID="{1A76D770-4983-4808-82E9-A6959BD74341}" presName="parentLin" presStyleCnt="0"/>
      <dgm:spPr/>
    </dgm:pt>
    <dgm:pt modelId="{8BE82F1C-6E46-47B8-A252-2415A2FE4152}" type="pres">
      <dgm:prSet presAssocID="{1A76D770-4983-4808-82E9-A6959BD74341}" presName="parentLeftMargin" presStyleLbl="node1" presStyleIdx="0" presStyleCnt="3"/>
      <dgm:spPr/>
    </dgm:pt>
    <dgm:pt modelId="{A0EC5624-86B4-48FD-BF20-C57C0577E27F}" type="pres">
      <dgm:prSet presAssocID="{1A76D770-4983-4808-82E9-A6959BD74341}" presName="parentText" presStyleLbl="node1" presStyleIdx="0" presStyleCnt="3" custScaleX="107320">
        <dgm:presLayoutVars>
          <dgm:chMax val="0"/>
          <dgm:bulletEnabled val="1"/>
        </dgm:presLayoutVars>
      </dgm:prSet>
      <dgm:spPr>
        <a:xfrm>
          <a:off x="411480" y="207370"/>
          <a:ext cx="5760720" cy="678960"/>
        </a:xfrm>
        <a:prstGeom prst="roundRect">
          <a:avLst/>
        </a:prstGeom>
      </dgm:spPr>
    </dgm:pt>
    <dgm:pt modelId="{B090B3F4-2C21-4D61-939E-45359D28FF63}" type="pres">
      <dgm:prSet presAssocID="{1A76D770-4983-4808-82E9-A6959BD74341}" presName="negativeSpace" presStyleCnt="0"/>
      <dgm:spPr/>
    </dgm:pt>
    <dgm:pt modelId="{51988981-E4C9-4220-8CAF-D9D0BB3E1CEC}" type="pres">
      <dgm:prSet presAssocID="{1A76D770-4983-4808-82E9-A6959BD74341}" presName="childText" presStyleLbl="conFgAcc1" presStyleIdx="0" presStyleCnt="3">
        <dgm:presLayoutVars>
          <dgm:bulletEnabled val="1"/>
        </dgm:presLayoutVars>
      </dgm:prSet>
      <dgm:spPr>
        <a:xfrm>
          <a:off x="0" y="395110"/>
          <a:ext cx="8229600" cy="655200"/>
        </a:xfrm>
        <a:prstGeom prst="rect">
          <a:avLst/>
        </a:prstGeom>
        <a:solidFill>
          <a:srgbClr val="FFFFFF">
            <a:alpha val="90000"/>
            <a:hueOff val="0"/>
            <a:satOff val="0"/>
            <a:lumOff val="0"/>
            <a:alphaOff val="0"/>
          </a:srgbClr>
        </a:solidFill>
        <a:ln w="25400" cap="flat" cmpd="sng" algn="ctr">
          <a:solidFill>
            <a:srgbClr val="2E6A8C"/>
          </a:solidFill>
          <a:prstDash val="solid"/>
        </a:ln>
        <a:effectLst/>
      </dgm:spPr>
    </dgm:pt>
    <dgm:pt modelId="{51E1B665-08B1-4FEC-80D9-E2D754715FAE}" type="pres">
      <dgm:prSet presAssocID="{F0303B93-759B-40E7-AC0E-2D0CC3BA40CF}" presName="spaceBetweenRectangles" presStyleCnt="0"/>
      <dgm:spPr/>
    </dgm:pt>
    <dgm:pt modelId="{8608D0FB-1ED2-4D11-82F0-5587E0407FFE}" type="pres">
      <dgm:prSet presAssocID="{3228B1BF-7300-4308-A33F-EC4E43366859}" presName="parentLin" presStyleCnt="0"/>
      <dgm:spPr/>
    </dgm:pt>
    <dgm:pt modelId="{693DEA3A-C4FE-45E4-8DD0-E514BBA10A2F}" type="pres">
      <dgm:prSet presAssocID="{3228B1BF-7300-4308-A33F-EC4E43366859}" presName="parentLeftMargin" presStyleLbl="node1" presStyleIdx="0" presStyleCnt="3"/>
      <dgm:spPr/>
    </dgm:pt>
    <dgm:pt modelId="{C61427DC-68B6-4608-B3BD-E62C863718C3}" type="pres">
      <dgm:prSet presAssocID="{3228B1BF-7300-4308-A33F-EC4E43366859}" presName="parentText" presStyleLbl="node1" presStyleIdx="1" presStyleCnt="3" custScaleX="107500">
        <dgm:presLayoutVars>
          <dgm:chMax val="0"/>
          <dgm:bulletEnabled val="1"/>
        </dgm:presLayoutVars>
      </dgm:prSet>
      <dgm:spPr>
        <a:xfrm>
          <a:off x="411480" y="1190710"/>
          <a:ext cx="5760720" cy="767520"/>
        </a:xfrm>
        <a:prstGeom prst="roundRect">
          <a:avLst/>
        </a:prstGeom>
      </dgm:spPr>
    </dgm:pt>
    <dgm:pt modelId="{8A8FC0B9-EFDA-485F-AADE-0897F5ECC157}" type="pres">
      <dgm:prSet presAssocID="{3228B1BF-7300-4308-A33F-EC4E43366859}" presName="negativeSpace" presStyleCnt="0"/>
      <dgm:spPr/>
    </dgm:pt>
    <dgm:pt modelId="{0ED8A58A-7C64-4DC3-9C71-C9E9D24243BC}" type="pres">
      <dgm:prSet presAssocID="{3228B1BF-7300-4308-A33F-EC4E43366859}" presName="childText" presStyleLbl="conFgAcc1" presStyleIdx="1" presStyleCnt="3">
        <dgm:presLayoutVars>
          <dgm:bulletEnabled val="1"/>
        </dgm:presLayoutVars>
      </dgm:prSet>
      <dgm:spPr>
        <a:xfrm>
          <a:off x="0" y="1574470"/>
          <a:ext cx="8229600" cy="655200"/>
        </a:xfrm>
        <a:prstGeom prst="rect">
          <a:avLst/>
        </a:prstGeom>
        <a:solidFill>
          <a:srgbClr val="FFFFFF">
            <a:alpha val="90000"/>
            <a:hueOff val="0"/>
            <a:satOff val="0"/>
            <a:lumOff val="0"/>
            <a:alphaOff val="0"/>
          </a:srgbClr>
        </a:solidFill>
        <a:ln w="25400" cap="flat" cmpd="sng" algn="ctr">
          <a:solidFill>
            <a:srgbClr val="2E6A8C"/>
          </a:solidFill>
          <a:prstDash val="solid"/>
        </a:ln>
        <a:effectLst/>
      </dgm:spPr>
    </dgm:pt>
    <dgm:pt modelId="{834D468C-E90C-4625-A0CB-595493AEE8D4}" type="pres">
      <dgm:prSet presAssocID="{BED04E40-D00D-4F4B-ACCD-0FA2161C3855}" presName="spaceBetweenRectangles" presStyleCnt="0"/>
      <dgm:spPr/>
    </dgm:pt>
    <dgm:pt modelId="{DA93536E-22B7-4653-9762-FCD9B203ED71}" type="pres">
      <dgm:prSet presAssocID="{3A7BA812-BBD2-451B-AD09-EC924DB9F924}" presName="parentLin" presStyleCnt="0"/>
      <dgm:spPr/>
    </dgm:pt>
    <dgm:pt modelId="{2A07DC09-A914-469F-AD94-0F2F2C06E2FB}" type="pres">
      <dgm:prSet presAssocID="{3A7BA812-BBD2-451B-AD09-EC924DB9F924}" presName="parentLeftMargin" presStyleLbl="node1" presStyleIdx="1" presStyleCnt="3"/>
      <dgm:spPr/>
    </dgm:pt>
    <dgm:pt modelId="{7252143C-F4C9-4570-A349-2BE93682B2CA}" type="pres">
      <dgm:prSet presAssocID="{3A7BA812-BBD2-451B-AD09-EC924DB9F924}" presName="parentText" presStyleLbl="node1" presStyleIdx="2" presStyleCnt="3" custScaleX="107320">
        <dgm:presLayoutVars>
          <dgm:chMax val="0"/>
          <dgm:bulletEnabled val="1"/>
        </dgm:presLayoutVars>
      </dgm:prSet>
      <dgm:spPr>
        <a:xfrm>
          <a:off x="411480" y="2370070"/>
          <a:ext cx="5760720" cy="767520"/>
        </a:xfrm>
        <a:prstGeom prst="roundRect">
          <a:avLst/>
        </a:prstGeom>
      </dgm:spPr>
    </dgm:pt>
    <dgm:pt modelId="{DC1B5DA9-701E-4CE5-88D0-97450A8F40E0}" type="pres">
      <dgm:prSet presAssocID="{3A7BA812-BBD2-451B-AD09-EC924DB9F924}" presName="negativeSpace" presStyleCnt="0"/>
      <dgm:spPr/>
    </dgm:pt>
    <dgm:pt modelId="{A43F1DDD-50B3-41C5-8555-7C43F404529A}" type="pres">
      <dgm:prSet presAssocID="{3A7BA812-BBD2-451B-AD09-EC924DB9F924}" presName="childText" presStyleLbl="conFgAcc1" presStyleIdx="2" presStyleCnt="3">
        <dgm:presLayoutVars>
          <dgm:bulletEnabled val="1"/>
        </dgm:presLayoutVars>
      </dgm:prSet>
      <dgm:spPr>
        <a:xfrm>
          <a:off x="0" y="2753830"/>
          <a:ext cx="8229600" cy="655200"/>
        </a:xfrm>
        <a:prstGeom prst="rect">
          <a:avLst/>
        </a:prstGeom>
        <a:solidFill>
          <a:srgbClr val="FFFFFF">
            <a:alpha val="90000"/>
            <a:hueOff val="0"/>
            <a:satOff val="0"/>
            <a:lumOff val="0"/>
            <a:alphaOff val="0"/>
          </a:srgbClr>
        </a:solidFill>
        <a:ln w="25400" cap="flat" cmpd="sng" algn="ctr">
          <a:solidFill>
            <a:srgbClr val="2E6A8C"/>
          </a:solidFill>
          <a:prstDash val="solid"/>
        </a:ln>
        <a:effectLst/>
      </dgm:spPr>
    </dgm:pt>
  </dgm:ptLst>
  <dgm:cxnLst>
    <dgm:cxn modelId="{DCB7B400-0109-4659-9335-C9525A4B94DA}" type="presOf" srcId="{3A7BA812-BBD2-451B-AD09-EC924DB9F924}" destId="{2A07DC09-A914-469F-AD94-0F2F2C06E2FB}" srcOrd="0" destOrd="0" presId="urn:microsoft.com/office/officeart/2005/8/layout/list1"/>
    <dgm:cxn modelId="{1C909036-F55E-4B35-A763-7B71852C8A97}" type="presOf" srcId="{3228B1BF-7300-4308-A33F-EC4E43366859}" destId="{C61427DC-68B6-4608-B3BD-E62C863718C3}" srcOrd="1" destOrd="0" presId="urn:microsoft.com/office/officeart/2005/8/layout/list1"/>
    <dgm:cxn modelId="{30888A71-E8B5-47C0-83A7-A1527E205473}" srcId="{E8EBE682-4BF4-4879-BECB-7F4DD5CCF39B}" destId="{1A76D770-4983-4808-82E9-A6959BD74341}" srcOrd="0" destOrd="0" parTransId="{C6476766-C97D-4FFC-B2A4-BFD651889071}" sibTransId="{F0303B93-759B-40E7-AC0E-2D0CC3BA40CF}"/>
    <dgm:cxn modelId="{A2371257-BFA7-451E-9471-317E42A68D51}" type="presOf" srcId="{3228B1BF-7300-4308-A33F-EC4E43366859}" destId="{693DEA3A-C4FE-45E4-8DD0-E514BBA10A2F}" srcOrd="0" destOrd="0" presId="urn:microsoft.com/office/officeart/2005/8/layout/list1"/>
    <dgm:cxn modelId="{04C03B77-A344-402E-B0C8-3D85B74B0674}" type="presOf" srcId="{1A76D770-4983-4808-82E9-A6959BD74341}" destId="{8BE82F1C-6E46-47B8-A252-2415A2FE4152}" srcOrd="0" destOrd="0" presId="urn:microsoft.com/office/officeart/2005/8/layout/list1"/>
    <dgm:cxn modelId="{38B90B94-22AD-4D5E-8124-0401782887F5}" type="presOf" srcId="{E8EBE682-4BF4-4879-BECB-7F4DD5CCF39B}" destId="{567922BA-6404-47D9-BDBD-A17F6B0A2126}" srcOrd="0" destOrd="0" presId="urn:microsoft.com/office/officeart/2005/8/layout/list1"/>
    <dgm:cxn modelId="{19B60BC2-AC24-4231-9A9A-711E649B205C}" srcId="{E8EBE682-4BF4-4879-BECB-7F4DD5CCF39B}" destId="{3228B1BF-7300-4308-A33F-EC4E43366859}" srcOrd="1" destOrd="0" parTransId="{0256C39E-68A9-494D-A310-D850C004B2CA}" sibTransId="{BED04E40-D00D-4F4B-ACCD-0FA2161C3855}"/>
    <dgm:cxn modelId="{48E99ADF-38CD-4E35-90A9-73BB736FC5DA}" type="presOf" srcId="{3A7BA812-BBD2-451B-AD09-EC924DB9F924}" destId="{7252143C-F4C9-4570-A349-2BE93682B2CA}" srcOrd="1" destOrd="0" presId="urn:microsoft.com/office/officeart/2005/8/layout/list1"/>
    <dgm:cxn modelId="{72E495E8-38FA-4490-828D-E769ABF7DD0A}" srcId="{E8EBE682-4BF4-4879-BECB-7F4DD5CCF39B}" destId="{3A7BA812-BBD2-451B-AD09-EC924DB9F924}" srcOrd="2" destOrd="0" parTransId="{D4ADD06F-E11D-4B16-9CBD-3A4FACFF0CB3}" sibTransId="{D8F5B4CA-0CCB-4188-A349-0BF6E241C809}"/>
    <dgm:cxn modelId="{65872BEC-E570-4C5C-8EA5-5A6F9DB4E87F}" type="presOf" srcId="{1A76D770-4983-4808-82E9-A6959BD74341}" destId="{A0EC5624-86B4-48FD-BF20-C57C0577E27F}" srcOrd="1" destOrd="0" presId="urn:microsoft.com/office/officeart/2005/8/layout/list1"/>
    <dgm:cxn modelId="{D194A5E3-A62B-42EE-A470-90914DD1247D}" type="presParOf" srcId="{567922BA-6404-47D9-BDBD-A17F6B0A2126}" destId="{B590CF25-850E-43E9-93F5-C3A5B44AA207}" srcOrd="0" destOrd="0" presId="urn:microsoft.com/office/officeart/2005/8/layout/list1"/>
    <dgm:cxn modelId="{869AAE8F-A55B-4471-ADF6-42C96EB204FD}" type="presParOf" srcId="{B590CF25-850E-43E9-93F5-C3A5B44AA207}" destId="{8BE82F1C-6E46-47B8-A252-2415A2FE4152}" srcOrd="0" destOrd="0" presId="urn:microsoft.com/office/officeart/2005/8/layout/list1"/>
    <dgm:cxn modelId="{2683FE36-6EE6-45B3-B2A9-0236A395E056}" type="presParOf" srcId="{B590CF25-850E-43E9-93F5-C3A5B44AA207}" destId="{A0EC5624-86B4-48FD-BF20-C57C0577E27F}" srcOrd="1" destOrd="0" presId="urn:microsoft.com/office/officeart/2005/8/layout/list1"/>
    <dgm:cxn modelId="{371AEF73-BC5F-4A18-A265-AAD0ED0F07C5}" type="presParOf" srcId="{567922BA-6404-47D9-BDBD-A17F6B0A2126}" destId="{B090B3F4-2C21-4D61-939E-45359D28FF63}" srcOrd="1" destOrd="0" presId="urn:microsoft.com/office/officeart/2005/8/layout/list1"/>
    <dgm:cxn modelId="{22C665D8-0C58-45E4-9BB8-E0038EA9B39C}" type="presParOf" srcId="{567922BA-6404-47D9-BDBD-A17F6B0A2126}" destId="{51988981-E4C9-4220-8CAF-D9D0BB3E1CEC}" srcOrd="2" destOrd="0" presId="urn:microsoft.com/office/officeart/2005/8/layout/list1"/>
    <dgm:cxn modelId="{14495199-C5D6-4AA6-BFCE-49323E9EF018}" type="presParOf" srcId="{567922BA-6404-47D9-BDBD-A17F6B0A2126}" destId="{51E1B665-08B1-4FEC-80D9-E2D754715FAE}" srcOrd="3" destOrd="0" presId="urn:microsoft.com/office/officeart/2005/8/layout/list1"/>
    <dgm:cxn modelId="{338DC565-E1BA-4D22-88C7-7DAE7DC9AD95}" type="presParOf" srcId="{567922BA-6404-47D9-BDBD-A17F6B0A2126}" destId="{8608D0FB-1ED2-4D11-82F0-5587E0407FFE}" srcOrd="4" destOrd="0" presId="urn:microsoft.com/office/officeart/2005/8/layout/list1"/>
    <dgm:cxn modelId="{703C8E37-2FDD-42EE-A298-1745777A104B}" type="presParOf" srcId="{8608D0FB-1ED2-4D11-82F0-5587E0407FFE}" destId="{693DEA3A-C4FE-45E4-8DD0-E514BBA10A2F}" srcOrd="0" destOrd="0" presId="urn:microsoft.com/office/officeart/2005/8/layout/list1"/>
    <dgm:cxn modelId="{61A53297-64CA-499A-B4FC-E6CCF4DDA52C}" type="presParOf" srcId="{8608D0FB-1ED2-4D11-82F0-5587E0407FFE}" destId="{C61427DC-68B6-4608-B3BD-E62C863718C3}" srcOrd="1" destOrd="0" presId="urn:microsoft.com/office/officeart/2005/8/layout/list1"/>
    <dgm:cxn modelId="{652B4506-26DB-4226-9105-48E94BF0E4A0}" type="presParOf" srcId="{567922BA-6404-47D9-BDBD-A17F6B0A2126}" destId="{8A8FC0B9-EFDA-485F-AADE-0897F5ECC157}" srcOrd="5" destOrd="0" presId="urn:microsoft.com/office/officeart/2005/8/layout/list1"/>
    <dgm:cxn modelId="{5DA7BB39-B5C7-4AE2-9478-7728CB1FB8C5}" type="presParOf" srcId="{567922BA-6404-47D9-BDBD-A17F6B0A2126}" destId="{0ED8A58A-7C64-4DC3-9C71-C9E9D24243BC}" srcOrd="6" destOrd="0" presId="urn:microsoft.com/office/officeart/2005/8/layout/list1"/>
    <dgm:cxn modelId="{345CB6F9-B65B-4346-A636-BAA7C2408E97}" type="presParOf" srcId="{567922BA-6404-47D9-BDBD-A17F6B0A2126}" destId="{834D468C-E90C-4625-A0CB-595493AEE8D4}" srcOrd="7" destOrd="0" presId="urn:microsoft.com/office/officeart/2005/8/layout/list1"/>
    <dgm:cxn modelId="{5AE676F7-367A-4A9F-BF21-5D577540E3E4}" type="presParOf" srcId="{567922BA-6404-47D9-BDBD-A17F6B0A2126}" destId="{DA93536E-22B7-4653-9762-FCD9B203ED71}" srcOrd="8" destOrd="0" presId="urn:microsoft.com/office/officeart/2005/8/layout/list1"/>
    <dgm:cxn modelId="{E32AAB9C-11B9-4C7C-8DA4-912D73C389E8}" type="presParOf" srcId="{DA93536E-22B7-4653-9762-FCD9B203ED71}" destId="{2A07DC09-A914-469F-AD94-0F2F2C06E2FB}" srcOrd="0" destOrd="0" presId="urn:microsoft.com/office/officeart/2005/8/layout/list1"/>
    <dgm:cxn modelId="{10D28853-C408-4F7A-B697-751A7CB7CCBA}" type="presParOf" srcId="{DA93536E-22B7-4653-9762-FCD9B203ED71}" destId="{7252143C-F4C9-4570-A349-2BE93682B2CA}" srcOrd="1" destOrd="0" presId="urn:microsoft.com/office/officeart/2005/8/layout/list1"/>
    <dgm:cxn modelId="{1E54F4E8-00C7-46EE-82B0-A6B65B02B483}" type="presParOf" srcId="{567922BA-6404-47D9-BDBD-A17F6B0A2126}" destId="{DC1B5DA9-701E-4CE5-88D0-97450A8F40E0}" srcOrd="9" destOrd="0" presId="urn:microsoft.com/office/officeart/2005/8/layout/list1"/>
    <dgm:cxn modelId="{BF7EDB51-662A-4CF8-85A4-2949B255A318}" type="presParOf" srcId="{567922BA-6404-47D9-BDBD-A17F6B0A2126}" destId="{A43F1DDD-50B3-41C5-8555-7C43F404529A}"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D449C6-4D89-4CC2-8933-58215895668C}"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E4278228-DB8C-4E84-812D-F118E9548803}">
      <dgm:prSet/>
      <dgm:spPr>
        <a:solidFill>
          <a:srgbClr val="2E6A8C"/>
        </a:solidFill>
        <a:ln>
          <a:solidFill>
            <a:srgbClr val="2E6A8C"/>
          </a:solidFill>
        </a:ln>
      </dgm:spPr>
      <dgm:t>
        <a:bodyPr/>
        <a:lstStyle/>
        <a:p>
          <a:r>
            <a:rPr lang="en-US" b="1" dirty="0">
              <a:latin typeface="Calibri" panose="020F0502020204030204" pitchFamily="34" charset="0"/>
              <a:cs typeface="Calibri" panose="020F0502020204030204" pitchFamily="34" charset="0"/>
            </a:rPr>
            <a:t>5 Year Period from 2017 to 2021</a:t>
          </a:r>
          <a:endParaRPr lang="en-US" dirty="0">
            <a:latin typeface="Calibri" panose="020F0502020204030204" pitchFamily="34" charset="0"/>
            <a:cs typeface="Calibri" panose="020F0502020204030204" pitchFamily="34" charset="0"/>
          </a:endParaRPr>
        </a:p>
      </dgm:t>
    </dgm:pt>
    <dgm:pt modelId="{E883822F-5477-443F-B629-23AE32A114B6}" type="parTrans" cxnId="{96F19D2C-A0B0-4EB2-A775-03B4BFADAB38}">
      <dgm:prSet/>
      <dgm:spPr/>
      <dgm:t>
        <a:bodyPr/>
        <a:lstStyle/>
        <a:p>
          <a:endParaRPr lang="en-US"/>
        </a:p>
      </dgm:t>
    </dgm:pt>
    <dgm:pt modelId="{C02545F9-7AF1-4483-B889-0B6F4F20EBEF}" type="sibTrans" cxnId="{96F19D2C-A0B0-4EB2-A775-03B4BFADAB38}">
      <dgm:prSet/>
      <dgm:spPr/>
      <dgm:t>
        <a:bodyPr/>
        <a:lstStyle/>
        <a:p>
          <a:endParaRPr lang="en-US"/>
        </a:p>
      </dgm:t>
    </dgm:pt>
    <dgm:pt modelId="{4F3F0829-E9FD-4BAE-BA6A-71AA8B377C8F}">
      <dgm:prSet custT="1"/>
      <dgm:spPr>
        <a:solidFill>
          <a:srgbClr val="FDB917">
            <a:alpha val="90000"/>
          </a:srgbClr>
        </a:solidFill>
        <a:ln>
          <a:solidFill>
            <a:srgbClr val="741112"/>
          </a:solidFill>
        </a:ln>
      </dgm:spPr>
      <dgm:t>
        <a:bodyPr/>
        <a:lstStyle/>
        <a:p>
          <a:pPr>
            <a:spcAft>
              <a:spcPts val="300"/>
            </a:spcAft>
            <a:buNone/>
          </a:pPr>
          <a:r>
            <a:rPr lang="en-US" sz="2400" dirty="0">
              <a:solidFill>
                <a:srgbClr val="741112"/>
              </a:solidFill>
              <a:latin typeface="Calibri" panose="020F0502020204030204" pitchFamily="34" charset="0"/>
              <a:cs typeface="Calibri" panose="020F0502020204030204" pitchFamily="34" charset="0"/>
            </a:rPr>
            <a:t>7 Reported Crashes</a:t>
          </a:r>
        </a:p>
      </dgm:t>
    </dgm:pt>
    <dgm:pt modelId="{151D6913-1BF6-4834-841C-85C9B7A437DE}" type="parTrans" cxnId="{05632833-C7EC-4D12-9C67-9F0A97A4EBAB}">
      <dgm:prSet/>
      <dgm:spPr/>
      <dgm:t>
        <a:bodyPr/>
        <a:lstStyle/>
        <a:p>
          <a:endParaRPr lang="en-US"/>
        </a:p>
      </dgm:t>
    </dgm:pt>
    <dgm:pt modelId="{6A2EA4F3-F76C-4514-A10D-BBC743AF3E10}" type="sibTrans" cxnId="{05632833-C7EC-4D12-9C67-9F0A97A4EBAB}">
      <dgm:prSet/>
      <dgm:spPr/>
      <dgm:t>
        <a:bodyPr/>
        <a:lstStyle/>
        <a:p>
          <a:endParaRPr lang="en-US"/>
        </a:p>
      </dgm:t>
    </dgm:pt>
    <dgm:pt modelId="{B99286D5-418F-406F-8A97-835F278EED3D}">
      <dgm:prSet custT="1"/>
      <dgm:spPr>
        <a:solidFill>
          <a:srgbClr val="FDB917">
            <a:alpha val="90000"/>
          </a:srgbClr>
        </a:solidFill>
        <a:ln>
          <a:solidFill>
            <a:srgbClr val="741112"/>
          </a:solidFill>
        </a:ln>
      </dgm:spPr>
      <dgm:t>
        <a:bodyPr/>
        <a:lstStyle/>
        <a:p>
          <a:pPr>
            <a:spcAft>
              <a:spcPts val="300"/>
            </a:spcAft>
          </a:pPr>
          <a:r>
            <a:rPr lang="en-US" sz="2400" dirty="0">
              <a:solidFill>
                <a:srgbClr val="741112"/>
              </a:solidFill>
              <a:latin typeface="Calibri" panose="020F0502020204030204" pitchFamily="34" charset="0"/>
              <a:cs typeface="Calibri" panose="020F0502020204030204" pitchFamily="34" charset="0"/>
            </a:rPr>
            <a:t>5 Animal Hit</a:t>
          </a:r>
        </a:p>
      </dgm:t>
    </dgm:pt>
    <dgm:pt modelId="{0BCB4679-6755-4F73-822B-386E3AF30E25}" type="parTrans" cxnId="{B2E8F0B1-B085-4529-9D5A-C261549474CA}">
      <dgm:prSet/>
      <dgm:spPr/>
      <dgm:t>
        <a:bodyPr/>
        <a:lstStyle/>
        <a:p>
          <a:endParaRPr lang="en-US"/>
        </a:p>
      </dgm:t>
    </dgm:pt>
    <dgm:pt modelId="{8786BC4A-3F6B-4CDA-909E-7F0A33279B0A}" type="sibTrans" cxnId="{B2E8F0B1-B085-4529-9D5A-C261549474CA}">
      <dgm:prSet/>
      <dgm:spPr/>
      <dgm:t>
        <a:bodyPr/>
        <a:lstStyle/>
        <a:p>
          <a:endParaRPr lang="en-US"/>
        </a:p>
      </dgm:t>
    </dgm:pt>
    <dgm:pt modelId="{4E58FD78-1C36-4AA4-99B6-BBF84EBA7D90}">
      <dgm:prSet custT="1"/>
      <dgm:spPr>
        <a:solidFill>
          <a:srgbClr val="FDB917">
            <a:alpha val="90000"/>
          </a:srgbClr>
        </a:solidFill>
        <a:ln>
          <a:solidFill>
            <a:srgbClr val="741112"/>
          </a:solidFill>
        </a:ln>
      </dgm:spPr>
      <dgm:t>
        <a:bodyPr/>
        <a:lstStyle/>
        <a:p>
          <a:pPr>
            <a:spcAft>
              <a:spcPts val="300"/>
            </a:spcAft>
          </a:pPr>
          <a:r>
            <a:rPr lang="en-US" sz="2400" dirty="0">
              <a:solidFill>
                <a:srgbClr val="741112"/>
              </a:solidFill>
              <a:latin typeface="Calibri" panose="020F0502020204030204" pitchFamily="34" charset="0"/>
              <a:cs typeface="Calibri" panose="020F0502020204030204" pitchFamily="34" charset="0"/>
            </a:rPr>
            <a:t>1 Head-on (Injury)</a:t>
          </a:r>
        </a:p>
      </dgm:t>
    </dgm:pt>
    <dgm:pt modelId="{B5BCEE42-BF4F-4CB0-8D5F-8D5AE7125E36}" type="parTrans" cxnId="{4EAC16BF-FCA2-494C-AC73-6AFF261060A1}">
      <dgm:prSet/>
      <dgm:spPr/>
      <dgm:t>
        <a:bodyPr/>
        <a:lstStyle/>
        <a:p>
          <a:endParaRPr lang="en-US"/>
        </a:p>
      </dgm:t>
    </dgm:pt>
    <dgm:pt modelId="{BC2DCA3A-783C-46B5-932C-C62F3B26C5CC}" type="sibTrans" cxnId="{4EAC16BF-FCA2-494C-AC73-6AFF261060A1}">
      <dgm:prSet/>
      <dgm:spPr/>
      <dgm:t>
        <a:bodyPr/>
        <a:lstStyle/>
        <a:p>
          <a:endParaRPr lang="en-US"/>
        </a:p>
      </dgm:t>
    </dgm:pt>
    <dgm:pt modelId="{C18C98FA-9257-43C4-9F33-23CE073F8BFF}">
      <dgm:prSet custT="1"/>
      <dgm:spPr>
        <a:solidFill>
          <a:srgbClr val="FDB917">
            <a:alpha val="90000"/>
          </a:srgbClr>
        </a:solidFill>
        <a:ln>
          <a:solidFill>
            <a:srgbClr val="741112"/>
          </a:solidFill>
        </a:ln>
      </dgm:spPr>
      <dgm:t>
        <a:bodyPr/>
        <a:lstStyle/>
        <a:p>
          <a:pPr>
            <a:spcAft>
              <a:spcPts val="300"/>
            </a:spcAft>
          </a:pPr>
          <a:r>
            <a:rPr lang="en-US" sz="2400" dirty="0">
              <a:solidFill>
                <a:srgbClr val="741112"/>
              </a:solidFill>
              <a:latin typeface="Calibri" panose="020F0502020204030204" pitchFamily="34" charset="0"/>
              <a:cs typeface="Calibri" panose="020F0502020204030204" pitchFamily="34" charset="0"/>
            </a:rPr>
            <a:t>1 Fixed Object Off Road (Injury)</a:t>
          </a:r>
        </a:p>
      </dgm:t>
    </dgm:pt>
    <dgm:pt modelId="{DF596A2D-0B9C-4026-B9D6-C4B7C9F6CBF0}" type="parTrans" cxnId="{5E14906E-4822-4389-AE52-AB3AD2483F15}">
      <dgm:prSet/>
      <dgm:spPr/>
      <dgm:t>
        <a:bodyPr/>
        <a:lstStyle/>
        <a:p>
          <a:endParaRPr lang="en-US"/>
        </a:p>
      </dgm:t>
    </dgm:pt>
    <dgm:pt modelId="{15DD7B9A-73CC-49C6-9CF7-226F64F9F435}" type="sibTrans" cxnId="{5E14906E-4822-4389-AE52-AB3AD2483F15}">
      <dgm:prSet/>
      <dgm:spPr/>
      <dgm:t>
        <a:bodyPr/>
        <a:lstStyle/>
        <a:p>
          <a:endParaRPr lang="en-US"/>
        </a:p>
      </dgm:t>
    </dgm:pt>
    <dgm:pt modelId="{7CA9F54D-B088-4C46-852B-FD7594E5B7DE}">
      <dgm:prSet custT="1"/>
      <dgm:spPr>
        <a:solidFill>
          <a:srgbClr val="2E6A8C"/>
        </a:solidFill>
        <a:ln w="25400" cap="flat" cmpd="sng" algn="ctr">
          <a:solidFill>
            <a:srgbClr val="2E6A8C"/>
          </a:solidFill>
          <a:prstDash val="solid"/>
        </a:ln>
        <a:effectLst/>
      </dgm:spPr>
      <dgm:t>
        <a:bodyPr spcFirstLastPara="0" vert="horz" wrap="square" lIns="106680" tIns="0" rIns="35560" bIns="0" numCol="1" spcCol="1270" anchor="ctr" anchorCtr="0"/>
        <a:lstStyle/>
        <a:p>
          <a:pPr marL="0" lvl="0" indent="0" algn="l" defTabSz="1244600">
            <a:lnSpc>
              <a:spcPct val="90000"/>
            </a:lnSpc>
            <a:spcBef>
              <a:spcPct val="0"/>
            </a:spcBef>
            <a:spcAft>
              <a:spcPct val="35000"/>
            </a:spcAft>
            <a:buNone/>
          </a:pPr>
          <a:r>
            <a:rPr lang="en-US" sz="2800" b="1" kern="1200" dirty="0">
              <a:solidFill>
                <a:srgbClr val="FFFFFF"/>
              </a:solidFill>
              <a:latin typeface="Calibri" panose="020F0502020204030204" pitchFamily="34" charset="0"/>
              <a:ea typeface="+mn-ea"/>
              <a:cs typeface="Calibri" panose="020F0502020204030204" pitchFamily="34" charset="0"/>
            </a:rPr>
            <a:t>Rural Minor Arterial</a:t>
          </a:r>
        </a:p>
      </dgm:t>
    </dgm:pt>
    <dgm:pt modelId="{05A3AC32-E4D8-4591-8CA4-C4EFC8954532}" type="parTrans" cxnId="{B839A039-66C4-4C86-93FB-821153C61BC3}">
      <dgm:prSet/>
      <dgm:spPr/>
      <dgm:t>
        <a:bodyPr/>
        <a:lstStyle/>
        <a:p>
          <a:endParaRPr lang="en-US"/>
        </a:p>
      </dgm:t>
    </dgm:pt>
    <dgm:pt modelId="{157E909C-95F8-40E7-B72C-FE961A581312}" type="sibTrans" cxnId="{B839A039-66C4-4C86-93FB-821153C61BC3}">
      <dgm:prSet/>
      <dgm:spPr/>
      <dgm:t>
        <a:bodyPr/>
        <a:lstStyle/>
        <a:p>
          <a:endParaRPr lang="en-US"/>
        </a:p>
      </dgm:t>
    </dgm:pt>
    <dgm:pt modelId="{8C4679BF-F198-4CD0-96AD-C90F76A5988D}">
      <dgm:prSet custT="1"/>
      <dgm:spPr>
        <a:solidFill>
          <a:srgbClr val="FDB917">
            <a:alpha val="90000"/>
          </a:srgbClr>
        </a:solidFill>
        <a:ln w="25400" cap="flat" cmpd="sng" algn="ctr">
          <a:solidFill>
            <a:srgbClr val="741112"/>
          </a:solidFill>
          <a:prstDash val="solid"/>
        </a:ln>
        <a:effectLst/>
      </dgm:spPr>
      <dgm:t>
        <a:bodyPr spcFirstLastPara="0" vert="horz" wrap="square" lIns="27940" tIns="83820" rIns="27940" bIns="27940" numCol="1" spcCol="1270" anchor="t" anchorCtr="0"/>
        <a:lstStyle/>
        <a:p>
          <a:pPr marL="228600" lvl="1" indent="-228600" algn="l" defTabSz="977900">
            <a:lnSpc>
              <a:spcPct val="90000"/>
            </a:lnSpc>
            <a:spcBef>
              <a:spcPct val="0"/>
            </a:spcBef>
            <a:spcAft>
              <a:spcPct val="15000"/>
            </a:spcAft>
            <a:buChar char="•"/>
          </a:pPr>
          <a:r>
            <a:rPr lang="en-US" sz="2400" kern="1200" dirty="0">
              <a:solidFill>
                <a:srgbClr val="741112"/>
              </a:solidFill>
              <a:latin typeface="Calibri" panose="020F0502020204030204" pitchFamily="34" charset="0"/>
              <a:ea typeface="+mn-ea"/>
              <a:cs typeface="Calibri" panose="020F0502020204030204" pitchFamily="34" charset="0"/>
            </a:rPr>
            <a:t>Reported Crash Rate for this segment of S.D. Highway 37 = 0.282</a:t>
          </a:r>
        </a:p>
      </dgm:t>
    </dgm:pt>
    <dgm:pt modelId="{FABF5186-8D97-486B-BA55-CCF06832DE53}" type="parTrans" cxnId="{D1720D14-6F87-4075-8775-FCF324AA8786}">
      <dgm:prSet/>
      <dgm:spPr/>
      <dgm:t>
        <a:bodyPr/>
        <a:lstStyle/>
        <a:p>
          <a:endParaRPr lang="en-US"/>
        </a:p>
      </dgm:t>
    </dgm:pt>
    <dgm:pt modelId="{2145C3FB-32D2-4EF4-B0D5-AD0E9F0BE18A}" type="sibTrans" cxnId="{D1720D14-6F87-4075-8775-FCF324AA8786}">
      <dgm:prSet/>
      <dgm:spPr/>
      <dgm:t>
        <a:bodyPr/>
        <a:lstStyle/>
        <a:p>
          <a:endParaRPr lang="en-US"/>
        </a:p>
      </dgm:t>
    </dgm:pt>
    <dgm:pt modelId="{5B66BF73-268D-4F41-A773-49E60B1C2A11}">
      <dgm:prSet custT="1"/>
      <dgm:spPr>
        <a:solidFill>
          <a:srgbClr val="FDB917">
            <a:alpha val="90000"/>
          </a:srgbClr>
        </a:solidFill>
        <a:ln w="25400" cap="flat" cmpd="sng" algn="ctr">
          <a:solidFill>
            <a:srgbClr val="741112"/>
          </a:solidFill>
          <a:prstDash val="solid"/>
        </a:ln>
        <a:effectLst/>
      </dgm:spPr>
      <dgm:t>
        <a:bodyPr spcFirstLastPara="0" vert="horz" wrap="square" lIns="27940" tIns="83820" rIns="27940" bIns="27940" numCol="1" spcCol="1270" anchor="t" anchorCtr="0"/>
        <a:lstStyle/>
        <a:p>
          <a:pPr marL="228600" lvl="1" indent="-228600" algn="l" defTabSz="977900">
            <a:lnSpc>
              <a:spcPct val="90000"/>
            </a:lnSpc>
            <a:spcBef>
              <a:spcPct val="0"/>
            </a:spcBef>
            <a:spcAft>
              <a:spcPct val="15000"/>
            </a:spcAft>
            <a:buChar char="•"/>
          </a:pPr>
          <a:r>
            <a:rPr lang="en-US" sz="2400" kern="1200" dirty="0">
              <a:solidFill>
                <a:srgbClr val="741112"/>
              </a:solidFill>
              <a:latin typeface="Calibri" panose="020F0502020204030204" pitchFamily="34" charset="0"/>
              <a:ea typeface="+mn-ea"/>
              <a:cs typeface="Calibri" panose="020F0502020204030204" pitchFamily="34" charset="0"/>
            </a:rPr>
            <a:t>Statewide Weighted Crash Rate = 1.73 (crashes per million vehicle miles of travel)</a:t>
          </a:r>
        </a:p>
      </dgm:t>
    </dgm:pt>
    <dgm:pt modelId="{C2F808F3-87AF-4AE8-9648-60F81A06CB72}" type="parTrans" cxnId="{7B500701-6CF8-492E-911A-A4DFE1341590}">
      <dgm:prSet/>
      <dgm:spPr/>
      <dgm:t>
        <a:bodyPr/>
        <a:lstStyle/>
        <a:p>
          <a:endParaRPr lang="en-US"/>
        </a:p>
      </dgm:t>
    </dgm:pt>
    <dgm:pt modelId="{D48FA267-81E9-4D4A-B253-FB239B7C9B46}" type="sibTrans" cxnId="{7B500701-6CF8-492E-911A-A4DFE1341590}">
      <dgm:prSet/>
      <dgm:spPr/>
      <dgm:t>
        <a:bodyPr/>
        <a:lstStyle/>
        <a:p>
          <a:endParaRPr lang="en-US"/>
        </a:p>
      </dgm:t>
    </dgm:pt>
    <dgm:pt modelId="{B1A5B4B5-689D-4896-8B6C-AF7892628945}">
      <dgm:prSet custT="1"/>
      <dgm:spPr>
        <a:solidFill>
          <a:srgbClr val="FDB917">
            <a:alpha val="90000"/>
          </a:srgbClr>
        </a:solidFill>
        <a:ln>
          <a:solidFill>
            <a:srgbClr val="741112"/>
          </a:solidFill>
        </a:ln>
      </dgm:spPr>
      <dgm:t>
        <a:bodyPr/>
        <a:lstStyle/>
        <a:p>
          <a:pPr>
            <a:spcAft>
              <a:spcPts val="300"/>
            </a:spcAft>
            <a:buNone/>
          </a:pPr>
          <a:r>
            <a:rPr lang="en-US" sz="2400" dirty="0">
              <a:solidFill>
                <a:srgbClr val="741112"/>
              </a:solidFill>
              <a:latin typeface="Calibri" panose="020F0502020204030204" pitchFamily="34" charset="0"/>
              <a:cs typeface="Calibri" panose="020F0502020204030204" pitchFamily="34" charset="0"/>
            </a:rPr>
            <a:t>5 Property Damage Only (PDO) </a:t>
          </a:r>
        </a:p>
      </dgm:t>
    </dgm:pt>
    <dgm:pt modelId="{08DF3E21-B4D0-474A-A4BA-1023085C276D}" type="parTrans" cxnId="{47E94BCC-C6AD-4E0E-97E3-635746DFC563}">
      <dgm:prSet/>
      <dgm:spPr/>
      <dgm:t>
        <a:bodyPr/>
        <a:lstStyle/>
        <a:p>
          <a:endParaRPr lang="en-US"/>
        </a:p>
      </dgm:t>
    </dgm:pt>
    <dgm:pt modelId="{8153C210-CDE6-4409-994D-992D40E42E71}" type="sibTrans" cxnId="{47E94BCC-C6AD-4E0E-97E3-635746DFC563}">
      <dgm:prSet/>
      <dgm:spPr/>
      <dgm:t>
        <a:bodyPr/>
        <a:lstStyle/>
        <a:p>
          <a:endParaRPr lang="en-US"/>
        </a:p>
      </dgm:t>
    </dgm:pt>
    <dgm:pt modelId="{6F139CB4-B7DA-4383-A8B6-1B2DDDD969C3}">
      <dgm:prSet custT="1"/>
      <dgm:spPr>
        <a:solidFill>
          <a:srgbClr val="FDB917">
            <a:alpha val="90000"/>
          </a:srgbClr>
        </a:solidFill>
        <a:ln>
          <a:solidFill>
            <a:srgbClr val="741112"/>
          </a:solidFill>
        </a:ln>
      </dgm:spPr>
      <dgm:t>
        <a:bodyPr/>
        <a:lstStyle/>
        <a:p>
          <a:pPr>
            <a:spcAft>
              <a:spcPts val="300"/>
            </a:spcAft>
          </a:pPr>
          <a:r>
            <a:rPr lang="en-US" sz="2400" dirty="0">
              <a:solidFill>
                <a:srgbClr val="741112"/>
              </a:solidFill>
              <a:latin typeface="Calibri" panose="020F0502020204030204" pitchFamily="34" charset="0"/>
              <a:cs typeface="Calibri" panose="020F0502020204030204" pitchFamily="34" charset="0"/>
            </a:rPr>
            <a:t>0 Fatalities</a:t>
          </a:r>
        </a:p>
      </dgm:t>
    </dgm:pt>
    <dgm:pt modelId="{D12EDEFA-FB7C-4D3D-9451-907D447E64A9}" type="parTrans" cxnId="{89C5DBCE-92AB-4DE8-BE9D-EDBEF2E01EE4}">
      <dgm:prSet/>
      <dgm:spPr/>
      <dgm:t>
        <a:bodyPr/>
        <a:lstStyle/>
        <a:p>
          <a:endParaRPr lang="en-US"/>
        </a:p>
      </dgm:t>
    </dgm:pt>
    <dgm:pt modelId="{5FD91D8C-88E3-4CE2-9E29-6D1EC67962EE}" type="sibTrans" cxnId="{89C5DBCE-92AB-4DE8-BE9D-EDBEF2E01EE4}">
      <dgm:prSet/>
      <dgm:spPr/>
      <dgm:t>
        <a:bodyPr/>
        <a:lstStyle/>
        <a:p>
          <a:endParaRPr lang="en-US"/>
        </a:p>
      </dgm:t>
    </dgm:pt>
    <dgm:pt modelId="{F0EDFE1F-F937-4B32-982A-D0D324A7C410}" type="pres">
      <dgm:prSet presAssocID="{3BD449C6-4D89-4CC2-8933-58215895668C}" presName="diagram" presStyleCnt="0">
        <dgm:presLayoutVars>
          <dgm:dir/>
          <dgm:animLvl val="lvl"/>
          <dgm:resizeHandles val="exact"/>
        </dgm:presLayoutVars>
      </dgm:prSet>
      <dgm:spPr/>
    </dgm:pt>
    <dgm:pt modelId="{357BF292-0F49-4D6E-8BD6-CE262FCD7E0C}" type="pres">
      <dgm:prSet presAssocID="{E4278228-DB8C-4E84-812D-F118E9548803}" presName="compNode" presStyleCnt="0"/>
      <dgm:spPr/>
    </dgm:pt>
    <dgm:pt modelId="{EC24BA97-7EDD-4A66-85DF-1E80510B90A1}" type="pres">
      <dgm:prSet presAssocID="{E4278228-DB8C-4E84-812D-F118E9548803}" presName="childRect" presStyleLbl="bgAcc1" presStyleIdx="0" presStyleCnt="2" custScaleX="99151" custScaleY="121942" custLinFactNeighborX="6146">
        <dgm:presLayoutVars>
          <dgm:bulletEnabled val="1"/>
        </dgm:presLayoutVars>
      </dgm:prSet>
      <dgm:spPr/>
    </dgm:pt>
    <dgm:pt modelId="{A5236D87-1378-4569-AF7C-8FEBEA58A584}" type="pres">
      <dgm:prSet presAssocID="{E4278228-DB8C-4E84-812D-F118E9548803}" presName="parentText" presStyleLbl="node1" presStyleIdx="0" presStyleCnt="0">
        <dgm:presLayoutVars>
          <dgm:chMax val="0"/>
          <dgm:bulletEnabled val="1"/>
        </dgm:presLayoutVars>
      </dgm:prSet>
      <dgm:spPr/>
    </dgm:pt>
    <dgm:pt modelId="{D87AFC3E-B51A-4F77-AAFA-70007070D05D}" type="pres">
      <dgm:prSet presAssocID="{E4278228-DB8C-4E84-812D-F118E9548803}" presName="parentRect" presStyleLbl="alignNode1" presStyleIdx="0" presStyleCnt="2" custLinFactNeighborX="6085" custLinFactNeighborY="24592"/>
      <dgm:spPr/>
    </dgm:pt>
    <dgm:pt modelId="{E8BD09F3-F6AF-454E-8BAE-621D267E869E}" type="pres">
      <dgm:prSet presAssocID="{E4278228-DB8C-4E84-812D-F118E9548803}" presName="adorn" presStyleLbl="fgAccFollowNode1" presStyleIdx="0" presStyleCnt="2"/>
      <dgm:spPr>
        <a:noFill/>
        <a:ln>
          <a:noFill/>
        </a:ln>
      </dgm:spPr>
    </dgm:pt>
    <dgm:pt modelId="{F23BB4CD-E949-4151-84BC-5E46544196E1}" type="pres">
      <dgm:prSet presAssocID="{C02545F9-7AF1-4483-B889-0B6F4F20EBEF}" presName="sibTrans" presStyleLbl="sibTrans2D1" presStyleIdx="0" presStyleCnt="0"/>
      <dgm:spPr/>
    </dgm:pt>
    <dgm:pt modelId="{ABC869B3-E07E-46F2-B6CF-D92FD6BB991F}" type="pres">
      <dgm:prSet presAssocID="{7CA9F54D-B088-4C46-852B-FD7594E5B7DE}" presName="compNode" presStyleCnt="0"/>
      <dgm:spPr/>
    </dgm:pt>
    <dgm:pt modelId="{A34E5641-A9EC-4EEA-898E-4796CA0F726D}" type="pres">
      <dgm:prSet presAssocID="{7CA9F54D-B088-4C46-852B-FD7594E5B7DE}" presName="childRect" presStyleLbl="bgAcc1" presStyleIdx="1" presStyleCnt="2" custScaleX="98481" custScaleY="130796" custLinFactNeighborX="1721" custLinFactNeighborY="2782">
        <dgm:presLayoutVars>
          <dgm:bulletEnabled val="1"/>
        </dgm:presLayoutVars>
      </dgm:prSet>
      <dgm:spPr>
        <a:xfrm>
          <a:off x="4273123" y="739497"/>
          <a:ext cx="3651777" cy="2725974"/>
        </a:xfrm>
        <a:prstGeom prst="round2SameRect">
          <a:avLst>
            <a:gd name="adj1" fmla="val 8000"/>
            <a:gd name="adj2" fmla="val 0"/>
          </a:avLst>
        </a:prstGeom>
      </dgm:spPr>
    </dgm:pt>
    <dgm:pt modelId="{9E45C94C-864F-42C1-B3EC-610F188B06B9}" type="pres">
      <dgm:prSet presAssocID="{7CA9F54D-B088-4C46-852B-FD7594E5B7DE}" presName="parentText" presStyleLbl="node1" presStyleIdx="0" presStyleCnt="0">
        <dgm:presLayoutVars>
          <dgm:chMax val="0"/>
          <dgm:bulletEnabled val="1"/>
        </dgm:presLayoutVars>
      </dgm:prSet>
      <dgm:spPr/>
    </dgm:pt>
    <dgm:pt modelId="{D01F7A96-3246-4377-B257-BAC11662041A}" type="pres">
      <dgm:prSet presAssocID="{7CA9F54D-B088-4C46-852B-FD7594E5B7DE}" presName="parentRect" presStyleLbl="alignNode1" presStyleIdx="1" presStyleCnt="2" custLinFactNeighborX="1500" custLinFactNeighborY="37349"/>
      <dgm:spPr>
        <a:xfrm>
          <a:off x="4273123" y="3465472"/>
          <a:ext cx="3651777" cy="1172169"/>
        </a:xfrm>
        <a:prstGeom prst="rect">
          <a:avLst/>
        </a:prstGeom>
      </dgm:spPr>
    </dgm:pt>
    <dgm:pt modelId="{9138B46C-FCA0-4D43-BF3C-3EDBE636C30E}" type="pres">
      <dgm:prSet presAssocID="{7CA9F54D-B088-4C46-852B-FD7594E5B7DE}" presName="adorn" presStyleLbl="fgAccFollowNode1" presStyleIdx="1" presStyleCnt="2"/>
      <dgm:spPr>
        <a:noFill/>
        <a:ln>
          <a:noFill/>
        </a:ln>
      </dgm:spPr>
    </dgm:pt>
  </dgm:ptLst>
  <dgm:cxnLst>
    <dgm:cxn modelId="{7B500701-6CF8-492E-911A-A4DFE1341590}" srcId="{7CA9F54D-B088-4C46-852B-FD7594E5B7DE}" destId="{5B66BF73-268D-4F41-A773-49E60B1C2A11}" srcOrd="1" destOrd="0" parTransId="{C2F808F3-87AF-4AE8-9648-60F81A06CB72}" sibTransId="{D48FA267-81E9-4D4A-B253-FB239B7C9B46}"/>
    <dgm:cxn modelId="{6FA33D02-8E09-48F0-B4CC-771C6F40AD2D}" type="presOf" srcId="{B99286D5-418F-406F-8A97-835F278EED3D}" destId="{EC24BA97-7EDD-4A66-85DF-1E80510B90A1}" srcOrd="0" destOrd="2" presId="urn:microsoft.com/office/officeart/2005/8/layout/bList2"/>
    <dgm:cxn modelId="{7B2D6A09-1742-4C90-9B7C-A65356D0F639}" type="presOf" srcId="{4F3F0829-E9FD-4BAE-BA6A-71AA8B377C8F}" destId="{EC24BA97-7EDD-4A66-85DF-1E80510B90A1}" srcOrd="0" destOrd="0" presId="urn:microsoft.com/office/officeart/2005/8/layout/bList2"/>
    <dgm:cxn modelId="{A36D550A-749D-4E4E-8FEF-114B4B1DFD8F}" type="presOf" srcId="{4E58FD78-1C36-4AA4-99B6-BBF84EBA7D90}" destId="{EC24BA97-7EDD-4A66-85DF-1E80510B90A1}" srcOrd="0" destOrd="3" presId="urn:microsoft.com/office/officeart/2005/8/layout/bList2"/>
    <dgm:cxn modelId="{D1720D14-6F87-4075-8775-FCF324AA8786}" srcId="{7CA9F54D-B088-4C46-852B-FD7594E5B7DE}" destId="{8C4679BF-F198-4CD0-96AD-C90F76A5988D}" srcOrd="0" destOrd="0" parTransId="{FABF5186-8D97-486B-BA55-CCF06832DE53}" sibTransId="{2145C3FB-32D2-4EF4-B0D5-AD0E9F0BE18A}"/>
    <dgm:cxn modelId="{96F19D2C-A0B0-4EB2-A775-03B4BFADAB38}" srcId="{3BD449C6-4D89-4CC2-8933-58215895668C}" destId="{E4278228-DB8C-4E84-812D-F118E9548803}" srcOrd="0" destOrd="0" parTransId="{E883822F-5477-443F-B629-23AE32A114B6}" sibTransId="{C02545F9-7AF1-4483-B889-0B6F4F20EBEF}"/>
    <dgm:cxn modelId="{05632833-C7EC-4D12-9C67-9F0A97A4EBAB}" srcId="{E4278228-DB8C-4E84-812D-F118E9548803}" destId="{4F3F0829-E9FD-4BAE-BA6A-71AA8B377C8F}" srcOrd="0" destOrd="0" parTransId="{151D6913-1BF6-4834-841C-85C9B7A437DE}" sibTransId="{6A2EA4F3-F76C-4514-A10D-BBC743AF3E10}"/>
    <dgm:cxn modelId="{B839A039-66C4-4C86-93FB-821153C61BC3}" srcId="{3BD449C6-4D89-4CC2-8933-58215895668C}" destId="{7CA9F54D-B088-4C46-852B-FD7594E5B7DE}" srcOrd="1" destOrd="0" parTransId="{05A3AC32-E4D8-4591-8CA4-C4EFC8954532}" sibTransId="{157E909C-95F8-40E7-B72C-FE961A581312}"/>
    <dgm:cxn modelId="{E58EAE3C-FBAA-44A3-9193-B4A9E5F3A08C}" type="presOf" srcId="{6F139CB4-B7DA-4383-A8B6-1B2DDDD969C3}" destId="{EC24BA97-7EDD-4A66-85DF-1E80510B90A1}" srcOrd="0" destOrd="5" presId="urn:microsoft.com/office/officeart/2005/8/layout/bList2"/>
    <dgm:cxn modelId="{3276655D-9269-4473-AAA8-7ECFE0F5AF77}" type="presOf" srcId="{C18C98FA-9257-43C4-9F33-23CE073F8BFF}" destId="{EC24BA97-7EDD-4A66-85DF-1E80510B90A1}" srcOrd="0" destOrd="4" presId="urn:microsoft.com/office/officeart/2005/8/layout/bList2"/>
    <dgm:cxn modelId="{5AD62F63-734E-4513-B212-794F32E7B565}" type="presOf" srcId="{3BD449C6-4D89-4CC2-8933-58215895668C}" destId="{F0EDFE1F-F937-4B32-982A-D0D324A7C410}" srcOrd="0" destOrd="0" presId="urn:microsoft.com/office/officeart/2005/8/layout/bList2"/>
    <dgm:cxn modelId="{5E14906E-4822-4389-AE52-AB3AD2483F15}" srcId="{B1A5B4B5-689D-4896-8B6C-AF7892628945}" destId="{C18C98FA-9257-43C4-9F33-23CE073F8BFF}" srcOrd="2" destOrd="0" parTransId="{DF596A2D-0B9C-4026-B9D6-C4B7C9F6CBF0}" sibTransId="{15DD7B9A-73CC-49C6-9CF7-226F64F9F435}"/>
    <dgm:cxn modelId="{1BEEAC85-868F-4DCA-9F07-32779A37A99B}" type="presOf" srcId="{B1A5B4B5-689D-4896-8B6C-AF7892628945}" destId="{EC24BA97-7EDD-4A66-85DF-1E80510B90A1}" srcOrd="0" destOrd="1" presId="urn:microsoft.com/office/officeart/2005/8/layout/bList2"/>
    <dgm:cxn modelId="{B2E8F0B1-B085-4529-9D5A-C261549474CA}" srcId="{B1A5B4B5-689D-4896-8B6C-AF7892628945}" destId="{B99286D5-418F-406F-8A97-835F278EED3D}" srcOrd="0" destOrd="0" parTransId="{0BCB4679-6755-4F73-822B-386E3AF30E25}" sibTransId="{8786BC4A-3F6B-4CDA-909E-7F0A33279B0A}"/>
    <dgm:cxn modelId="{3EEA80B5-EABD-4F1C-B371-7118ADF31DE0}" type="presOf" srcId="{7CA9F54D-B088-4C46-852B-FD7594E5B7DE}" destId="{D01F7A96-3246-4377-B257-BAC11662041A}" srcOrd="1" destOrd="0" presId="urn:microsoft.com/office/officeart/2005/8/layout/bList2"/>
    <dgm:cxn modelId="{5243BBB5-89CD-4DF0-B520-1D065CDD247A}" type="presOf" srcId="{7CA9F54D-B088-4C46-852B-FD7594E5B7DE}" destId="{9E45C94C-864F-42C1-B3EC-610F188B06B9}" srcOrd="0" destOrd="0" presId="urn:microsoft.com/office/officeart/2005/8/layout/bList2"/>
    <dgm:cxn modelId="{BD87E0B6-F399-4CFC-B4D0-F701A72B9B62}" type="presOf" srcId="{5B66BF73-268D-4F41-A773-49E60B1C2A11}" destId="{A34E5641-A9EC-4EEA-898E-4796CA0F726D}" srcOrd="0" destOrd="1" presId="urn:microsoft.com/office/officeart/2005/8/layout/bList2"/>
    <dgm:cxn modelId="{4EAC16BF-FCA2-494C-AC73-6AFF261060A1}" srcId="{B1A5B4B5-689D-4896-8B6C-AF7892628945}" destId="{4E58FD78-1C36-4AA4-99B6-BBF84EBA7D90}" srcOrd="1" destOrd="0" parTransId="{B5BCEE42-BF4F-4CB0-8D5F-8D5AE7125E36}" sibTransId="{BC2DCA3A-783C-46B5-932C-C62F3B26C5CC}"/>
    <dgm:cxn modelId="{AEEA82C3-A644-445C-A498-0492275BC840}" type="presOf" srcId="{C02545F9-7AF1-4483-B889-0B6F4F20EBEF}" destId="{F23BB4CD-E949-4151-84BC-5E46544196E1}" srcOrd="0" destOrd="0" presId="urn:microsoft.com/office/officeart/2005/8/layout/bList2"/>
    <dgm:cxn modelId="{47E94BCC-C6AD-4E0E-97E3-635746DFC563}" srcId="{E4278228-DB8C-4E84-812D-F118E9548803}" destId="{B1A5B4B5-689D-4896-8B6C-AF7892628945}" srcOrd="1" destOrd="0" parTransId="{08DF3E21-B4D0-474A-A4BA-1023085C276D}" sibTransId="{8153C210-CDE6-4409-994D-992D40E42E71}"/>
    <dgm:cxn modelId="{89C5DBCE-92AB-4DE8-BE9D-EDBEF2E01EE4}" srcId="{B1A5B4B5-689D-4896-8B6C-AF7892628945}" destId="{6F139CB4-B7DA-4383-A8B6-1B2DDDD969C3}" srcOrd="3" destOrd="0" parTransId="{D12EDEFA-FB7C-4D3D-9451-907D447E64A9}" sibTransId="{5FD91D8C-88E3-4CE2-9E29-6D1EC67962EE}"/>
    <dgm:cxn modelId="{95FE46E6-2CC4-40E7-BA8B-C1B62F0A449E}" type="presOf" srcId="{8C4679BF-F198-4CD0-96AD-C90F76A5988D}" destId="{A34E5641-A9EC-4EEA-898E-4796CA0F726D}" srcOrd="0" destOrd="0" presId="urn:microsoft.com/office/officeart/2005/8/layout/bList2"/>
    <dgm:cxn modelId="{D1D168EB-A782-4173-9C2A-1EF2C34DF175}" type="presOf" srcId="{E4278228-DB8C-4E84-812D-F118E9548803}" destId="{D87AFC3E-B51A-4F77-AAFA-70007070D05D}" srcOrd="1" destOrd="0" presId="urn:microsoft.com/office/officeart/2005/8/layout/bList2"/>
    <dgm:cxn modelId="{DBC786F0-3572-441C-8D36-7F0EAED69E75}" type="presOf" srcId="{E4278228-DB8C-4E84-812D-F118E9548803}" destId="{A5236D87-1378-4569-AF7C-8FEBEA58A584}" srcOrd="0" destOrd="0" presId="urn:microsoft.com/office/officeart/2005/8/layout/bList2"/>
    <dgm:cxn modelId="{75EDF76C-F916-42F8-A689-5A2D36C16662}" type="presParOf" srcId="{F0EDFE1F-F937-4B32-982A-D0D324A7C410}" destId="{357BF292-0F49-4D6E-8BD6-CE262FCD7E0C}" srcOrd="0" destOrd="0" presId="urn:microsoft.com/office/officeart/2005/8/layout/bList2"/>
    <dgm:cxn modelId="{838AE6D0-6EE0-480D-9510-3410D7E776EA}" type="presParOf" srcId="{357BF292-0F49-4D6E-8BD6-CE262FCD7E0C}" destId="{EC24BA97-7EDD-4A66-85DF-1E80510B90A1}" srcOrd="0" destOrd="0" presId="urn:microsoft.com/office/officeart/2005/8/layout/bList2"/>
    <dgm:cxn modelId="{4342289D-5A22-400C-A1EF-FA1AF570D166}" type="presParOf" srcId="{357BF292-0F49-4D6E-8BD6-CE262FCD7E0C}" destId="{A5236D87-1378-4569-AF7C-8FEBEA58A584}" srcOrd="1" destOrd="0" presId="urn:microsoft.com/office/officeart/2005/8/layout/bList2"/>
    <dgm:cxn modelId="{B830C668-3875-4A03-AFB8-5C9594F56D95}" type="presParOf" srcId="{357BF292-0F49-4D6E-8BD6-CE262FCD7E0C}" destId="{D87AFC3E-B51A-4F77-AAFA-70007070D05D}" srcOrd="2" destOrd="0" presId="urn:microsoft.com/office/officeart/2005/8/layout/bList2"/>
    <dgm:cxn modelId="{EC171C88-7D75-4101-A86B-D4F961667EA6}" type="presParOf" srcId="{357BF292-0F49-4D6E-8BD6-CE262FCD7E0C}" destId="{E8BD09F3-F6AF-454E-8BAE-621D267E869E}" srcOrd="3" destOrd="0" presId="urn:microsoft.com/office/officeart/2005/8/layout/bList2"/>
    <dgm:cxn modelId="{51CFC85F-808C-494D-8E46-10A07FFEF5B2}" type="presParOf" srcId="{F0EDFE1F-F937-4B32-982A-D0D324A7C410}" destId="{F23BB4CD-E949-4151-84BC-5E46544196E1}" srcOrd="1" destOrd="0" presId="urn:microsoft.com/office/officeart/2005/8/layout/bList2"/>
    <dgm:cxn modelId="{6084C2A5-7699-4088-B14B-BFEB09B7EEDE}" type="presParOf" srcId="{F0EDFE1F-F937-4B32-982A-D0D324A7C410}" destId="{ABC869B3-E07E-46F2-B6CF-D92FD6BB991F}" srcOrd="2" destOrd="0" presId="urn:microsoft.com/office/officeart/2005/8/layout/bList2"/>
    <dgm:cxn modelId="{FA7C6523-8AB6-4440-98E4-17F4BB10D144}" type="presParOf" srcId="{ABC869B3-E07E-46F2-B6CF-D92FD6BB991F}" destId="{A34E5641-A9EC-4EEA-898E-4796CA0F726D}" srcOrd="0" destOrd="0" presId="urn:microsoft.com/office/officeart/2005/8/layout/bList2"/>
    <dgm:cxn modelId="{B0DB7BDA-BE96-4543-92DA-C3A247DE3C15}" type="presParOf" srcId="{ABC869B3-E07E-46F2-B6CF-D92FD6BB991F}" destId="{9E45C94C-864F-42C1-B3EC-610F188B06B9}" srcOrd="1" destOrd="0" presId="urn:microsoft.com/office/officeart/2005/8/layout/bList2"/>
    <dgm:cxn modelId="{8AA04A3D-8A16-44D2-B684-8A4B666B8EDA}" type="presParOf" srcId="{ABC869B3-E07E-46F2-B6CF-D92FD6BB991F}" destId="{D01F7A96-3246-4377-B257-BAC11662041A}" srcOrd="2" destOrd="0" presId="urn:microsoft.com/office/officeart/2005/8/layout/bList2"/>
    <dgm:cxn modelId="{5C4DFCE4-F668-49D8-B468-C6876F593E7A}" type="presParOf" srcId="{ABC869B3-E07E-46F2-B6CF-D92FD6BB991F}" destId="{9138B46C-FCA0-4D43-BF3C-3EDBE636C30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38E999-F357-4430-8CBB-09161BE45C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546F4A8-3B1B-4D38-953C-D0DC5590FEFC}">
      <dgm:prSet custT="1"/>
      <dgm:spPr>
        <a:solidFill>
          <a:srgbClr val="2E6A8C"/>
        </a:solidFill>
        <a:ln w="25400" cap="flat" cmpd="sng" algn="ctr">
          <a:solidFill>
            <a:srgbClr val="FFFFFF">
              <a:hueOff val="0"/>
              <a:satOff val="0"/>
              <a:lumOff val="0"/>
              <a:alphaOff val="0"/>
            </a:srgbClr>
          </a:solidFill>
          <a:prstDash val="solid"/>
        </a:ln>
        <a:effectLst/>
      </dgm:spPr>
      <dgm:t>
        <a:bodyPr spcFirstLastPara="0" vert="horz" wrap="square" lIns="217742" tIns="0" rIns="217742" bIns="0" numCol="1" spcCol="1270" anchor="ctr" anchorCtr="0"/>
        <a:lstStyle/>
        <a:p>
          <a:pPr marL="0" lvl="0" indent="0" algn="l" defTabSz="1155700">
            <a:lnSpc>
              <a:spcPct val="90000"/>
            </a:lnSpc>
            <a:spcBef>
              <a:spcPct val="0"/>
            </a:spcBef>
            <a:spcAft>
              <a:spcPct val="35000"/>
            </a:spcAft>
            <a:buNone/>
          </a:pPr>
          <a:r>
            <a:rPr lang="en-US" sz="2600" b="1" kern="1200" dirty="0">
              <a:solidFill>
                <a:srgbClr val="FFFFFF"/>
              </a:solidFill>
              <a:latin typeface="Calibri" panose="020F0502020204030204" pitchFamily="34" charset="0"/>
              <a:ea typeface="+mn-ea"/>
              <a:cs typeface="Calibri" panose="020F0502020204030204" pitchFamily="34" charset="0"/>
            </a:rPr>
            <a:t>Vertical Curves</a:t>
          </a:r>
        </a:p>
      </dgm:t>
    </dgm:pt>
    <dgm:pt modelId="{BA83FAD8-AE63-494F-8E92-1FFAAA65F478}" type="parTrans" cxnId="{BCA1941B-148D-4509-A9DA-2013EE6B5206}">
      <dgm:prSet/>
      <dgm:spPr/>
      <dgm:t>
        <a:bodyPr/>
        <a:lstStyle/>
        <a:p>
          <a:endParaRPr lang="en-US">
            <a:solidFill>
              <a:srgbClr val="2E6A8C"/>
            </a:solidFill>
            <a:latin typeface="Calibri" panose="020F0502020204030204" pitchFamily="34" charset="0"/>
            <a:cs typeface="Calibri" panose="020F0502020204030204" pitchFamily="34" charset="0"/>
          </a:endParaRPr>
        </a:p>
      </dgm:t>
    </dgm:pt>
    <dgm:pt modelId="{3CC37F27-012C-4E9C-A27C-2EFD1E1F643C}" type="sibTrans" cxnId="{BCA1941B-148D-4509-A9DA-2013EE6B5206}">
      <dgm:prSet/>
      <dgm:spPr/>
      <dgm:t>
        <a:bodyPr/>
        <a:lstStyle/>
        <a:p>
          <a:endParaRPr lang="en-US">
            <a:solidFill>
              <a:srgbClr val="2E6A8C"/>
            </a:solidFill>
            <a:latin typeface="Calibri" panose="020F0502020204030204" pitchFamily="34" charset="0"/>
            <a:cs typeface="Calibri" panose="020F0502020204030204" pitchFamily="34" charset="0"/>
          </a:endParaRPr>
        </a:p>
      </dgm:t>
    </dgm:pt>
    <dgm:pt modelId="{E63A0CA6-0B95-4D46-8102-F6FC34B8DDCF}">
      <dgm:prSet custT="1"/>
      <dgm:spPr>
        <a:solidFill>
          <a:srgbClr val="2E6A8C"/>
        </a:solidFill>
        <a:ln w="25400" cap="flat" cmpd="sng" algn="ctr">
          <a:solidFill>
            <a:srgbClr val="FFFFFF">
              <a:hueOff val="0"/>
              <a:satOff val="0"/>
              <a:lumOff val="0"/>
              <a:alphaOff val="0"/>
            </a:srgbClr>
          </a:solidFill>
          <a:prstDash val="solid"/>
        </a:ln>
        <a:effectLst/>
      </dgm:spPr>
      <dgm:t>
        <a:bodyPr spcFirstLastPara="0" vert="horz" wrap="square" lIns="217742" tIns="0" rIns="217742" bIns="0" numCol="1" spcCol="1270" anchor="ctr" anchorCtr="0"/>
        <a:lstStyle/>
        <a:p>
          <a:r>
            <a:rPr lang="en-US" sz="2600" b="1" kern="1200" dirty="0">
              <a:solidFill>
                <a:srgbClr val="FFFFFF"/>
              </a:solidFill>
              <a:latin typeface="Calibri" panose="020F0502020204030204" pitchFamily="34" charset="0"/>
              <a:ea typeface="+mn-ea"/>
              <a:cs typeface="Calibri" panose="020F0502020204030204" pitchFamily="34" charset="0"/>
            </a:rPr>
            <a:t>Narrow Shoulders – Four feet</a:t>
          </a:r>
        </a:p>
      </dgm:t>
    </dgm:pt>
    <dgm:pt modelId="{43BA081B-8E84-42B5-BC64-11725D100459}" type="parTrans" cxnId="{66C0705D-F568-4541-93D1-926F49066E18}">
      <dgm:prSet/>
      <dgm:spPr/>
      <dgm:t>
        <a:bodyPr/>
        <a:lstStyle/>
        <a:p>
          <a:endParaRPr lang="en-US">
            <a:solidFill>
              <a:srgbClr val="2E6A8C"/>
            </a:solidFill>
            <a:latin typeface="Calibri" panose="020F0502020204030204" pitchFamily="34" charset="0"/>
            <a:cs typeface="Calibri" panose="020F0502020204030204" pitchFamily="34" charset="0"/>
          </a:endParaRPr>
        </a:p>
      </dgm:t>
    </dgm:pt>
    <dgm:pt modelId="{14F0CCDC-948B-46DB-B47A-9F2109269FD4}" type="sibTrans" cxnId="{66C0705D-F568-4541-93D1-926F49066E18}">
      <dgm:prSet/>
      <dgm:spPr/>
      <dgm:t>
        <a:bodyPr/>
        <a:lstStyle/>
        <a:p>
          <a:endParaRPr lang="en-US">
            <a:solidFill>
              <a:srgbClr val="2E6A8C"/>
            </a:solidFill>
            <a:latin typeface="Calibri" panose="020F0502020204030204" pitchFamily="34" charset="0"/>
            <a:cs typeface="Calibri" panose="020F0502020204030204" pitchFamily="34" charset="0"/>
          </a:endParaRPr>
        </a:p>
      </dgm:t>
    </dgm:pt>
    <dgm:pt modelId="{79AE091C-7CCD-49B5-9F56-48964E2A2975}">
      <dgm:prSet custT="1"/>
      <dgm:spPr>
        <a:solidFill>
          <a:srgbClr val="2E6A8C"/>
        </a:solidFill>
        <a:ln w="25400" cap="flat" cmpd="sng" algn="ctr">
          <a:solidFill>
            <a:srgbClr val="FFFFFF">
              <a:hueOff val="0"/>
              <a:satOff val="0"/>
              <a:lumOff val="0"/>
              <a:alphaOff val="0"/>
            </a:srgbClr>
          </a:solidFill>
          <a:prstDash val="solid"/>
        </a:ln>
        <a:effectLst/>
      </dgm:spPr>
      <dgm:t>
        <a:bodyPr spcFirstLastPara="0" vert="horz" wrap="square" lIns="217742" tIns="0" rIns="217742" bIns="0" numCol="1" spcCol="1270" anchor="ctr" anchorCtr="0"/>
        <a:lstStyle/>
        <a:p>
          <a:pPr marL="0" lvl="0" indent="0" algn="l" defTabSz="1155700">
            <a:lnSpc>
              <a:spcPct val="90000"/>
            </a:lnSpc>
            <a:spcBef>
              <a:spcPct val="0"/>
            </a:spcBef>
            <a:spcAft>
              <a:spcPct val="35000"/>
            </a:spcAft>
            <a:buNone/>
          </a:pPr>
          <a:r>
            <a:rPr lang="en-US" sz="2600" b="1" kern="1200" dirty="0">
              <a:solidFill>
                <a:srgbClr val="FFFFFF"/>
              </a:solidFill>
              <a:latin typeface="Calibri" panose="020F0502020204030204" pitchFamily="34" charset="0"/>
              <a:ea typeface="+mn-ea"/>
              <a:cs typeface="Calibri" panose="020F0502020204030204" pitchFamily="34" charset="0"/>
            </a:rPr>
            <a:t>Surfacing</a:t>
          </a:r>
        </a:p>
      </dgm:t>
    </dgm:pt>
    <dgm:pt modelId="{146E3FE5-CDC0-43F3-A838-52D4C90E6F9C}" type="parTrans" cxnId="{7C6038BD-66D5-4C59-A34D-771220A1D2CA}">
      <dgm:prSet/>
      <dgm:spPr/>
      <dgm:t>
        <a:bodyPr/>
        <a:lstStyle/>
        <a:p>
          <a:endParaRPr lang="en-US">
            <a:solidFill>
              <a:srgbClr val="2E6A8C"/>
            </a:solidFill>
            <a:latin typeface="Calibri" panose="020F0502020204030204" pitchFamily="34" charset="0"/>
            <a:cs typeface="Calibri" panose="020F0502020204030204" pitchFamily="34" charset="0"/>
          </a:endParaRPr>
        </a:p>
      </dgm:t>
    </dgm:pt>
    <dgm:pt modelId="{CCADF748-29A7-4E45-87B8-3F6882F5E099}" type="sibTrans" cxnId="{7C6038BD-66D5-4C59-A34D-771220A1D2CA}">
      <dgm:prSet/>
      <dgm:spPr/>
      <dgm:t>
        <a:bodyPr/>
        <a:lstStyle/>
        <a:p>
          <a:endParaRPr lang="en-US">
            <a:solidFill>
              <a:srgbClr val="2E6A8C"/>
            </a:solidFill>
            <a:latin typeface="Calibri" panose="020F0502020204030204" pitchFamily="34" charset="0"/>
            <a:cs typeface="Calibri" panose="020F0502020204030204" pitchFamily="34" charset="0"/>
          </a:endParaRPr>
        </a:p>
      </dgm:t>
    </dgm:pt>
    <dgm:pt modelId="{7FE53215-A21E-41DF-9CBD-EEFE7DEB280B}">
      <dgm:prSet custT="1"/>
      <dgm:spPr>
        <a:solidFill>
          <a:srgbClr val="2E6A8C"/>
        </a:solidFill>
        <a:ln w="25400" cap="flat" cmpd="sng" algn="ctr">
          <a:solidFill>
            <a:srgbClr val="FFFFFF">
              <a:hueOff val="0"/>
              <a:satOff val="0"/>
              <a:lumOff val="0"/>
              <a:alphaOff val="0"/>
            </a:srgbClr>
          </a:solidFill>
          <a:prstDash val="solid"/>
        </a:ln>
        <a:effectLst/>
      </dgm:spPr>
      <dgm:t>
        <a:bodyPr spcFirstLastPara="0" vert="horz" wrap="square" lIns="217742" tIns="0" rIns="217742" bIns="0" numCol="1" spcCol="1270" anchor="ctr" anchorCtr="0"/>
        <a:lstStyle/>
        <a:p>
          <a:pPr marL="0" lvl="0" indent="0" algn="l" defTabSz="1155700">
            <a:lnSpc>
              <a:spcPct val="90000"/>
            </a:lnSpc>
            <a:spcBef>
              <a:spcPct val="0"/>
            </a:spcBef>
            <a:spcAft>
              <a:spcPct val="35000"/>
            </a:spcAft>
            <a:buNone/>
          </a:pPr>
          <a:r>
            <a:rPr lang="en-US" sz="2600" b="1" kern="1200">
              <a:solidFill>
                <a:srgbClr val="FFFFFF"/>
              </a:solidFill>
              <a:latin typeface="Calibri" panose="020F0502020204030204" pitchFamily="34" charset="0"/>
              <a:ea typeface="+mn-ea"/>
              <a:cs typeface="Calibri" panose="020F0502020204030204" pitchFamily="34" charset="0"/>
            </a:rPr>
            <a:t>Structures</a:t>
          </a:r>
        </a:p>
      </dgm:t>
    </dgm:pt>
    <dgm:pt modelId="{AD8C7EA4-943B-468E-BBED-EDFF516A2249}" type="parTrans" cxnId="{FCC378C1-76BB-4314-B0E4-14C1AC01535A}">
      <dgm:prSet/>
      <dgm:spPr/>
      <dgm:t>
        <a:bodyPr/>
        <a:lstStyle/>
        <a:p>
          <a:endParaRPr lang="en-US">
            <a:solidFill>
              <a:srgbClr val="2E6A8C"/>
            </a:solidFill>
            <a:latin typeface="Calibri" panose="020F0502020204030204" pitchFamily="34" charset="0"/>
            <a:cs typeface="Calibri" panose="020F0502020204030204" pitchFamily="34" charset="0"/>
          </a:endParaRPr>
        </a:p>
      </dgm:t>
    </dgm:pt>
    <dgm:pt modelId="{2AF02EE4-4A22-4D45-92A8-606A3E6C2843}" type="sibTrans" cxnId="{FCC378C1-76BB-4314-B0E4-14C1AC01535A}">
      <dgm:prSet/>
      <dgm:spPr/>
      <dgm:t>
        <a:bodyPr/>
        <a:lstStyle/>
        <a:p>
          <a:endParaRPr lang="en-US">
            <a:solidFill>
              <a:srgbClr val="2E6A8C"/>
            </a:solidFill>
            <a:latin typeface="Calibri" panose="020F0502020204030204" pitchFamily="34" charset="0"/>
            <a:cs typeface="Calibri" panose="020F0502020204030204" pitchFamily="34" charset="0"/>
          </a:endParaRPr>
        </a:p>
      </dgm:t>
    </dgm:pt>
    <dgm:pt modelId="{8BDF1E74-5FF1-474A-A497-69A5B95CACBD}" type="pres">
      <dgm:prSet presAssocID="{FE38E999-F357-4430-8CBB-09161BE45CCE}" presName="linear" presStyleCnt="0">
        <dgm:presLayoutVars>
          <dgm:dir/>
          <dgm:animLvl val="lvl"/>
          <dgm:resizeHandles val="exact"/>
        </dgm:presLayoutVars>
      </dgm:prSet>
      <dgm:spPr/>
    </dgm:pt>
    <dgm:pt modelId="{D4C704F0-7064-40CF-B568-7226B5116562}" type="pres">
      <dgm:prSet presAssocID="{0546F4A8-3B1B-4D38-953C-D0DC5590FEFC}" presName="parentLin" presStyleCnt="0"/>
      <dgm:spPr/>
    </dgm:pt>
    <dgm:pt modelId="{2C321202-17C5-48F0-89E1-78ACC986B5C6}" type="pres">
      <dgm:prSet presAssocID="{0546F4A8-3B1B-4D38-953C-D0DC5590FEFC}" presName="parentLeftMargin" presStyleLbl="node1" presStyleIdx="0" presStyleCnt="4"/>
      <dgm:spPr/>
    </dgm:pt>
    <dgm:pt modelId="{C1621F69-AD5B-46D1-8C1C-241FDF21299A}" type="pres">
      <dgm:prSet presAssocID="{0546F4A8-3B1B-4D38-953C-D0DC5590FEFC}" presName="parentText" presStyleLbl="node1" presStyleIdx="0" presStyleCnt="4">
        <dgm:presLayoutVars>
          <dgm:chMax val="0"/>
          <dgm:bulletEnabled val="1"/>
        </dgm:presLayoutVars>
      </dgm:prSet>
      <dgm:spPr>
        <a:xfrm>
          <a:off x="411480" y="60161"/>
          <a:ext cx="5760720" cy="413280"/>
        </a:xfrm>
        <a:prstGeom prst="roundRect">
          <a:avLst/>
        </a:prstGeom>
      </dgm:spPr>
    </dgm:pt>
    <dgm:pt modelId="{35B4A0B6-7CB7-478E-AC8B-1CB2A94718C0}" type="pres">
      <dgm:prSet presAssocID="{0546F4A8-3B1B-4D38-953C-D0DC5590FEFC}" presName="negativeSpace" presStyleCnt="0"/>
      <dgm:spPr/>
    </dgm:pt>
    <dgm:pt modelId="{F0A7EF89-84B7-4AD8-9BF4-DC09701C9C18}" type="pres">
      <dgm:prSet presAssocID="{0546F4A8-3B1B-4D38-953C-D0DC5590FEFC}" presName="childText" presStyleLbl="conFgAcc1" presStyleIdx="0" presStyleCnt="4">
        <dgm:presLayoutVars>
          <dgm:bulletEnabled val="1"/>
        </dgm:presLayoutVars>
      </dgm:prSet>
      <dgm:spPr>
        <a:xfrm>
          <a:off x="0" y="266801"/>
          <a:ext cx="8229600" cy="352800"/>
        </a:xfrm>
        <a:prstGeom prst="rect">
          <a:avLst/>
        </a:prstGeom>
        <a:solidFill>
          <a:srgbClr val="FFFFFF">
            <a:alpha val="90000"/>
            <a:hueOff val="0"/>
            <a:satOff val="0"/>
            <a:lumOff val="0"/>
            <a:alphaOff val="0"/>
          </a:srgbClr>
        </a:solidFill>
        <a:ln w="25400" cap="flat" cmpd="sng" algn="ctr">
          <a:solidFill>
            <a:srgbClr val="2E6A8C"/>
          </a:solidFill>
          <a:prstDash val="solid"/>
        </a:ln>
        <a:effectLst/>
      </dgm:spPr>
    </dgm:pt>
    <dgm:pt modelId="{8B7FBCAA-05A2-474F-9C1F-0E62CFC90984}" type="pres">
      <dgm:prSet presAssocID="{3CC37F27-012C-4E9C-A27C-2EFD1E1F643C}" presName="spaceBetweenRectangles" presStyleCnt="0"/>
      <dgm:spPr/>
    </dgm:pt>
    <dgm:pt modelId="{6E732930-3794-40D0-9285-85F7FAE4D034}" type="pres">
      <dgm:prSet presAssocID="{E63A0CA6-0B95-4D46-8102-F6FC34B8DDCF}" presName="parentLin" presStyleCnt="0"/>
      <dgm:spPr/>
    </dgm:pt>
    <dgm:pt modelId="{6DC8C818-3AC3-4E5B-9494-C7496F23120D}" type="pres">
      <dgm:prSet presAssocID="{E63A0CA6-0B95-4D46-8102-F6FC34B8DDCF}" presName="parentLeftMargin" presStyleLbl="node1" presStyleIdx="0" presStyleCnt="4"/>
      <dgm:spPr/>
    </dgm:pt>
    <dgm:pt modelId="{92A3B12F-D82E-4128-A2B9-C7DE4D2CBD8A}" type="pres">
      <dgm:prSet presAssocID="{E63A0CA6-0B95-4D46-8102-F6FC34B8DDCF}" presName="parentText" presStyleLbl="node1" presStyleIdx="1" presStyleCnt="4">
        <dgm:presLayoutVars>
          <dgm:chMax val="0"/>
          <dgm:bulletEnabled val="1"/>
        </dgm:presLayoutVars>
      </dgm:prSet>
      <dgm:spPr>
        <a:xfrm>
          <a:off x="411480" y="695201"/>
          <a:ext cx="5760720" cy="413280"/>
        </a:xfrm>
        <a:prstGeom prst="roundRect">
          <a:avLst/>
        </a:prstGeom>
      </dgm:spPr>
    </dgm:pt>
    <dgm:pt modelId="{3A75D080-CC62-4D66-A49B-4DB9F2E4E324}" type="pres">
      <dgm:prSet presAssocID="{E63A0CA6-0B95-4D46-8102-F6FC34B8DDCF}" presName="negativeSpace" presStyleCnt="0"/>
      <dgm:spPr/>
    </dgm:pt>
    <dgm:pt modelId="{1277993C-1BC0-4EAF-ADF8-8FEB820B5A16}" type="pres">
      <dgm:prSet presAssocID="{E63A0CA6-0B95-4D46-8102-F6FC34B8DDCF}" presName="childText" presStyleLbl="conFgAcc1" presStyleIdx="1" presStyleCnt="4">
        <dgm:presLayoutVars>
          <dgm:bulletEnabled val="1"/>
        </dgm:presLayoutVars>
      </dgm:prSet>
      <dgm:spPr>
        <a:xfrm>
          <a:off x="0" y="901842"/>
          <a:ext cx="8229600" cy="352800"/>
        </a:xfrm>
        <a:prstGeom prst="rect">
          <a:avLst/>
        </a:prstGeom>
        <a:solidFill>
          <a:srgbClr val="FFFFFF">
            <a:alpha val="90000"/>
            <a:hueOff val="0"/>
            <a:satOff val="0"/>
            <a:lumOff val="0"/>
            <a:alphaOff val="0"/>
          </a:srgbClr>
        </a:solidFill>
        <a:ln w="25400" cap="flat" cmpd="sng" algn="ctr">
          <a:solidFill>
            <a:srgbClr val="2E6A8C"/>
          </a:solidFill>
          <a:prstDash val="solid"/>
        </a:ln>
        <a:effectLst/>
      </dgm:spPr>
    </dgm:pt>
    <dgm:pt modelId="{9AF5A056-30D0-424C-A062-3DBF7C548929}" type="pres">
      <dgm:prSet presAssocID="{14F0CCDC-948B-46DB-B47A-9F2109269FD4}" presName="spaceBetweenRectangles" presStyleCnt="0"/>
      <dgm:spPr/>
    </dgm:pt>
    <dgm:pt modelId="{69C24E79-D9A4-41C4-A44B-76A11744427F}" type="pres">
      <dgm:prSet presAssocID="{79AE091C-7CCD-49B5-9F56-48964E2A2975}" presName="parentLin" presStyleCnt="0"/>
      <dgm:spPr/>
    </dgm:pt>
    <dgm:pt modelId="{9FA55458-0B81-4D05-B529-A02530FFA82E}" type="pres">
      <dgm:prSet presAssocID="{79AE091C-7CCD-49B5-9F56-48964E2A2975}" presName="parentLeftMargin" presStyleLbl="node1" presStyleIdx="1" presStyleCnt="4"/>
      <dgm:spPr/>
    </dgm:pt>
    <dgm:pt modelId="{05EE5F40-B0AF-4027-A3F5-3AACD8D4AE09}" type="pres">
      <dgm:prSet presAssocID="{79AE091C-7CCD-49B5-9F56-48964E2A2975}" presName="parentText" presStyleLbl="node1" presStyleIdx="2" presStyleCnt="4">
        <dgm:presLayoutVars>
          <dgm:chMax val="0"/>
          <dgm:bulletEnabled val="1"/>
        </dgm:presLayoutVars>
      </dgm:prSet>
      <dgm:spPr>
        <a:xfrm>
          <a:off x="411480" y="1330242"/>
          <a:ext cx="5760720" cy="413280"/>
        </a:xfrm>
        <a:prstGeom prst="roundRect">
          <a:avLst/>
        </a:prstGeom>
      </dgm:spPr>
    </dgm:pt>
    <dgm:pt modelId="{B552FAA0-29BE-47D9-A7DD-424245F6CA36}" type="pres">
      <dgm:prSet presAssocID="{79AE091C-7CCD-49B5-9F56-48964E2A2975}" presName="negativeSpace" presStyleCnt="0"/>
      <dgm:spPr/>
    </dgm:pt>
    <dgm:pt modelId="{99595964-5994-45C4-A92C-20171530CCF4}" type="pres">
      <dgm:prSet presAssocID="{79AE091C-7CCD-49B5-9F56-48964E2A2975}" presName="childText" presStyleLbl="conFgAcc1" presStyleIdx="2" presStyleCnt="4">
        <dgm:presLayoutVars>
          <dgm:bulletEnabled val="1"/>
        </dgm:presLayoutVars>
      </dgm:prSet>
      <dgm:spPr>
        <a:xfrm>
          <a:off x="0" y="1536882"/>
          <a:ext cx="8229600" cy="352800"/>
        </a:xfrm>
        <a:prstGeom prst="rect">
          <a:avLst/>
        </a:prstGeom>
        <a:solidFill>
          <a:srgbClr val="FFFFFF">
            <a:hueOff val="0"/>
            <a:satOff val="0"/>
            <a:lumOff val="0"/>
            <a:alpha val="50000"/>
          </a:srgbClr>
        </a:solidFill>
        <a:ln w="25400" cap="flat" cmpd="sng" algn="ctr">
          <a:solidFill>
            <a:srgbClr val="2E6A8C"/>
          </a:solidFill>
          <a:prstDash val="solid"/>
        </a:ln>
        <a:effectLst/>
      </dgm:spPr>
    </dgm:pt>
    <dgm:pt modelId="{2BF58A41-FE1F-4D36-A019-5A3018F5E985}" type="pres">
      <dgm:prSet presAssocID="{CCADF748-29A7-4E45-87B8-3F6882F5E099}" presName="spaceBetweenRectangles" presStyleCnt="0"/>
      <dgm:spPr/>
    </dgm:pt>
    <dgm:pt modelId="{3738FF2C-EAFF-49A3-97CE-8E3DCC6D46EF}" type="pres">
      <dgm:prSet presAssocID="{7FE53215-A21E-41DF-9CBD-EEFE7DEB280B}" presName="parentLin" presStyleCnt="0"/>
      <dgm:spPr/>
    </dgm:pt>
    <dgm:pt modelId="{9ED56ED4-4A79-4266-BF78-090C16821037}" type="pres">
      <dgm:prSet presAssocID="{7FE53215-A21E-41DF-9CBD-EEFE7DEB280B}" presName="parentLeftMargin" presStyleLbl="node1" presStyleIdx="2" presStyleCnt="4"/>
      <dgm:spPr/>
    </dgm:pt>
    <dgm:pt modelId="{E98F0437-A221-4251-A8A6-BB38FA1690EF}" type="pres">
      <dgm:prSet presAssocID="{7FE53215-A21E-41DF-9CBD-EEFE7DEB280B}" presName="parentText" presStyleLbl="node1" presStyleIdx="3" presStyleCnt="4">
        <dgm:presLayoutVars>
          <dgm:chMax val="0"/>
          <dgm:bulletEnabled val="1"/>
        </dgm:presLayoutVars>
      </dgm:prSet>
      <dgm:spPr>
        <a:xfrm>
          <a:off x="411480" y="1965282"/>
          <a:ext cx="5760720" cy="413280"/>
        </a:xfrm>
        <a:prstGeom prst="roundRect">
          <a:avLst/>
        </a:prstGeom>
      </dgm:spPr>
    </dgm:pt>
    <dgm:pt modelId="{3A081B2B-A37F-4334-AA70-761B9D8A3521}" type="pres">
      <dgm:prSet presAssocID="{7FE53215-A21E-41DF-9CBD-EEFE7DEB280B}" presName="negativeSpace" presStyleCnt="0"/>
      <dgm:spPr/>
    </dgm:pt>
    <dgm:pt modelId="{6CCB44B1-20C8-4BF4-B903-5406B619AFB5}" type="pres">
      <dgm:prSet presAssocID="{7FE53215-A21E-41DF-9CBD-EEFE7DEB280B}" presName="childText" presStyleLbl="conFgAcc1" presStyleIdx="3" presStyleCnt="4">
        <dgm:presLayoutVars>
          <dgm:bulletEnabled val="1"/>
        </dgm:presLayoutVars>
      </dgm:prSet>
      <dgm:spPr>
        <a:xfrm>
          <a:off x="0" y="2171922"/>
          <a:ext cx="8229600" cy="352800"/>
        </a:xfrm>
        <a:prstGeom prst="rect">
          <a:avLst/>
        </a:prstGeom>
        <a:solidFill>
          <a:srgbClr val="FFFFFF">
            <a:hueOff val="0"/>
            <a:satOff val="0"/>
            <a:lumOff val="0"/>
            <a:alpha val="50000"/>
          </a:srgbClr>
        </a:solidFill>
        <a:ln w="25400" cap="flat" cmpd="sng" algn="ctr">
          <a:solidFill>
            <a:srgbClr val="2E6A8C"/>
          </a:solidFill>
          <a:prstDash val="solid"/>
        </a:ln>
        <a:effectLst/>
      </dgm:spPr>
    </dgm:pt>
  </dgm:ptLst>
  <dgm:cxnLst>
    <dgm:cxn modelId="{C404BF0D-3582-4E5A-8496-EA6A65CB0C8E}" type="presOf" srcId="{FE38E999-F357-4430-8CBB-09161BE45CCE}" destId="{8BDF1E74-5FF1-474A-A497-69A5B95CACBD}" srcOrd="0" destOrd="0" presId="urn:microsoft.com/office/officeart/2005/8/layout/list1"/>
    <dgm:cxn modelId="{BCA1941B-148D-4509-A9DA-2013EE6B5206}" srcId="{FE38E999-F357-4430-8CBB-09161BE45CCE}" destId="{0546F4A8-3B1B-4D38-953C-D0DC5590FEFC}" srcOrd="0" destOrd="0" parTransId="{BA83FAD8-AE63-494F-8E92-1FFAAA65F478}" sibTransId="{3CC37F27-012C-4E9C-A27C-2EFD1E1F643C}"/>
    <dgm:cxn modelId="{BDE64A30-8965-4A3B-8126-B5566B2BBC04}" type="presOf" srcId="{E63A0CA6-0B95-4D46-8102-F6FC34B8DDCF}" destId="{6DC8C818-3AC3-4E5B-9494-C7496F23120D}" srcOrd="0" destOrd="0" presId="urn:microsoft.com/office/officeart/2005/8/layout/list1"/>
    <dgm:cxn modelId="{66C0705D-F568-4541-93D1-926F49066E18}" srcId="{FE38E999-F357-4430-8CBB-09161BE45CCE}" destId="{E63A0CA6-0B95-4D46-8102-F6FC34B8DDCF}" srcOrd="1" destOrd="0" parTransId="{43BA081B-8E84-42B5-BC64-11725D100459}" sibTransId="{14F0CCDC-948B-46DB-B47A-9F2109269FD4}"/>
    <dgm:cxn modelId="{CB6D056E-CEFB-4487-A4F3-4AE37687AA4F}" type="presOf" srcId="{7FE53215-A21E-41DF-9CBD-EEFE7DEB280B}" destId="{9ED56ED4-4A79-4266-BF78-090C16821037}" srcOrd="0" destOrd="0" presId="urn:microsoft.com/office/officeart/2005/8/layout/list1"/>
    <dgm:cxn modelId="{B941AD54-E517-4698-921E-FBF86553C146}" type="presOf" srcId="{0546F4A8-3B1B-4D38-953C-D0DC5590FEFC}" destId="{C1621F69-AD5B-46D1-8C1C-241FDF21299A}" srcOrd="1" destOrd="0" presId="urn:microsoft.com/office/officeart/2005/8/layout/list1"/>
    <dgm:cxn modelId="{5999F394-74C6-461E-BB8A-8547B10D43AA}" type="presOf" srcId="{79AE091C-7CCD-49B5-9F56-48964E2A2975}" destId="{9FA55458-0B81-4D05-B529-A02530FFA82E}" srcOrd="0" destOrd="0" presId="urn:microsoft.com/office/officeart/2005/8/layout/list1"/>
    <dgm:cxn modelId="{F5AF2298-2590-4916-BEB9-8E539E68FAA9}" type="presOf" srcId="{79AE091C-7CCD-49B5-9F56-48964E2A2975}" destId="{05EE5F40-B0AF-4027-A3F5-3AACD8D4AE09}" srcOrd="1" destOrd="0" presId="urn:microsoft.com/office/officeart/2005/8/layout/list1"/>
    <dgm:cxn modelId="{7C6038BD-66D5-4C59-A34D-771220A1D2CA}" srcId="{FE38E999-F357-4430-8CBB-09161BE45CCE}" destId="{79AE091C-7CCD-49B5-9F56-48964E2A2975}" srcOrd="2" destOrd="0" parTransId="{146E3FE5-CDC0-43F3-A838-52D4C90E6F9C}" sibTransId="{CCADF748-29A7-4E45-87B8-3F6882F5E099}"/>
    <dgm:cxn modelId="{A28788BE-9283-4B2E-9055-A9CBA56BEDA0}" type="presOf" srcId="{E63A0CA6-0B95-4D46-8102-F6FC34B8DDCF}" destId="{92A3B12F-D82E-4128-A2B9-C7DE4D2CBD8A}" srcOrd="1" destOrd="0" presId="urn:microsoft.com/office/officeart/2005/8/layout/list1"/>
    <dgm:cxn modelId="{FCC378C1-76BB-4314-B0E4-14C1AC01535A}" srcId="{FE38E999-F357-4430-8CBB-09161BE45CCE}" destId="{7FE53215-A21E-41DF-9CBD-EEFE7DEB280B}" srcOrd="3" destOrd="0" parTransId="{AD8C7EA4-943B-468E-BBED-EDFF516A2249}" sibTransId="{2AF02EE4-4A22-4D45-92A8-606A3E6C2843}"/>
    <dgm:cxn modelId="{42EA05D2-D71E-4916-B378-14B5968127BF}" type="presOf" srcId="{7FE53215-A21E-41DF-9CBD-EEFE7DEB280B}" destId="{E98F0437-A221-4251-A8A6-BB38FA1690EF}" srcOrd="1" destOrd="0" presId="urn:microsoft.com/office/officeart/2005/8/layout/list1"/>
    <dgm:cxn modelId="{DC5829F5-DA98-4621-ACD3-B8FA550B3DDF}" type="presOf" srcId="{0546F4A8-3B1B-4D38-953C-D0DC5590FEFC}" destId="{2C321202-17C5-48F0-89E1-78ACC986B5C6}" srcOrd="0" destOrd="0" presId="urn:microsoft.com/office/officeart/2005/8/layout/list1"/>
    <dgm:cxn modelId="{17D662B3-E0DB-464E-84A3-18A73CBCCED3}" type="presParOf" srcId="{8BDF1E74-5FF1-474A-A497-69A5B95CACBD}" destId="{D4C704F0-7064-40CF-B568-7226B5116562}" srcOrd="0" destOrd="0" presId="urn:microsoft.com/office/officeart/2005/8/layout/list1"/>
    <dgm:cxn modelId="{7586FA73-1443-4AB9-9DD0-1D073794EE32}" type="presParOf" srcId="{D4C704F0-7064-40CF-B568-7226B5116562}" destId="{2C321202-17C5-48F0-89E1-78ACC986B5C6}" srcOrd="0" destOrd="0" presId="urn:microsoft.com/office/officeart/2005/8/layout/list1"/>
    <dgm:cxn modelId="{03AF6BD0-2436-40B8-816D-01B4B7BDB632}" type="presParOf" srcId="{D4C704F0-7064-40CF-B568-7226B5116562}" destId="{C1621F69-AD5B-46D1-8C1C-241FDF21299A}" srcOrd="1" destOrd="0" presId="urn:microsoft.com/office/officeart/2005/8/layout/list1"/>
    <dgm:cxn modelId="{DB266A28-4592-45EB-826C-A64356737412}" type="presParOf" srcId="{8BDF1E74-5FF1-474A-A497-69A5B95CACBD}" destId="{35B4A0B6-7CB7-478E-AC8B-1CB2A94718C0}" srcOrd="1" destOrd="0" presId="urn:microsoft.com/office/officeart/2005/8/layout/list1"/>
    <dgm:cxn modelId="{E70CF472-B736-4E33-91F6-FB6A0817C6FF}" type="presParOf" srcId="{8BDF1E74-5FF1-474A-A497-69A5B95CACBD}" destId="{F0A7EF89-84B7-4AD8-9BF4-DC09701C9C18}" srcOrd="2" destOrd="0" presId="urn:microsoft.com/office/officeart/2005/8/layout/list1"/>
    <dgm:cxn modelId="{C2DBFBE1-A6F8-489D-B087-E0C2CE5695B9}" type="presParOf" srcId="{8BDF1E74-5FF1-474A-A497-69A5B95CACBD}" destId="{8B7FBCAA-05A2-474F-9C1F-0E62CFC90984}" srcOrd="3" destOrd="0" presId="urn:microsoft.com/office/officeart/2005/8/layout/list1"/>
    <dgm:cxn modelId="{4AD0284C-11C2-4652-A377-5DCA93F2C7AE}" type="presParOf" srcId="{8BDF1E74-5FF1-474A-A497-69A5B95CACBD}" destId="{6E732930-3794-40D0-9285-85F7FAE4D034}" srcOrd="4" destOrd="0" presId="urn:microsoft.com/office/officeart/2005/8/layout/list1"/>
    <dgm:cxn modelId="{C09FD456-FA83-4E80-8A22-52D74187DA69}" type="presParOf" srcId="{6E732930-3794-40D0-9285-85F7FAE4D034}" destId="{6DC8C818-3AC3-4E5B-9494-C7496F23120D}" srcOrd="0" destOrd="0" presId="urn:microsoft.com/office/officeart/2005/8/layout/list1"/>
    <dgm:cxn modelId="{77E887E1-ABE5-4DB4-8A26-30D1545F8556}" type="presParOf" srcId="{6E732930-3794-40D0-9285-85F7FAE4D034}" destId="{92A3B12F-D82E-4128-A2B9-C7DE4D2CBD8A}" srcOrd="1" destOrd="0" presId="urn:microsoft.com/office/officeart/2005/8/layout/list1"/>
    <dgm:cxn modelId="{12C64C21-63D0-4CB6-911F-B9A0A726B0D8}" type="presParOf" srcId="{8BDF1E74-5FF1-474A-A497-69A5B95CACBD}" destId="{3A75D080-CC62-4D66-A49B-4DB9F2E4E324}" srcOrd="5" destOrd="0" presId="urn:microsoft.com/office/officeart/2005/8/layout/list1"/>
    <dgm:cxn modelId="{C4042A93-EB38-4850-B337-AFA07DEBDF7A}" type="presParOf" srcId="{8BDF1E74-5FF1-474A-A497-69A5B95CACBD}" destId="{1277993C-1BC0-4EAF-ADF8-8FEB820B5A16}" srcOrd="6" destOrd="0" presId="urn:microsoft.com/office/officeart/2005/8/layout/list1"/>
    <dgm:cxn modelId="{45C0CA18-7363-451B-A04D-AE804131145D}" type="presParOf" srcId="{8BDF1E74-5FF1-474A-A497-69A5B95CACBD}" destId="{9AF5A056-30D0-424C-A062-3DBF7C548929}" srcOrd="7" destOrd="0" presId="urn:microsoft.com/office/officeart/2005/8/layout/list1"/>
    <dgm:cxn modelId="{BDEEB74B-30C7-413B-8060-B705D7FB1E32}" type="presParOf" srcId="{8BDF1E74-5FF1-474A-A497-69A5B95CACBD}" destId="{69C24E79-D9A4-41C4-A44B-76A11744427F}" srcOrd="8" destOrd="0" presId="urn:microsoft.com/office/officeart/2005/8/layout/list1"/>
    <dgm:cxn modelId="{A82BBCC1-99AA-477F-B652-C4328DDC6EC7}" type="presParOf" srcId="{69C24E79-D9A4-41C4-A44B-76A11744427F}" destId="{9FA55458-0B81-4D05-B529-A02530FFA82E}" srcOrd="0" destOrd="0" presId="urn:microsoft.com/office/officeart/2005/8/layout/list1"/>
    <dgm:cxn modelId="{9D69B261-C499-42A9-B4BF-49C8BE094C02}" type="presParOf" srcId="{69C24E79-D9A4-41C4-A44B-76A11744427F}" destId="{05EE5F40-B0AF-4027-A3F5-3AACD8D4AE09}" srcOrd="1" destOrd="0" presId="urn:microsoft.com/office/officeart/2005/8/layout/list1"/>
    <dgm:cxn modelId="{268165C4-2367-4456-9374-C914BF9EEA4F}" type="presParOf" srcId="{8BDF1E74-5FF1-474A-A497-69A5B95CACBD}" destId="{B552FAA0-29BE-47D9-A7DD-424245F6CA36}" srcOrd="9" destOrd="0" presId="urn:microsoft.com/office/officeart/2005/8/layout/list1"/>
    <dgm:cxn modelId="{456B3D5B-2270-4FDA-86BA-34F0FAF58272}" type="presParOf" srcId="{8BDF1E74-5FF1-474A-A497-69A5B95CACBD}" destId="{99595964-5994-45C4-A92C-20171530CCF4}" srcOrd="10" destOrd="0" presId="urn:microsoft.com/office/officeart/2005/8/layout/list1"/>
    <dgm:cxn modelId="{AFBE4748-C1D5-43F8-9C91-70A94B3827A9}" type="presParOf" srcId="{8BDF1E74-5FF1-474A-A497-69A5B95CACBD}" destId="{2BF58A41-FE1F-4D36-A019-5A3018F5E985}" srcOrd="11" destOrd="0" presId="urn:microsoft.com/office/officeart/2005/8/layout/list1"/>
    <dgm:cxn modelId="{262B198C-34DF-498C-AD3B-069FA2A25B2A}" type="presParOf" srcId="{8BDF1E74-5FF1-474A-A497-69A5B95CACBD}" destId="{3738FF2C-EAFF-49A3-97CE-8E3DCC6D46EF}" srcOrd="12" destOrd="0" presId="urn:microsoft.com/office/officeart/2005/8/layout/list1"/>
    <dgm:cxn modelId="{91BEA795-5805-4270-9C4E-FAB75696E6E2}" type="presParOf" srcId="{3738FF2C-EAFF-49A3-97CE-8E3DCC6D46EF}" destId="{9ED56ED4-4A79-4266-BF78-090C16821037}" srcOrd="0" destOrd="0" presId="urn:microsoft.com/office/officeart/2005/8/layout/list1"/>
    <dgm:cxn modelId="{13B41CBE-D284-4525-9F66-8A965EFD282F}" type="presParOf" srcId="{3738FF2C-EAFF-49A3-97CE-8E3DCC6D46EF}" destId="{E98F0437-A221-4251-A8A6-BB38FA1690EF}" srcOrd="1" destOrd="0" presId="urn:microsoft.com/office/officeart/2005/8/layout/list1"/>
    <dgm:cxn modelId="{362ADF21-C079-405B-AC87-FF50D175F496}" type="presParOf" srcId="{8BDF1E74-5FF1-474A-A497-69A5B95CACBD}" destId="{3A081B2B-A37F-4334-AA70-761B9D8A3521}" srcOrd="13" destOrd="0" presId="urn:microsoft.com/office/officeart/2005/8/layout/list1"/>
    <dgm:cxn modelId="{EC963B25-96FD-480A-8132-B62A7E1C9A4F}" type="presParOf" srcId="{8BDF1E74-5FF1-474A-A497-69A5B95CACBD}" destId="{6CCB44B1-20C8-4BF4-B903-5406B619AFB5}"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38E999-F357-4430-8CBB-09161BE45C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546F4A8-3B1B-4D38-953C-D0DC5590FEFC}">
      <dgm:prSet custT="1"/>
      <dgm:spPr>
        <a:solidFill>
          <a:srgbClr val="2E6A8C"/>
        </a:solidFill>
        <a:ln w="25400" cap="flat" cmpd="sng" algn="ctr">
          <a:solidFill>
            <a:srgbClr val="FFFFFF">
              <a:hueOff val="0"/>
              <a:satOff val="0"/>
              <a:lumOff val="0"/>
              <a:alphaOff val="0"/>
            </a:srgbClr>
          </a:solidFill>
          <a:prstDash val="solid"/>
        </a:ln>
        <a:effectLst/>
      </dgm:spPr>
      <dgm:t>
        <a:bodyPr spcFirstLastPara="0" vert="horz" wrap="square" lIns="217742" tIns="0" rIns="217742" bIns="0" numCol="1" spcCol="1270" anchor="ctr" anchorCtr="0"/>
        <a:lstStyle/>
        <a:p>
          <a:pPr marL="0" lvl="0" indent="0" algn="l" defTabSz="1155700">
            <a:lnSpc>
              <a:spcPct val="90000"/>
            </a:lnSpc>
            <a:spcBef>
              <a:spcPct val="0"/>
            </a:spcBef>
            <a:spcAft>
              <a:spcPct val="35000"/>
            </a:spcAft>
            <a:buNone/>
          </a:pPr>
          <a:r>
            <a:rPr lang="en-US" sz="2600" b="1" kern="1200" dirty="0">
              <a:solidFill>
                <a:srgbClr val="FFFFFF"/>
              </a:solidFill>
              <a:latin typeface="Calibri" panose="020F0502020204030204" pitchFamily="34" charset="0"/>
              <a:ea typeface="+mn-ea"/>
              <a:cs typeface="Calibri" panose="020F0502020204030204" pitchFamily="34" charset="0"/>
            </a:rPr>
            <a:t>Widen Roadway – Eight feet Shoulders</a:t>
          </a:r>
        </a:p>
      </dgm:t>
    </dgm:pt>
    <dgm:pt modelId="{BA83FAD8-AE63-494F-8E92-1FFAAA65F478}" type="parTrans" cxnId="{BCA1941B-148D-4509-A9DA-2013EE6B5206}">
      <dgm:prSet/>
      <dgm:spPr/>
      <dgm:t>
        <a:bodyPr/>
        <a:lstStyle/>
        <a:p>
          <a:endParaRPr lang="en-US">
            <a:solidFill>
              <a:srgbClr val="2E6A8C"/>
            </a:solidFill>
            <a:latin typeface="Calibri" panose="020F0502020204030204" pitchFamily="34" charset="0"/>
            <a:cs typeface="Calibri" panose="020F0502020204030204" pitchFamily="34" charset="0"/>
          </a:endParaRPr>
        </a:p>
      </dgm:t>
    </dgm:pt>
    <dgm:pt modelId="{3CC37F27-012C-4E9C-A27C-2EFD1E1F643C}" type="sibTrans" cxnId="{BCA1941B-148D-4509-A9DA-2013EE6B5206}">
      <dgm:prSet/>
      <dgm:spPr/>
      <dgm:t>
        <a:bodyPr/>
        <a:lstStyle/>
        <a:p>
          <a:endParaRPr lang="en-US">
            <a:solidFill>
              <a:srgbClr val="2E6A8C"/>
            </a:solidFill>
            <a:latin typeface="Calibri" panose="020F0502020204030204" pitchFamily="34" charset="0"/>
            <a:cs typeface="Calibri" panose="020F0502020204030204" pitchFamily="34" charset="0"/>
          </a:endParaRPr>
        </a:p>
      </dgm:t>
    </dgm:pt>
    <dgm:pt modelId="{79AE091C-7CCD-49B5-9F56-48964E2A2975}">
      <dgm:prSet custT="1"/>
      <dgm:spPr>
        <a:solidFill>
          <a:srgbClr val="2E6A8C"/>
        </a:solidFill>
        <a:ln w="25400" cap="flat" cmpd="sng" algn="ctr">
          <a:solidFill>
            <a:srgbClr val="FFFFFF">
              <a:hueOff val="0"/>
              <a:satOff val="0"/>
              <a:lumOff val="0"/>
              <a:alphaOff val="0"/>
            </a:srgbClr>
          </a:solidFill>
          <a:prstDash val="solid"/>
        </a:ln>
        <a:effectLst/>
      </dgm:spPr>
      <dgm:t>
        <a:bodyPr spcFirstLastPara="0" vert="horz" wrap="square" lIns="217742" tIns="0" rIns="217742" bIns="0" numCol="1" spcCol="1270" anchor="ctr" anchorCtr="0"/>
        <a:lstStyle/>
        <a:p>
          <a:pPr marL="0" lvl="0" indent="0" algn="l" defTabSz="1155700">
            <a:lnSpc>
              <a:spcPct val="90000"/>
            </a:lnSpc>
            <a:spcBef>
              <a:spcPct val="0"/>
            </a:spcBef>
            <a:spcAft>
              <a:spcPct val="35000"/>
            </a:spcAft>
            <a:buNone/>
          </a:pPr>
          <a:r>
            <a:rPr lang="en-US" sz="2600" b="1" kern="1200" dirty="0">
              <a:solidFill>
                <a:srgbClr val="FFFFFF"/>
              </a:solidFill>
              <a:latin typeface="Calibri" panose="020F0502020204030204" pitchFamily="34" charset="0"/>
              <a:ea typeface="+mn-ea"/>
              <a:cs typeface="Calibri" panose="020F0502020204030204" pitchFamily="34" charset="0"/>
            </a:rPr>
            <a:t>Replace Fence and Culverts</a:t>
          </a:r>
        </a:p>
      </dgm:t>
    </dgm:pt>
    <dgm:pt modelId="{146E3FE5-CDC0-43F3-A838-52D4C90E6F9C}" type="parTrans" cxnId="{7C6038BD-66D5-4C59-A34D-771220A1D2CA}">
      <dgm:prSet/>
      <dgm:spPr/>
      <dgm:t>
        <a:bodyPr/>
        <a:lstStyle/>
        <a:p>
          <a:endParaRPr lang="en-US">
            <a:solidFill>
              <a:srgbClr val="2E6A8C"/>
            </a:solidFill>
            <a:latin typeface="Calibri" panose="020F0502020204030204" pitchFamily="34" charset="0"/>
            <a:cs typeface="Calibri" panose="020F0502020204030204" pitchFamily="34" charset="0"/>
          </a:endParaRPr>
        </a:p>
      </dgm:t>
    </dgm:pt>
    <dgm:pt modelId="{CCADF748-29A7-4E45-87B8-3F6882F5E099}" type="sibTrans" cxnId="{7C6038BD-66D5-4C59-A34D-771220A1D2CA}">
      <dgm:prSet/>
      <dgm:spPr/>
      <dgm:t>
        <a:bodyPr/>
        <a:lstStyle/>
        <a:p>
          <a:endParaRPr lang="en-US">
            <a:solidFill>
              <a:srgbClr val="2E6A8C"/>
            </a:solidFill>
            <a:latin typeface="Calibri" panose="020F0502020204030204" pitchFamily="34" charset="0"/>
            <a:cs typeface="Calibri" panose="020F0502020204030204" pitchFamily="34" charset="0"/>
          </a:endParaRPr>
        </a:p>
      </dgm:t>
    </dgm:pt>
    <dgm:pt modelId="{7FE53215-A21E-41DF-9CBD-EEFE7DEB280B}">
      <dgm:prSet custT="1"/>
      <dgm:spPr>
        <a:solidFill>
          <a:srgbClr val="2E6A8C"/>
        </a:solidFill>
        <a:ln w="25400" cap="flat" cmpd="sng" algn="ctr">
          <a:solidFill>
            <a:srgbClr val="FFFFFF">
              <a:hueOff val="0"/>
              <a:satOff val="0"/>
              <a:lumOff val="0"/>
              <a:alphaOff val="0"/>
            </a:srgbClr>
          </a:solidFill>
          <a:prstDash val="solid"/>
        </a:ln>
        <a:effectLst/>
      </dgm:spPr>
      <dgm:t>
        <a:bodyPr spcFirstLastPara="0" vert="horz" wrap="square" lIns="217742" tIns="0" rIns="217742" bIns="0" numCol="1" spcCol="1270" anchor="ctr" anchorCtr="0"/>
        <a:lstStyle/>
        <a:p>
          <a:pPr marL="0" lvl="0" indent="0" algn="l" defTabSz="1155700">
            <a:lnSpc>
              <a:spcPct val="90000"/>
            </a:lnSpc>
            <a:spcBef>
              <a:spcPct val="0"/>
            </a:spcBef>
            <a:spcAft>
              <a:spcPct val="35000"/>
            </a:spcAft>
            <a:buNone/>
          </a:pPr>
          <a:r>
            <a:rPr lang="en-US" sz="2600" b="1" kern="1200" dirty="0">
              <a:solidFill>
                <a:srgbClr val="FFFFFF"/>
              </a:solidFill>
              <a:latin typeface="Calibri" panose="020F0502020204030204" pitchFamily="34" charset="0"/>
              <a:ea typeface="+mn-ea"/>
              <a:cs typeface="Calibri" panose="020F0502020204030204" pitchFamily="34" charset="0"/>
            </a:rPr>
            <a:t>Adding left &amp; right northbound and southbound turn lanes onto Highway 28</a:t>
          </a:r>
        </a:p>
      </dgm:t>
    </dgm:pt>
    <dgm:pt modelId="{AD8C7EA4-943B-468E-BBED-EDFF516A2249}" type="parTrans" cxnId="{FCC378C1-76BB-4314-B0E4-14C1AC01535A}">
      <dgm:prSet/>
      <dgm:spPr/>
      <dgm:t>
        <a:bodyPr/>
        <a:lstStyle/>
        <a:p>
          <a:endParaRPr lang="en-US">
            <a:solidFill>
              <a:srgbClr val="2E6A8C"/>
            </a:solidFill>
            <a:latin typeface="Calibri" panose="020F0502020204030204" pitchFamily="34" charset="0"/>
            <a:cs typeface="Calibri" panose="020F0502020204030204" pitchFamily="34" charset="0"/>
          </a:endParaRPr>
        </a:p>
      </dgm:t>
    </dgm:pt>
    <dgm:pt modelId="{2AF02EE4-4A22-4D45-92A8-606A3E6C2843}" type="sibTrans" cxnId="{FCC378C1-76BB-4314-B0E4-14C1AC01535A}">
      <dgm:prSet/>
      <dgm:spPr/>
      <dgm:t>
        <a:bodyPr/>
        <a:lstStyle/>
        <a:p>
          <a:endParaRPr lang="en-US">
            <a:solidFill>
              <a:srgbClr val="2E6A8C"/>
            </a:solidFill>
            <a:latin typeface="Calibri" panose="020F0502020204030204" pitchFamily="34" charset="0"/>
            <a:cs typeface="Calibri" panose="020F0502020204030204" pitchFamily="34" charset="0"/>
          </a:endParaRPr>
        </a:p>
      </dgm:t>
    </dgm:pt>
    <dgm:pt modelId="{3A327CAC-A0C1-49D5-814C-4501F2663989}">
      <dgm:prSet custT="1"/>
      <dgm:spPr>
        <a:solidFill>
          <a:srgbClr val="2E6A8C"/>
        </a:solidFill>
        <a:ln w="25400" cap="flat" cmpd="sng" algn="ctr">
          <a:solidFill>
            <a:srgbClr val="FFFFFF">
              <a:hueOff val="0"/>
              <a:satOff val="0"/>
              <a:lumOff val="0"/>
              <a:alphaOff val="0"/>
            </a:srgbClr>
          </a:solidFill>
          <a:prstDash val="solid"/>
        </a:ln>
        <a:effectLst/>
      </dgm:spPr>
      <dgm:t>
        <a:bodyPr spcFirstLastPara="0" vert="horz" wrap="square" lIns="217742" tIns="0" rIns="217742" bIns="0" numCol="1" spcCol="1270" anchor="ctr" anchorCtr="0"/>
        <a:lstStyle/>
        <a:p>
          <a:pPr marL="0" lvl="0" indent="0" algn="l" defTabSz="1155700">
            <a:lnSpc>
              <a:spcPct val="90000"/>
            </a:lnSpc>
            <a:spcBef>
              <a:spcPct val="0"/>
            </a:spcBef>
            <a:spcAft>
              <a:spcPct val="35000"/>
            </a:spcAft>
            <a:buNone/>
          </a:pPr>
          <a:r>
            <a:rPr lang="en-US" sz="2600" b="1" kern="1200" dirty="0">
              <a:solidFill>
                <a:srgbClr val="FFFFFF"/>
              </a:solidFill>
              <a:latin typeface="Calibri" panose="020F0502020204030204" pitchFamily="34" charset="0"/>
              <a:ea typeface="+mn-ea"/>
              <a:cs typeface="Calibri" panose="020F0502020204030204" pitchFamily="34" charset="0"/>
            </a:rPr>
            <a:t>Adding left and right northbound turn lanes, left southbound turn lane onto 196</a:t>
          </a:r>
          <a:r>
            <a:rPr lang="en-US" sz="2600" b="1" kern="1200" baseline="30000" dirty="0">
              <a:solidFill>
                <a:srgbClr val="FFFFFF"/>
              </a:solidFill>
              <a:latin typeface="Calibri" panose="020F0502020204030204" pitchFamily="34" charset="0"/>
              <a:ea typeface="+mn-ea"/>
              <a:cs typeface="Calibri" panose="020F0502020204030204" pitchFamily="34" charset="0"/>
            </a:rPr>
            <a:t>th</a:t>
          </a:r>
          <a:r>
            <a:rPr lang="en-US" sz="2600" b="1" kern="1200" dirty="0">
              <a:solidFill>
                <a:srgbClr val="FFFFFF"/>
              </a:solidFill>
              <a:latin typeface="Calibri" panose="020F0502020204030204" pitchFamily="34" charset="0"/>
              <a:ea typeface="+mn-ea"/>
              <a:cs typeface="Calibri" panose="020F0502020204030204" pitchFamily="34" charset="0"/>
            </a:rPr>
            <a:t> Street</a:t>
          </a:r>
        </a:p>
      </dgm:t>
    </dgm:pt>
    <dgm:pt modelId="{1B25695B-EF9E-4650-AC7B-4A237E64CAFA}" type="parTrans" cxnId="{C35481AC-C0AF-4002-800D-35667134D2A4}">
      <dgm:prSet/>
      <dgm:spPr/>
      <dgm:t>
        <a:bodyPr/>
        <a:lstStyle/>
        <a:p>
          <a:endParaRPr lang="en-US"/>
        </a:p>
      </dgm:t>
    </dgm:pt>
    <dgm:pt modelId="{E39C33A4-157C-47ED-B269-530065D14FB0}" type="sibTrans" cxnId="{C35481AC-C0AF-4002-800D-35667134D2A4}">
      <dgm:prSet/>
      <dgm:spPr/>
      <dgm:t>
        <a:bodyPr/>
        <a:lstStyle/>
        <a:p>
          <a:endParaRPr lang="en-US"/>
        </a:p>
      </dgm:t>
    </dgm:pt>
    <dgm:pt modelId="{8BDF1E74-5FF1-474A-A497-69A5B95CACBD}" type="pres">
      <dgm:prSet presAssocID="{FE38E999-F357-4430-8CBB-09161BE45CCE}" presName="linear" presStyleCnt="0">
        <dgm:presLayoutVars>
          <dgm:dir/>
          <dgm:animLvl val="lvl"/>
          <dgm:resizeHandles val="exact"/>
        </dgm:presLayoutVars>
      </dgm:prSet>
      <dgm:spPr/>
    </dgm:pt>
    <dgm:pt modelId="{D4C704F0-7064-40CF-B568-7226B5116562}" type="pres">
      <dgm:prSet presAssocID="{0546F4A8-3B1B-4D38-953C-D0DC5590FEFC}" presName="parentLin" presStyleCnt="0"/>
      <dgm:spPr/>
    </dgm:pt>
    <dgm:pt modelId="{2C321202-17C5-48F0-89E1-78ACC986B5C6}" type="pres">
      <dgm:prSet presAssocID="{0546F4A8-3B1B-4D38-953C-D0DC5590FEFC}" presName="parentLeftMargin" presStyleLbl="node1" presStyleIdx="0" presStyleCnt="4"/>
      <dgm:spPr/>
    </dgm:pt>
    <dgm:pt modelId="{C1621F69-AD5B-46D1-8C1C-241FDF21299A}" type="pres">
      <dgm:prSet presAssocID="{0546F4A8-3B1B-4D38-953C-D0DC5590FEFC}" presName="parentText" presStyleLbl="node1" presStyleIdx="0" presStyleCnt="4" custScaleX="102599">
        <dgm:presLayoutVars>
          <dgm:chMax val="0"/>
          <dgm:bulletEnabled val="1"/>
        </dgm:presLayoutVars>
      </dgm:prSet>
      <dgm:spPr>
        <a:xfrm>
          <a:off x="411480" y="60161"/>
          <a:ext cx="5760720" cy="413280"/>
        </a:xfrm>
        <a:prstGeom prst="roundRect">
          <a:avLst/>
        </a:prstGeom>
      </dgm:spPr>
    </dgm:pt>
    <dgm:pt modelId="{35B4A0B6-7CB7-478E-AC8B-1CB2A94718C0}" type="pres">
      <dgm:prSet presAssocID="{0546F4A8-3B1B-4D38-953C-D0DC5590FEFC}" presName="negativeSpace" presStyleCnt="0"/>
      <dgm:spPr/>
    </dgm:pt>
    <dgm:pt modelId="{F0A7EF89-84B7-4AD8-9BF4-DC09701C9C18}" type="pres">
      <dgm:prSet presAssocID="{0546F4A8-3B1B-4D38-953C-D0DC5590FEFC}" presName="childText" presStyleLbl="conFgAcc1" presStyleIdx="0" presStyleCnt="4">
        <dgm:presLayoutVars>
          <dgm:bulletEnabled val="1"/>
        </dgm:presLayoutVars>
      </dgm:prSet>
      <dgm:spPr>
        <a:xfrm>
          <a:off x="0" y="266801"/>
          <a:ext cx="8229600" cy="352800"/>
        </a:xfrm>
        <a:prstGeom prst="rect">
          <a:avLst/>
        </a:prstGeom>
        <a:solidFill>
          <a:srgbClr val="FFFFFF">
            <a:alpha val="90000"/>
            <a:hueOff val="0"/>
            <a:satOff val="0"/>
            <a:lumOff val="0"/>
            <a:alphaOff val="0"/>
          </a:srgbClr>
        </a:solidFill>
        <a:ln w="25400" cap="flat" cmpd="sng" algn="ctr">
          <a:solidFill>
            <a:srgbClr val="2E6A8C"/>
          </a:solidFill>
          <a:prstDash val="solid"/>
        </a:ln>
        <a:effectLst/>
      </dgm:spPr>
    </dgm:pt>
    <dgm:pt modelId="{8B7FBCAA-05A2-474F-9C1F-0E62CFC90984}" type="pres">
      <dgm:prSet presAssocID="{3CC37F27-012C-4E9C-A27C-2EFD1E1F643C}" presName="spaceBetweenRectangles" presStyleCnt="0"/>
      <dgm:spPr/>
    </dgm:pt>
    <dgm:pt modelId="{69C24E79-D9A4-41C4-A44B-76A11744427F}" type="pres">
      <dgm:prSet presAssocID="{79AE091C-7CCD-49B5-9F56-48964E2A2975}" presName="parentLin" presStyleCnt="0"/>
      <dgm:spPr/>
    </dgm:pt>
    <dgm:pt modelId="{9FA55458-0B81-4D05-B529-A02530FFA82E}" type="pres">
      <dgm:prSet presAssocID="{79AE091C-7CCD-49B5-9F56-48964E2A2975}" presName="parentLeftMargin" presStyleLbl="node1" presStyleIdx="0" presStyleCnt="4"/>
      <dgm:spPr/>
    </dgm:pt>
    <dgm:pt modelId="{05EE5F40-B0AF-4027-A3F5-3AACD8D4AE09}" type="pres">
      <dgm:prSet presAssocID="{79AE091C-7CCD-49B5-9F56-48964E2A2975}" presName="parentText" presStyleLbl="node1" presStyleIdx="1" presStyleCnt="4">
        <dgm:presLayoutVars>
          <dgm:chMax val="0"/>
          <dgm:bulletEnabled val="1"/>
        </dgm:presLayoutVars>
      </dgm:prSet>
      <dgm:spPr>
        <a:xfrm>
          <a:off x="411480" y="1330242"/>
          <a:ext cx="5760720" cy="413280"/>
        </a:xfrm>
        <a:prstGeom prst="roundRect">
          <a:avLst/>
        </a:prstGeom>
      </dgm:spPr>
    </dgm:pt>
    <dgm:pt modelId="{B552FAA0-29BE-47D9-A7DD-424245F6CA36}" type="pres">
      <dgm:prSet presAssocID="{79AE091C-7CCD-49B5-9F56-48964E2A2975}" presName="negativeSpace" presStyleCnt="0"/>
      <dgm:spPr/>
    </dgm:pt>
    <dgm:pt modelId="{99595964-5994-45C4-A92C-20171530CCF4}" type="pres">
      <dgm:prSet presAssocID="{79AE091C-7CCD-49B5-9F56-48964E2A2975}" presName="childText" presStyleLbl="conFgAcc1" presStyleIdx="1" presStyleCnt="4">
        <dgm:presLayoutVars>
          <dgm:bulletEnabled val="1"/>
        </dgm:presLayoutVars>
      </dgm:prSet>
      <dgm:spPr>
        <a:xfrm>
          <a:off x="0" y="1536882"/>
          <a:ext cx="8229600" cy="352800"/>
        </a:xfrm>
        <a:prstGeom prst="rect">
          <a:avLst/>
        </a:prstGeom>
        <a:solidFill>
          <a:srgbClr val="FFFFFF">
            <a:hueOff val="0"/>
            <a:satOff val="0"/>
            <a:lumOff val="0"/>
            <a:alpha val="50000"/>
          </a:srgbClr>
        </a:solidFill>
        <a:ln w="25400" cap="flat" cmpd="sng" algn="ctr">
          <a:solidFill>
            <a:srgbClr val="2E6A8C"/>
          </a:solidFill>
          <a:prstDash val="solid"/>
        </a:ln>
        <a:effectLst/>
      </dgm:spPr>
    </dgm:pt>
    <dgm:pt modelId="{2BF58A41-FE1F-4D36-A019-5A3018F5E985}" type="pres">
      <dgm:prSet presAssocID="{CCADF748-29A7-4E45-87B8-3F6882F5E099}" presName="spaceBetweenRectangles" presStyleCnt="0"/>
      <dgm:spPr/>
    </dgm:pt>
    <dgm:pt modelId="{3738FF2C-EAFF-49A3-97CE-8E3DCC6D46EF}" type="pres">
      <dgm:prSet presAssocID="{7FE53215-A21E-41DF-9CBD-EEFE7DEB280B}" presName="parentLin" presStyleCnt="0"/>
      <dgm:spPr/>
    </dgm:pt>
    <dgm:pt modelId="{9ED56ED4-4A79-4266-BF78-090C16821037}" type="pres">
      <dgm:prSet presAssocID="{7FE53215-A21E-41DF-9CBD-EEFE7DEB280B}" presName="parentLeftMargin" presStyleLbl="node1" presStyleIdx="1" presStyleCnt="4"/>
      <dgm:spPr/>
    </dgm:pt>
    <dgm:pt modelId="{E98F0437-A221-4251-A8A6-BB38FA1690EF}" type="pres">
      <dgm:prSet presAssocID="{7FE53215-A21E-41DF-9CBD-EEFE7DEB280B}" presName="parentText" presStyleLbl="node1" presStyleIdx="2" presStyleCnt="4" custScaleX="134426" custScaleY="115229">
        <dgm:presLayoutVars>
          <dgm:chMax val="0"/>
          <dgm:bulletEnabled val="1"/>
        </dgm:presLayoutVars>
      </dgm:prSet>
      <dgm:spPr>
        <a:xfrm>
          <a:off x="411480" y="1965282"/>
          <a:ext cx="5760720" cy="413280"/>
        </a:xfrm>
        <a:prstGeom prst="roundRect">
          <a:avLst/>
        </a:prstGeom>
      </dgm:spPr>
    </dgm:pt>
    <dgm:pt modelId="{3A081B2B-A37F-4334-AA70-761B9D8A3521}" type="pres">
      <dgm:prSet presAssocID="{7FE53215-A21E-41DF-9CBD-EEFE7DEB280B}" presName="negativeSpace" presStyleCnt="0"/>
      <dgm:spPr/>
    </dgm:pt>
    <dgm:pt modelId="{6CCB44B1-20C8-4BF4-B903-5406B619AFB5}" type="pres">
      <dgm:prSet presAssocID="{7FE53215-A21E-41DF-9CBD-EEFE7DEB280B}" presName="childText" presStyleLbl="conFgAcc1" presStyleIdx="2" presStyleCnt="4">
        <dgm:presLayoutVars>
          <dgm:bulletEnabled val="1"/>
        </dgm:presLayoutVars>
      </dgm:prSet>
      <dgm:spPr>
        <a:xfrm>
          <a:off x="0" y="2171922"/>
          <a:ext cx="8229600" cy="352800"/>
        </a:xfrm>
        <a:prstGeom prst="rect">
          <a:avLst/>
        </a:prstGeom>
        <a:solidFill>
          <a:srgbClr val="FFFFFF">
            <a:hueOff val="0"/>
            <a:satOff val="0"/>
            <a:lumOff val="0"/>
            <a:alpha val="50000"/>
          </a:srgbClr>
        </a:solidFill>
        <a:ln w="25400" cap="flat" cmpd="sng" algn="ctr">
          <a:solidFill>
            <a:srgbClr val="2E6A8C"/>
          </a:solidFill>
          <a:prstDash val="solid"/>
        </a:ln>
        <a:effectLst/>
      </dgm:spPr>
    </dgm:pt>
    <dgm:pt modelId="{1736B5A4-1388-4AE7-A99D-51A59A7AD518}" type="pres">
      <dgm:prSet presAssocID="{2AF02EE4-4A22-4D45-92A8-606A3E6C2843}" presName="spaceBetweenRectangles" presStyleCnt="0"/>
      <dgm:spPr/>
    </dgm:pt>
    <dgm:pt modelId="{D41AA6C2-FAB0-4793-9307-94E20AD66A3B}" type="pres">
      <dgm:prSet presAssocID="{3A327CAC-A0C1-49D5-814C-4501F2663989}" presName="parentLin" presStyleCnt="0"/>
      <dgm:spPr/>
    </dgm:pt>
    <dgm:pt modelId="{1F834DA1-7A6A-4DAA-BC7E-D2AF2FD13972}" type="pres">
      <dgm:prSet presAssocID="{3A327CAC-A0C1-49D5-814C-4501F2663989}" presName="parentLeftMargin" presStyleLbl="node1" presStyleIdx="2" presStyleCnt="4"/>
      <dgm:spPr/>
    </dgm:pt>
    <dgm:pt modelId="{1949BB82-4ED4-4C8F-A2B6-47428B7BB325}" type="pres">
      <dgm:prSet presAssocID="{3A327CAC-A0C1-49D5-814C-4501F2663989}" presName="parentText" presStyleLbl="node1" presStyleIdx="3" presStyleCnt="4" custScaleX="134034" custScaleY="118982">
        <dgm:presLayoutVars>
          <dgm:chMax val="0"/>
          <dgm:bulletEnabled val="1"/>
        </dgm:presLayoutVars>
      </dgm:prSet>
      <dgm:spPr/>
    </dgm:pt>
    <dgm:pt modelId="{A04FA310-C2C0-4C5E-8F0E-5E5C64C1A8B9}" type="pres">
      <dgm:prSet presAssocID="{3A327CAC-A0C1-49D5-814C-4501F2663989}" presName="negativeSpace" presStyleCnt="0"/>
      <dgm:spPr/>
    </dgm:pt>
    <dgm:pt modelId="{57F202D3-BA3E-45F5-90FF-BCB1BB618456}" type="pres">
      <dgm:prSet presAssocID="{3A327CAC-A0C1-49D5-814C-4501F2663989}" presName="childText" presStyleLbl="conFgAcc1" presStyleIdx="3" presStyleCnt="4">
        <dgm:presLayoutVars>
          <dgm:bulletEnabled val="1"/>
        </dgm:presLayoutVars>
      </dgm:prSet>
      <dgm:spPr/>
    </dgm:pt>
  </dgm:ptLst>
  <dgm:cxnLst>
    <dgm:cxn modelId="{C404BF0D-3582-4E5A-8496-EA6A65CB0C8E}" type="presOf" srcId="{FE38E999-F357-4430-8CBB-09161BE45CCE}" destId="{8BDF1E74-5FF1-474A-A497-69A5B95CACBD}" srcOrd="0" destOrd="0" presId="urn:microsoft.com/office/officeart/2005/8/layout/list1"/>
    <dgm:cxn modelId="{BCA1941B-148D-4509-A9DA-2013EE6B5206}" srcId="{FE38E999-F357-4430-8CBB-09161BE45CCE}" destId="{0546F4A8-3B1B-4D38-953C-D0DC5590FEFC}" srcOrd="0" destOrd="0" parTransId="{BA83FAD8-AE63-494F-8E92-1FFAAA65F478}" sibTransId="{3CC37F27-012C-4E9C-A27C-2EFD1E1F643C}"/>
    <dgm:cxn modelId="{CB6D056E-CEFB-4487-A4F3-4AE37687AA4F}" type="presOf" srcId="{7FE53215-A21E-41DF-9CBD-EEFE7DEB280B}" destId="{9ED56ED4-4A79-4266-BF78-090C16821037}" srcOrd="0" destOrd="0" presId="urn:microsoft.com/office/officeart/2005/8/layout/list1"/>
    <dgm:cxn modelId="{B941AD54-E517-4698-921E-FBF86553C146}" type="presOf" srcId="{0546F4A8-3B1B-4D38-953C-D0DC5590FEFC}" destId="{C1621F69-AD5B-46D1-8C1C-241FDF21299A}" srcOrd="1" destOrd="0" presId="urn:microsoft.com/office/officeart/2005/8/layout/list1"/>
    <dgm:cxn modelId="{88307478-A194-4B0D-9B1D-3081E8342764}" type="presOf" srcId="{3A327CAC-A0C1-49D5-814C-4501F2663989}" destId="{1949BB82-4ED4-4C8F-A2B6-47428B7BB325}" srcOrd="1" destOrd="0" presId="urn:microsoft.com/office/officeart/2005/8/layout/list1"/>
    <dgm:cxn modelId="{5999F394-74C6-461E-BB8A-8547B10D43AA}" type="presOf" srcId="{79AE091C-7CCD-49B5-9F56-48964E2A2975}" destId="{9FA55458-0B81-4D05-B529-A02530FFA82E}" srcOrd="0" destOrd="0" presId="urn:microsoft.com/office/officeart/2005/8/layout/list1"/>
    <dgm:cxn modelId="{F5AF2298-2590-4916-BEB9-8E539E68FAA9}" type="presOf" srcId="{79AE091C-7CCD-49B5-9F56-48964E2A2975}" destId="{05EE5F40-B0AF-4027-A3F5-3AACD8D4AE09}" srcOrd="1" destOrd="0" presId="urn:microsoft.com/office/officeart/2005/8/layout/list1"/>
    <dgm:cxn modelId="{C35481AC-C0AF-4002-800D-35667134D2A4}" srcId="{FE38E999-F357-4430-8CBB-09161BE45CCE}" destId="{3A327CAC-A0C1-49D5-814C-4501F2663989}" srcOrd="3" destOrd="0" parTransId="{1B25695B-EF9E-4650-AC7B-4A237E64CAFA}" sibTransId="{E39C33A4-157C-47ED-B269-530065D14FB0}"/>
    <dgm:cxn modelId="{7C6038BD-66D5-4C59-A34D-771220A1D2CA}" srcId="{FE38E999-F357-4430-8CBB-09161BE45CCE}" destId="{79AE091C-7CCD-49B5-9F56-48964E2A2975}" srcOrd="1" destOrd="0" parTransId="{146E3FE5-CDC0-43F3-A838-52D4C90E6F9C}" sibTransId="{CCADF748-29A7-4E45-87B8-3F6882F5E099}"/>
    <dgm:cxn modelId="{FCC378C1-76BB-4314-B0E4-14C1AC01535A}" srcId="{FE38E999-F357-4430-8CBB-09161BE45CCE}" destId="{7FE53215-A21E-41DF-9CBD-EEFE7DEB280B}" srcOrd="2" destOrd="0" parTransId="{AD8C7EA4-943B-468E-BBED-EDFF516A2249}" sibTransId="{2AF02EE4-4A22-4D45-92A8-606A3E6C2843}"/>
    <dgm:cxn modelId="{42EA05D2-D71E-4916-B378-14B5968127BF}" type="presOf" srcId="{7FE53215-A21E-41DF-9CBD-EEFE7DEB280B}" destId="{E98F0437-A221-4251-A8A6-BB38FA1690EF}" srcOrd="1" destOrd="0" presId="urn:microsoft.com/office/officeart/2005/8/layout/list1"/>
    <dgm:cxn modelId="{DC5829F5-DA98-4621-ACD3-B8FA550B3DDF}" type="presOf" srcId="{0546F4A8-3B1B-4D38-953C-D0DC5590FEFC}" destId="{2C321202-17C5-48F0-89E1-78ACC986B5C6}" srcOrd="0" destOrd="0" presId="urn:microsoft.com/office/officeart/2005/8/layout/list1"/>
    <dgm:cxn modelId="{FB61DEF5-17AF-4258-B61E-38BBC2E24AE1}" type="presOf" srcId="{3A327CAC-A0C1-49D5-814C-4501F2663989}" destId="{1F834DA1-7A6A-4DAA-BC7E-D2AF2FD13972}" srcOrd="0" destOrd="0" presId="urn:microsoft.com/office/officeart/2005/8/layout/list1"/>
    <dgm:cxn modelId="{17D662B3-E0DB-464E-84A3-18A73CBCCED3}" type="presParOf" srcId="{8BDF1E74-5FF1-474A-A497-69A5B95CACBD}" destId="{D4C704F0-7064-40CF-B568-7226B5116562}" srcOrd="0" destOrd="0" presId="urn:microsoft.com/office/officeart/2005/8/layout/list1"/>
    <dgm:cxn modelId="{7586FA73-1443-4AB9-9DD0-1D073794EE32}" type="presParOf" srcId="{D4C704F0-7064-40CF-B568-7226B5116562}" destId="{2C321202-17C5-48F0-89E1-78ACC986B5C6}" srcOrd="0" destOrd="0" presId="urn:microsoft.com/office/officeart/2005/8/layout/list1"/>
    <dgm:cxn modelId="{03AF6BD0-2436-40B8-816D-01B4B7BDB632}" type="presParOf" srcId="{D4C704F0-7064-40CF-B568-7226B5116562}" destId="{C1621F69-AD5B-46D1-8C1C-241FDF21299A}" srcOrd="1" destOrd="0" presId="urn:microsoft.com/office/officeart/2005/8/layout/list1"/>
    <dgm:cxn modelId="{DB266A28-4592-45EB-826C-A64356737412}" type="presParOf" srcId="{8BDF1E74-5FF1-474A-A497-69A5B95CACBD}" destId="{35B4A0B6-7CB7-478E-AC8B-1CB2A94718C0}" srcOrd="1" destOrd="0" presId="urn:microsoft.com/office/officeart/2005/8/layout/list1"/>
    <dgm:cxn modelId="{E70CF472-B736-4E33-91F6-FB6A0817C6FF}" type="presParOf" srcId="{8BDF1E74-5FF1-474A-A497-69A5B95CACBD}" destId="{F0A7EF89-84B7-4AD8-9BF4-DC09701C9C18}" srcOrd="2" destOrd="0" presId="urn:microsoft.com/office/officeart/2005/8/layout/list1"/>
    <dgm:cxn modelId="{C2DBFBE1-A6F8-489D-B087-E0C2CE5695B9}" type="presParOf" srcId="{8BDF1E74-5FF1-474A-A497-69A5B95CACBD}" destId="{8B7FBCAA-05A2-474F-9C1F-0E62CFC90984}" srcOrd="3" destOrd="0" presId="urn:microsoft.com/office/officeart/2005/8/layout/list1"/>
    <dgm:cxn modelId="{BDEEB74B-30C7-413B-8060-B705D7FB1E32}" type="presParOf" srcId="{8BDF1E74-5FF1-474A-A497-69A5B95CACBD}" destId="{69C24E79-D9A4-41C4-A44B-76A11744427F}" srcOrd="4" destOrd="0" presId="urn:microsoft.com/office/officeart/2005/8/layout/list1"/>
    <dgm:cxn modelId="{A82BBCC1-99AA-477F-B652-C4328DDC6EC7}" type="presParOf" srcId="{69C24E79-D9A4-41C4-A44B-76A11744427F}" destId="{9FA55458-0B81-4D05-B529-A02530FFA82E}" srcOrd="0" destOrd="0" presId="urn:microsoft.com/office/officeart/2005/8/layout/list1"/>
    <dgm:cxn modelId="{9D69B261-C499-42A9-B4BF-49C8BE094C02}" type="presParOf" srcId="{69C24E79-D9A4-41C4-A44B-76A11744427F}" destId="{05EE5F40-B0AF-4027-A3F5-3AACD8D4AE09}" srcOrd="1" destOrd="0" presId="urn:microsoft.com/office/officeart/2005/8/layout/list1"/>
    <dgm:cxn modelId="{268165C4-2367-4456-9374-C914BF9EEA4F}" type="presParOf" srcId="{8BDF1E74-5FF1-474A-A497-69A5B95CACBD}" destId="{B552FAA0-29BE-47D9-A7DD-424245F6CA36}" srcOrd="5" destOrd="0" presId="urn:microsoft.com/office/officeart/2005/8/layout/list1"/>
    <dgm:cxn modelId="{456B3D5B-2270-4FDA-86BA-34F0FAF58272}" type="presParOf" srcId="{8BDF1E74-5FF1-474A-A497-69A5B95CACBD}" destId="{99595964-5994-45C4-A92C-20171530CCF4}" srcOrd="6" destOrd="0" presId="urn:microsoft.com/office/officeart/2005/8/layout/list1"/>
    <dgm:cxn modelId="{AFBE4748-C1D5-43F8-9C91-70A94B3827A9}" type="presParOf" srcId="{8BDF1E74-5FF1-474A-A497-69A5B95CACBD}" destId="{2BF58A41-FE1F-4D36-A019-5A3018F5E985}" srcOrd="7" destOrd="0" presId="urn:microsoft.com/office/officeart/2005/8/layout/list1"/>
    <dgm:cxn modelId="{262B198C-34DF-498C-AD3B-069FA2A25B2A}" type="presParOf" srcId="{8BDF1E74-5FF1-474A-A497-69A5B95CACBD}" destId="{3738FF2C-EAFF-49A3-97CE-8E3DCC6D46EF}" srcOrd="8" destOrd="0" presId="urn:microsoft.com/office/officeart/2005/8/layout/list1"/>
    <dgm:cxn modelId="{91BEA795-5805-4270-9C4E-FAB75696E6E2}" type="presParOf" srcId="{3738FF2C-EAFF-49A3-97CE-8E3DCC6D46EF}" destId="{9ED56ED4-4A79-4266-BF78-090C16821037}" srcOrd="0" destOrd="0" presId="urn:microsoft.com/office/officeart/2005/8/layout/list1"/>
    <dgm:cxn modelId="{13B41CBE-D284-4525-9F66-8A965EFD282F}" type="presParOf" srcId="{3738FF2C-EAFF-49A3-97CE-8E3DCC6D46EF}" destId="{E98F0437-A221-4251-A8A6-BB38FA1690EF}" srcOrd="1" destOrd="0" presId="urn:microsoft.com/office/officeart/2005/8/layout/list1"/>
    <dgm:cxn modelId="{362ADF21-C079-405B-AC87-FF50D175F496}" type="presParOf" srcId="{8BDF1E74-5FF1-474A-A497-69A5B95CACBD}" destId="{3A081B2B-A37F-4334-AA70-761B9D8A3521}" srcOrd="9" destOrd="0" presId="urn:microsoft.com/office/officeart/2005/8/layout/list1"/>
    <dgm:cxn modelId="{EC963B25-96FD-480A-8132-B62A7E1C9A4F}" type="presParOf" srcId="{8BDF1E74-5FF1-474A-A497-69A5B95CACBD}" destId="{6CCB44B1-20C8-4BF4-B903-5406B619AFB5}" srcOrd="10" destOrd="0" presId="urn:microsoft.com/office/officeart/2005/8/layout/list1"/>
    <dgm:cxn modelId="{8B7BA32D-22AE-4CB8-AEBF-6A0F8DACE435}" type="presParOf" srcId="{8BDF1E74-5FF1-474A-A497-69A5B95CACBD}" destId="{1736B5A4-1388-4AE7-A99D-51A59A7AD518}" srcOrd="11" destOrd="0" presId="urn:microsoft.com/office/officeart/2005/8/layout/list1"/>
    <dgm:cxn modelId="{4E77A1CB-F61B-49E9-8B2C-55964384CD08}" type="presParOf" srcId="{8BDF1E74-5FF1-474A-A497-69A5B95CACBD}" destId="{D41AA6C2-FAB0-4793-9307-94E20AD66A3B}" srcOrd="12" destOrd="0" presId="urn:microsoft.com/office/officeart/2005/8/layout/list1"/>
    <dgm:cxn modelId="{421C5D3D-5FE8-401D-AEA6-BCC481BCB38A}" type="presParOf" srcId="{D41AA6C2-FAB0-4793-9307-94E20AD66A3B}" destId="{1F834DA1-7A6A-4DAA-BC7E-D2AF2FD13972}" srcOrd="0" destOrd="0" presId="urn:microsoft.com/office/officeart/2005/8/layout/list1"/>
    <dgm:cxn modelId="{A066C2BB-3C2B-4565-9B68-5CA9658493A7}" type="presParOf" srcId="{D41AA6C2-FAB0-4793-9307-94E20AD66A3B}" destId="{1949BB82-4ED4-4C8F-A2B6-47428B7BB325}" srcOrd="1" destOrd="0" presId="urn:microsoft.com/office/officeart/2005/8/layout/list1"/>
    <dgm:cxn modelId="{B0A3FE9D-5EE0-45C1-A1C5-910E6B6BAA69}" type="presParOf" srcId="{8BDF1E74-5FF1-474A-A497-69A5B95CACBD}" destId="{A04FA310-C2C0-4C5E-8F0E-5E5C64C1A8B9}" srcOrd="13" destOrd="0" presId="urn:microsoft.com/office/officeart/2005/8/layout/list1"/>
    <dgm:cxn modelId="{D0A8E0DA-DB0D-4DCE-9267-F58159D37C2D}" type="presParOf" srcId="{8BDF1E74-5FF1-474A-A497-69A5B95CACBD}" destId="{57F202D3-BA3E-45F5-90FF-BCB1BB618456}"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8E2796-6538-4BF1-9CC8-F4531ECA531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9CE72B8-99D3-4EA0-8097-8902EC65A0D0}">
      <dgm:prSet/>
      <dgm:spPr>
        <a:solidFill>
          <a:srgbClr val="2E6A8C"/>
        </a:solidFill>
      </dgm:spPr>
      <dgm:t>
        <a:bodyPr/>
        <a:lstStyle/>
        <a:p>
          <a:r>
            <a:rPr lang="en-US" b="1" dirty="0">
              <a:latin typeface="Calibri" panose="020F0502020204030204" pitchFamily="34" charset="0"/>
              <a:cs typeface="Calibri" panose="020F0502020204030204" pitchFamily="34" charset="0"/>
            </a:rPr>
            <a:t>Existing Width = 150 feet</a:t>
          </a:r>
          <a:endParaRPr lang="en-US" dirty="0">
            <a:latin typeface="Calibri" panose="020F0502020204030204" pitchFamily="34" charset="0"/>
            <a:cs typeface="Calibri" panose="020F0502020204030204" pitchFamily="34" charset="0"/>
          </a:endParaRPr>
        </a:p>
      </dgm:t>
    </dgm:pt>
    <dgm:pt modelId="{C84E8E52-78E2-48A4-9462-DF2A99CAFEB4}" type="parTrans" cxnId="{BBF90EA4-D5E1-4AA7-BC1F-D20527A050AF}">
      <dgm:prSet/>
      <dgm:spPr/>
      <dgm:t>
        <a:bodyPr/>
        <a:lstStyle/>
        <a:p>
          <a:endParaRPr lang="en-US"/>
        </a:p>
      </dgm:t>
    </dgm:pt>
    <dgm:pt modelId="{CF141CF6-BC34-4DE0-B57C-5DBA89B318DC}" type="sibTrans" cxnId="{BBF90EA4-D5E1-4AA7-BC1F-D20527A050AF}">
      <dgm:prSet/>
      <dgm:spPr/>
      <dgm:t>
        <a:bodyPr/>
        <a:lstStyle/>
        <a:p>
          <a:endParaRPr lang="en-US"/>
        </a:p>
      </dgm:t>
    </dgm:pt>
    <dgm:pt modelId="{0305AB48-B65A-4485-AE5B-6AC5B3F40991}">
      <dgm:prSet/>
      <dgm:spPr>
        <a:solidFill>
          <a:srgbClr val="2E6A8C"/>
        </a:solidFill>
      </dgm:spPr>
      <dgm:t>
        <a:bodyPr/>
        <a:lstStyle/>
        <a:p>
          <a:r>
            <a:rPr lang="en-US" b="1" dirty="0">
              <a:latin typeface="Calibri" panose="020F0502020204030204" pitchFamily="34" charset="0"/>
              <a:cs typeface="Calibri" panose="020F0502020204030204" pitchFamily="34" charset="0"/>
            </a:rPr>
            <a:t>Proposed Width = 150 feet</a:t>
          </a:r>
          <a:endParaRPr lang="en-US" dirty="0">
            <a:latin typeface="Calibri" panose="020F0502020204030204" pitchFamily="34" charset="0"/>
            <a:cs typeface="Calibri" panose="020F0502020204030204" pitchFamily="34" charset="0"/>
          </a:endParaRPr>
        </a:p>
      </dgm:t>
    </dgm:pt>
    <dgm:pt modelId="{689ED209-2B95-4664-BD56-38AE0EC272AB}" type="parTrans" cxnId="{F52A70BE-46E1-482F-887E-A1B6DA1A9113}">
      <dgm:prSet/>
      <dgm:spPr/>
      <dgm:t>
        <a:bodyPr/>
        <a:lstStyle/>
        <a:p>
          <a:endParaRPr lang="en-US"/>
        </a:p>
      </dgm:t>
    </dgm:pt>
    <dgm:pt modelId="{9F62DEF2-E344-4A9F-A0B3-87A5BC9B45A9}" type="sibTrans" cxnId="{F52A70BE-46E1-482F-887E-A1B6DA1A9113}">
      <dgm:prSet/>
      <dgm:spPr/>
      <dgm:t>
        <a:bodyPr/>
        <a:lstStyle/>
        <a:p>
          <a:endParaRPr lang="en-US"/>
        </a:p>
      </dgm:t>
    </dgm:pt>
    <dgm:pt modelId="{204F17A0-5438-4255-B639-7C8F014A306B}">
      <dgm:prSet/>
      <dgm:spPr>
        <a:solidFill>
          <a:srgbClr val="2E6A8C"/>
        </a:solidFill>
      </dgm:spPr>
      <dgm:t>
        <a:bodyPr/>
        <a:lstStyle/>
        <a:p>
          <a:r>
            <a:rPr lang="en-US" b="1" dirty="0">
              <a:latin typeface="Calibri" panose="020F0502020204030204" pitchFamily="34" charset="0"/>
              <a:cs typeface="Calibri" panose="020F0502020204030204" pitchFamily="34" charset="0"/>
            </a:rPr>
            <a:t>Temporary Easements as needed</a:t>
          </a:r>
          <a:endParaRPr lang="en-US" dirty="0">
            <a:latin typeface="Calibri" panose="020F0502020204030204" pitchFamily="34" charset="0"/>
            <a:cs typeface="Calibri" panose="020F0502020204030204" pitchFamily="34" charset="0"/>
          </a:endParaRPr>
        </a:p>
      </dgm:t>
    </dgm:pt>
    <dgm:pt modelId="{69A8A753-A910-4A84-B280-312E0DF4F500}" type="parTrans" cxnId="{935E8217-EF56-4902-860D-C908F1A6D1C5}">
      <dgm:prSet/>
      <dgm:spPr/>
      <dgm:t>
        <a:bodyPr/>
        <a:lstStyle/>
        <a:p>
          <a:endParaRPr lang="en-US"/>
        </a:p>
      </dgm:t>
    </dgm:pt>
    <dgm:pt modelId="{93CB7381-4AD0-42FC-B4F0-DF9F9A8229F7}" type="sibTrans" cxnId="{935E8217-EF56-4902-860D-C908F1A6D1C5}">
      <dgm:prSet/>
      <dgm:spPr/>
      <dgm:t>
        <a:bodyPr/>
        <a:lstStyle/>
        <a:p>
          <a:endParaRPr lang="en-US"/>
        </a:p>
      </dgm:t>
    </dgm:pt>
    <dgm:pt modelId="{7115E22E-4BDB-4C27-8341-F290047CE07C}" type="pres">
      <dgm:prSet presAssocID="{2F8E2796-6538-4BF1-9CC8-F4531ECA5311}" presName="linear" presStyleCnt="0">
        <dgm:presLayoutVars>
          <dgm:dir/>
          <dgm:animLvl val="lvl"/>
          <dgm:resizeHandles val="exact"/>
        </dgm:presLayoutVars>
      </dgm:prSet>
      <dgm:spPr/>
    </dgm:pt>
    <dgm:pt modelId="{B9E8DD40-830D-4EA3-9A42-4C54EE100B82}" type="pres">
      <dgm:prSet presAssocID="{39CE72B8-99D3-4EA0-8097-8902EC65A0D0}" presName="parentLin" presStyleCnt="0"/>
      <dgm:spPr/>
    </dgm:pt>
    <dgm:pt modelId="{7EF7AC0F-4228-481C-99EF-C2EF0E5FC004}" type="pres">
      <dgm:prSet presAssocID="{39CE72B8-99D3-4EA0-8097-8902EC65A0D0}" presName="parentLeftMargin" presStyleLbl="node1" presStyleIdx="0" presStyleCnt="3"/>
      <dgm:spPr/>
    </dgm:pt>
    <dgm:pt modelId="{D5F01131-7CBC-429D-B7B5-7F4AD87E1B43}" type="pres">
      <dgm:prSet presAssocID="{39CE72B8-99D3-4EA0-8097-8902EC65A0D0}" presName="parentText" presStyleLbl="node1" presStyleIdx="0" presStyleCnt="3" custScaleY="114724">
        <dgm:presLayoutVars>
          <dgm:chMax val="0"/>
          <dgm:bulletEnabled val="1"/>
        </dgm:presLayoutVars>
      </dgm:prSet>
      <dgm:spPr/>
    </dgm:pt>
    <dgm:pt modelId="{5A458DF4-F8E6-4692-86C5-B92F06ABB5F3}" type="pres">
      <dgm:prSet presAssocID="{39CE72B8-99D3-4EA0-8097-8902EC65A0D0}" presName="negativeSpace" presStyleCnt="0"/>
      <dgm:spPr/>
    </dgm:pt>
    <dgm:pt modelId="{5EDA0091-4925-4F4C-911D-8A27B63FA010}" type="pres">
      <dgm:prSet presAssocID="{39CE72B8-99D3-4EA0-8097-8902EC65A0D0}" presName="childText" presStyleLbl="conFgAcc1" presStyleIdx="0" presStyleCnt="3" custScaleY="116921">
        <dgm:presLayoutVars>
          <dgm:bulletEnabled val="1"/>
        </dgm:presLayoutVars>
      </dgm:prSet>
      <dgm:spPr>
        <a:ln>
          <a:solidFill>
            <a:srgbClr val="2E6A8C"/>
          </a:solidFill>
        </a:ln>
      </dgm:spPr>
    </dgm:pt>
    <dgm:pt modelId="{009206AA-C4A4-4993-BEC0-64BEE6B5AA46}" type="pres">
      <dgm:prSet presAssocID="{CF141CF6-BC34-4DE0-B57C-5DBA89B318DC}" presName="spaceBetweenRectangles" presStyleCnt="0"/>
      <dgm:spPr/>
    </dgm:pt>
    <dgm:pt modelId="{E2B8AC2B-D4D8-4994-A2F2-DC301CCC65E7}" type="pres">
      <dgm:prSet presAssocID="{0305AB48-B65A-4485-AE5B-6AC5B3F40991}" presName="parentLin" presStyleCnt="0"/>
      <dgm:spPr/>
    </dgm:pt>
    <dgm:pt modelId="{DBC0183F-CE61-4E70-BDDA-A954A2B2949F}" type="pres">
      <dgm:prSet presAssocID="{0305AB48-B65A-4485-AE5B-6AC5B3F40991}" presName="parentLeftMargin" presStyleLbl="node1" presStyleIdx="0" presStyleCnt="3"/>
      <dgm:spPr/>
    </dgm:pt>
    <dgm:pt modelId="{D8B2C631-640D-4079-8A29-B73D71609CB1}" type="pres">
      <dgm:prSet presAssocID="{0305AB48-B65A-4485-AE5B-6AC5B3F40991}" presName="parentText" presStyleLbl="node1" presStyleIdx="1" presStyleCnt="3" custScaleY="114724">
        <dgm:presLayoutVars>
          <dgm:chMax val="0"/>
          <dgm:bulletEnabled val="1"/>
        </dgm:presLayoutVars>
      </dgm:prSet>
      <dgm:spPr/>
    </dgm:pt>
    <dgm:pt modelId="{103F4CA3-2279-428A-8140-2BEE25DC82BF}" type="pres">
      <dgm:prSet presAssocID="{0305AB48-B65A-4485-AE5B-6AC5B3F40991}" presName="negativeSpace" presStyleCnt="0"/>
      <dgm:spPr/>
    </dgm:pt>
    <dgm:pt modelId="{8C292F7E-CA1F-4F77-96D8-A19D09E41417}" type="pres">
      <dgm:prSet presAssocID="{0305AB48-B65A-4485-AE5B-6AC5B3F40991}" presName="childText" presStyleLbl="conFgAcc1" presStyleIdx="1" presStyleCnt="3" custScaleY="116921">
        <dgm:presLayoutVars>
          <dgm:bulletEnabled val="1"/>
        </dgm:presLayoutVars>
      </dgm:prSet>
      <dgm:spPr>
        <a:ln>
          <a:solidFill>
            <a:srgbClr val="2E6A8C"/>
          </a:solidFill>
        </a:ln>
      </dgm:spPr>
    </dgm:pt>
    <dgm:pt modelId="{4944C0D6-250F-444E-ADBE-DF8121C7684C}" type="pres">
      <dgm:prSet presAssocID="{9F62DEF2-E344-4A9F-A0B3-87A5BC9B45A9}" presName="spaceBetweenRectangles" presStyleCnt="0"/>
      <dgm:spPr/>
    </dgm:pt>
    <dgm:pt modelId="{B21D2663-76FC-4C39-854B-073C78182728}" type="pres">
      <dgm:prSet presAssocID="{204F17A0-5438-4255-B639-7C8F014A306B}" presName="parentLin" presStyleCnt="0"/>
      <dgm:spPr/>
    </dgm:pt>
    <dgm:pt modelId="{FD27F6FD-D933-4B19-AE9B-C46A090042A8}" type="pres">
      <dgm:prSet presAssocID="{204F17A0-5438-4255-B639-7C8F014A306B}" presName="parentLeftMargin" presStyleLbl="node1" presStyleIdx="1" presStyleCnt="3"/>
      <dgm:spPr/>
    </dgm:pt>
    <dgm:pt modelId="{1F77EAEC-6430-40AC-AD8E-588345CE8263}" type="pres">
      <dgm:prSet presAssocID="{204F17A0-5438-4255-B639-7C8F014A306B}" presName="parentText" presStyleLbl="node1" presStyleIdx="2" presStyleCnt="3" custScaleY="114724">
        <dgm:presLayoutVars>
          <dgm:chMax val="0"/>
          <dgm:bulletEnabled val="1"/>
        </dgm:presLayoutVars>
      </dgm:prSet>
      <dgm:spPr/>
    </dgm:pt>
    <dgm:pt modelId="{BE5F0E86-E7E4-425C-A254-4BB7D8BFED72}" type="pres">
      <dgm:prSet presAssocID="{204F17A0-5438-4255-B639-7C8F014A306B}" presName="negativeSpace" presStyleCnt="0"/>
      <dgm:spPr/>
    </dgm:pt>
    <dgm:pt modelId="{9B80D8EA-49C6-4BC7-BAAC-45DD759E5AFE}" type="pres">
      <dgm:prSet presAssocID="{204F17A0-5438-4255-B639-7C8F014A306B}" presName="childText" presStyleLbl="conFgAcc1" presStyleIdx="2" presStyleCnt="3" custScaleY="116921">
        <dgm:presLayoutVars>
          <dgm:bulletEnabled val="1"/>
        </dgm:presLayoutVars>
      </dgm:prSet>
      <dgm:spPr>
        <a:ln>
          <a:solidFill>
            <a:srgbClr val="2E6A8C"/>
          </a:solidFill>
        </a:ln>
      </dgm:spPr>
    </dgm:pt>
  </dgm:ptLst>
  <dgm:cxnLst>
    <dgm:cxn modelId="{0C286204-37D9-4EC3-BA83-CCECC2F93B14}" type="presOf" srcId="{0305AB48-B65A-4485-AE5B-6AC5B3F40991}" destId="{DBC0183F-CE61-4E70-BDDA-A954A2B2949F}" srcOrd="0" destOrd="0" presId="urn:microsoft.com/office/officeart/2005/8/layout/list1"/>
    <dgm:cxn modelId="{935E8217-EF56-4902-860D-C908F1A6D1C5}" srcId="{2F8E2796-6538-4BF1-9CC8-F4531ECA5311}" destId="{204F17A0-5438-4255-B639-7C8F014A306B}" srcOrd="2" destOrd="0" parTransId="{69A8A753-A910-4A84-B280-312E0DF4F500}" sibTransId="{93CB7381-4AD0-42FC-B4F0-DF9F9A8229F7}"/>
    <dgm:cxn modelId="{97E8E164-C572-4514-8BE0-9310B6CE54C5}" type="presOf" srcId="{204F17A0-5438-4255-B639-7C8F014A306B}" destId="{1F77EAEC-6430-40AC-AD8E-588345CE8263}" srcOrd="1" destOrd="0" presId="urn:microsoft.com/office/officeart/2005/8/layout/list1"/>
    <dgm:cxn modelId="{F1F17469-361E-486E-BF14-6449F630AA30}" type="presOf" srcId="{39CE72B8-99D3-4EA0-8097-8902EC65A0D0}" destId="{7EF7AC0F-4228-481C-99EF-C2EF0E5FC004}" srcOrd="0" destOrd="0" presId="urn:microsoft.com/office/officeart/2005/8/layout/list1"/>
    <dgm:cxn modelId="{BBF90EA4-D5E1-4AA7-BC1F-D20527A050AF}" srcId="{2F8E2796-6538-4BF1-9CC8-F4531ECA5311}" destId="{39CE72B8-99D3-4EA0-8097-8902EC65A0D0}" srcOrd="0" destOrd="0" parTransId="{C84E8E52-78E2-48A4-9462-DF2A99CAFEB4}" sibTransId="{CF141CF6-BC34-4DE0-B57C-5DBA89B318DC}"/>
    <dgm:cxn modelId="{5C6A21B7-5C1A-49CB-9873-88078F032B7D}" type="presOf" srcId="{2F8E2796-6538-4BF1-9CC8-F4531ECA5311}" destId="{7115E22E-4BDB-4C27-8341-F290047CE07C}" srcOrd="0" destOrd="0" presId="urn:microsoft.com/office/officeart/2005/8/layout/list1"/>
    <dgm:cxn modelId="{F52A70BE-46E1-482F-887E-A1B6DA1A9113}" srcId="{2F8E2796-6538-4BF1-9CC8-F4531ECA5311}" destId="{0305AB48-B65A-4485-AE5B-6AC5B3F40991}" srcOrd="1" destOrd="0" parTransId="{689ED209-2B95-4664-BD56-38AE0EC272AB}" sibTransId="{9F62DEF2-E344-4A9F-A0B3-87A5BC9B45A9}"/>
    <dgm:cxn modelId="{9A028DCF-BAF8-41F8-8198-1AFD8EF3754D}" type="presOf" srcId="{0305AB48-B65A-4485-AE5B-6AC5B3F40991}" destId="{D8B2C631-640D-4079-8A29-B73D71609CB1}" srcOrd="1" destOrd="0" presId="urn:microsoft.com/office/officeart/2005/8/layout/list1"/>
    <dgm:cxn modelId="{848D8DE1-FBF7-4E67-9CEF-2949297C8639}" type="presOf" srcId="{204F17A0-5438-4255-B639-7C8F014A306B}" destId="{FD27F6FD-D933-4B19-AE9B-C46A090042A8}" srcOrd="0" destOrd="0" presId="urn:microsoft.com/office/officeart/2005/8/layout/list1"/>
    <dgm:cxn modelId="{AC14B9FC-CBD0-4173-B65E-A25124139EA6}" type="presOf" srcId="{39CE72B8-99D3-4EA0-8097-8902EC65A0D0}" destId="{D5F01131-7CBC-429D-B7B5-7F4AD87E1B43}" srcOrd="1" destOrd="0" presId="urn:microsoft.com/office/officeart/2005/8/layout/list1"/>
    <dgm:cxn modelId="{4D46AD32-F409-406F-B941-B7C81E819EC8}" type="presParOf" srcId="{7115E22E-4BDB-4C27-8341-F290047CE07C}" destId="{B9E8DD40-830D-4EA3-9A42-4C54EE100B82}" srcOrd="0" destOrd="0" presId="urn:microsoft.com/office/officeart/2005/8/layout/list1"/>
    <dgm:cxn modelId="{A7C8D43B-3034-4AFA-B91F-738D329409C2}" type="presParOf" srcId="{B9E8DD40-830D-4EA3-9A42-4C54EE100B82}" destId="{7EF7AC0F-4228-481C-99EF-C2EF0E5FC004}" srcOrd="0" destOrd="0" presId="urn:microsoft.com/office/officeart/2005/8/layout/list1"/>
    <dgm:cxn modelId="{BFBE2D22-2D50-459F-B79C-EE0D827FFFC6}" type="presParOf" srcId="{B9E8DD40-830D-4EA3-9A42-4C54EE100B82}" destId="{D5F01131-7CBC-429D-B7B5-7F4AD87E1B43}" srcOrd="1" destOrd="0" presId="urn:microsoft.com/office/officeart/2005/8/layout/list1"/>
    <dgm:cxn modelId="{67663877-AEC3-45F3-A509-E303E17C9824}" type="presParOf" srcId="{7115E22E-4BDB-4C27-8341-F290047CE07C}" destId="{5A458DF4-F8E6-4692-86C5-B92F06ABB5F3}" srcOrd="1" destOrd="0" presId="urn:microsoft.com/office/officeart/2005/8/layout/list1"/>
    <dgm:cxn modelId="{1D685537-DF66-4488-95F2-08B7020C02BA}" type="presParOf" srcId="{7115E22E-4BDB-4C27-8341-F290047CE07C}" destId="{5EDA0091-4925-4F4C-911D-8A27B63FA010}" srcOrd="2" destOrd="0" presId="urn:microsoft.com/office/officeart/2005/8/layout/list1"/>
    <dgm:cxn modelId="{B1900057-3C95-4244-A43F-FD3141797DCD}" type="presParOf" srcId="{7115E22E-4BDB-4C27-8341-F290047CE07C}" destId="{009206AA-C4A4-4993-BEC0-64BEE6B5AA46}" srcOrd="3" destOrd="0" presId="urn:microsoft.com/office/officeart/2005/8/layout/list1"/>
    <dgm:cxn modelId="{993FF096-72F8-47F0-843F-7FE3B788261F}" type="presParOf" srcId="{7115E22E-4BDB-4C27-8341-F290047CE07C}" destId="{E2B8AC2B-D4D8-4994-A2F2-DC301CCC65E7}" srcOrd="4" destOrd="0" presId="urn:microsoft.com/office/officeart/2005/8/layout/list1"/>
    <dgm:cxn modelId="{5BC54DE3-A2BF-4309-9072-E7C176F16AB1}" type="presParOf" srcId="{E2B8AC2B-D4D8-4994-A2F2-DC301CCC65E7}" destId="{DBC0183F-CE61-4E70-BDDA-A954A2B2949F}" srcOrd="0" destOrd="0" presId="urn:microsoft.com/office/officeart/2005/8/layout/list1"/>
    <dgm:cxn modelId="{026A9CF8-AFE3-4A9D-BD3C-5A74E3128770}" type="presParOf" srcId="{E2B8AC2B-D4D8-4994-A2F2-DC301CCC65E7}" destId="{D8B2C631-640D-4079-8A29-B73D71609CB1}" srcOrd="1" destOrd="0" presId="urn:microsoft.com/office/officeart/2005/8/layout/list1"/>
    <dgm:cxn modelId="{55EF817C-760B-4C55-98B0-1CCC57AD4D92}" type="presParOf" srcId="{7115E22E-4BDB-4C27-8341-F290047CE07C}" destId="{103F4CA3-2279-428A-8140-2BEE25DC82BF}" srcOrd="5" destOrd="0" presId="urn:microsoft.com/office/officeart/2005/8/layout/list1"/>
    <dgm:cxn modelId="{DFCE03FD-7DA4-4E2D-B854-5E927B4E384B}" type="presParOf" srcId="{7115E22E-4BDB-4C27-8341-F290047CE07C}" destId="{8C292F7E-CA1F-4F77-96D8-A19D09E41417}" srcOrd="6" destOrd="0" presId="urn:microsoft.com/office/officeart/2005/8/layout/list1"/>
    <dgm:cxn modelId="{540892EB-0427-408E-991F-6CA56D9BF815}" type="presParOf" srcId="{7115E22E-4BDB-4C27-8341-F290047CE07C}" destId="{4944C0D6-250F-444E-ADBE-DF8121C7684C}" srcOrd="7" destOrd="0" presId="urn:microsoft.com/office/officeart/2005/8/layout/list1"/>
    <dgm:cxn modelId="{5A3261CD-2782-4EF4-9A8D-08C52D514171}" type="presParOf" srcId="{7115E22E-4BDB-4C27-8341-F290047CE07C}" destId="{B21D2663-76FC-4C39-854B-073C78182728}" srcOrd="8" destOrd="0" presId="urn:microsoft.com/office/officeart/2005/8/layout/list1"/>
    <dgm:cxn modelId="{C758EEE1-B8D0-4D0F-9E4D-C70ABD8F565F}" type="presParOf" srcId="{B21D2663-76FC-4C39-854B-073C78182728}" destId="{FD27F6FD-D933-4B19-AE9B-C46A090042A8}" srcOrd="0" destOrd="0" presId="urn:microsoft.com/office/officeart/2005/8/layout/list1"/>
    <dgm:cxn modelId="{02A7C3AC-3048-445F-9BEF-270AF7317840}" type="presParOf" srcId="{B21D2663-76FC-4C39-854B-073C78182728}" destId="{1F77EAEC-6430-40AC-AD8E-588345CE8263}" srcOrd="1" destOrd="0" presId="urn:microsoft.com/office/officeart/2005/8/layout/list1"/>
    <dgm:cxn modelId="{85A98EF7-66DD-47D5-85ED-106267C53811}" type="presParOf" srcId="{7115E22E-4BDB-4C27-8341-F290047CE07C}" destId="{BE5F0E86-E7E4-425C-A254-4BB7D8BFED72}" srcOrd="9" destOrd="0" presId="urn:microsoft.com/office/officeart/2005/8/layout/list1"/>
    <dgm:cxn modelId="{02ED9EEF-7F04-471A-9D88-1FE92F10D7AE}" type="presParOf" srcId="{7115E22E-4BDB-4C27-8341-F290047CE07C}" destId="{9B80D8EA-49C6-4BC7-BAAC-45DD759E5AF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1968881-A883-4B90-9DEE-E9CFA6B9971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BBD44F1-F09E-4F6D-91EA-BEF618C41F0C}">
      <dgm:prSet/>
      <dgm:spPr>
        <a:solidFill>
          <a:srgbClr val="2E6A8C"/>
        </a:solidFill>
      </dgm:spPr>
      <dgm:t>
        <a:bodyPr/>
        <a:lstStyle/>
        <a:p>
          <a:r>
            <a:rPr lang="en-US" b="1" dirty="0">
              <a:latin typeface="Calibri" panose="020F0502020204030204" pitchFamily="34" charset="0"/>
              <a:cs typeface="Calibri" panose="020F0502020204030204" pitchFamily="34" charset="0"/>
            </a:rPr>
            <a:t>Private Property in Public ROW</a:t>
          </a:r>
          <a:endParaRPr lang="en-US" dirty="0">
            <a:latin typeface="Calibri" panose="020F0502020204030204" pitchFamily="34" charset="0"/>
            <a:cs typeface="Calibri" panose="020F0502020204030204" pitchFamily="34" charset="0"/>
          </a:endParaRPr>
        </a:p>
      </dgm:t>
    </dgm:pt>
    <dgm:pt modelId="{01350746-A9CA-412B-82CF-2D929BDD4E00}" type="parTrans" cxnId="{5E444FC6-F809-48D6-95FA-14CE71A08921}">
      <dgm:prSet/>
      <dgm:spPr/>
      <dgm:t>
        <a:bodyPr/>
        <a:lstStyle/>
        <a:p>
          <a:endParaRPr lang="en-US">
            <a:latin typeface="Calibri" panose="020F0502020204030204" pitchFamily="34" charset="0"/>
            <a:cs typeface="Calibri" panose="020F0502020204030204" pitchFamily="34" charset="0"/>
          </a:endParaRPr>
        </a:p>
      </dgm:t>
    </dgm:pt>
    <dgm:pt modelId="{B892882F-682E-4B32-B40B-8ACFAB35AE96}" type="sibTrans" cxnId="{5E444FC6-F809-48D6-95FA-14CE71A08921}">
      <dgm:prSet/>
      <dgm:spPr/>
      <dgm:t>
        <a:bodyPr/>
        <a:lstStyle/>
        <a:p>
          <a:endParaRPr lang="en-US">
            <a:latin typeface="Calibri" panose="020F0502020204030204" pitchFamily="34" charset="0"/>
            <a:cs typeface="Calibri" panose="020F0502020204030204" pitchFamily="34" charset="0"/>
          </a:endParaRPr>
        </a:p>
      </dgm:t>
    </dgm:pt>
    <dgm:pt modelId="{DBD42549-05FC-4A2A-8A4A-93C2AA526C7B}">
      <dgm:prSet/>
      <dgm:spPr>
        <a:solidFill>
          <a:srgbClr val="2E6A8C"/>
        </a:solidFill>
      </dgm:spPr>
      <dgm:t>
        <a:bodyPr/>
        <a:lstStyle/>
        <a:p>
          <a:r>
            <a:rPr lang="en-US" b="1" dirty="0">
              <a:latin typeface="Calibri" panose="020F0502020204030204" pitchFamily="34" charset="0"/>
              <a:cs typeface="Calibri" panose="020F0502020204030204" pitchFamily="34" charset="0"/>
            </a:rPr>
            <a:t>Examples</a:t>
          </a:r>
          <a:endParaRPr lang="en-US" dirty="0">
            <a:latin typeface="Calibri" panose="020F0502020204030204" pitchFamily="34" charset="0"/>
            <a:cs typeface="Calibri" panose="020F0502020204030204" pitchFamily="34" charset="0"/>
          </a:endParaRPr>
        </a:p>
      </dgm:t>
    </dgm:pt>
    <dgm:pt modelId="{5BFA7156-DEA6-4ADF-8053-4963FAEDC983}" type="parTrans" cxnId="{B5FC404C-EAA7-41CE-8686-E6A1DA2E50C6}">
      <dgm:prSet/>
      <dgm:spPr/>
      <dgm:t>
        <a:bodyPr/>
        <a:lstStyle/>
        <a:p>
          <a:endParaRPr lang="en-US">
            <a:latin typeface="Calibri" panose="020F0502020204030204" pitchFamily="34" charset="0"/>
            <a:cs typeface="Calibri" panose="020F0502020204030204" pitchFamily="34" charset="0"/>
          </a:endParaRPr>
        </a:p>
      </dgm:t>
    </dgm:pt>
    <dgm:pt modelId="{84D9A686-7CD1-406F-B361-76CB7D6E1A8A}" type="sibTrans" cxnId="{B5FC404C-EAA7-41CE-8686-E6A1DA2E50C6}">
      <dgm:prSet/>
      <dgm:spPr/>
      <dgm:t>
        <a:bodyPr/>
        <a:lstStyle/>
        <a:p>
          <a:endParaRPr lang="en-US">
            <a:latin typeface="Calibri" panose="020F0502020204030204" pitchFamily="34" charset="0"/>
            <a:cs typeface="Calibri" panose="020F0502020204030204" pitchFamily="34" charset="0"/>
          </a:endParaRPr>
        </a:p>
      </dgm:t>
    </dgm:pt>
    <dgm:pt modelId="{C71C3DB1-4A61-4C96-8EC0-0C65261DF63E}">
      <dgm:prSet custT="1"/>
      <dgm:spPr>
        <a:solidFill>
          <a:srgbClr val="FDB917">
            <a:alpha val="90000"/>
          </a:srgbClr>
        </a:solidFill>
        <a:ln>
          <a:solidFill>
            <a:srgbClr val="741112">
              <a:alpha val="90000"/>
            </a:srgbClr>
          </a:solidFill>
        </a:ln>
      </dgm:spPr>
      <dgm:t>
        <a:bodyPr/>
        <a:lstStyle/>
        <a:p>
          <a:r>
            <a:rPr lang="en-US" sz="2600" b="1" dirty="0">
              <a:solidFill>
                <a:srgbClr val="741112"/>
              </a:solidFill>
              <a:latin typeface="Calibri" panose="020F0502020204030204" pitchFamily="34" charset="0"/>
              <a:cs typeface="Calibri" panose="020F0502020204030204" pitchFamily="34" charset="0"/>
            </a:rPr>
            <a:t>Signs</a:t>
          </a:r>
          <a:endParaRPr lang="en-US" sz="2600" dirty="0">
            <a:solidFill>
              <a:srgbClr val="741112"/>
            </a:solidFill>
            <a:latin typeface="Calibri" panose="020F0502020204030204" pitchFamily="34" charset="0"/>
            <a:cs typeface="Calibri" panose="020F0502020204030204" pitchFamily="34" charset="0"/>
          </a:endParaRPr>
        </a:p>
      </dgm:t>
    </dgm:pt>
    <dgm:pt modelId="{A905781C-6FF9-432D-AB60-ECA9F3BE4113}" type="parTrans" cxnId="{DDF4A118-C3DA-4E9A-96E3-0B1D7E25B327}">
      <dgm:prSet/>
      <dgm:spPr/>
      <dgm:t>
        <a:bodyPr/>
        <a:lstStyle/>
        <a:p>
          <a:endParaRPr lang="en-US">
            <a:latin typeface="Calibri" panose="020F0502020204030204" pitchFamily="34" charset="0"/>
            <a:cs typeface="Calibri" panose="020F0502020204030204" pitchFamily="34" charset="0"/>
          </a:endParaRPr>
        </a:p>
      </dgm:t>
    </dgm:pt>
    <dgm:pt modelId="{2578BFDF-B49E-4CC5-B57A-6DC1BCDA90FE}" type="sibTrans" cxnId="{DDF4A118-C3DA-4E9A-96E3-0B1D7E25B327}">
      <dgm:prSet/>
      <dgm:spPr/>
      <dgm:t>
        <a:bodyPr/>
        <a:lstStyle/>
        <a:p>
          <a:endParaRPr lang="en-US">
            <a:latin typeface="Calibri" panose="020F0502020204030204" pitchFamily="34" charset="0"/>
            <a:cs typeface="Calibri" panose="020F0502020204030204" pitchFamily="34" charset="0"/>
          </a:endParaRPr>
        </a:p>
      </dgm:t>
    </dgm:pt>
    <dgm:pt modelId="{AD3A8C53-65B9-48D2-8B23-3C7C42217B9A}">
      <dgm:prSet custT="1"/>
      <dgm:spPr>
        <a:solidFill>
          <a:srgbClr val="FDB917">
            <a:alpha val="90000"/>
          </a:srgbClr>
        </a:solidFill>
        <a:ln>
          <a:solidFill>
            <a:srgbClr val="741112">
              <a:alpha val="90000"/>
            </a:srgbClr>
          </a:solidFill>
        </a:ln>
      </dgm:spPr>
      <dgm:t>
        <a:bodyPr/>
        <a:lstStyle/>
        <a:p>
          <a:r>
            <a:rPr lang="en-US" sz="2600" b="1" dirty="0">
              <a:solidFill>
                <a:srgbClr val="741112"/>
              </a:solidFill>
              <a:latin typeface="Calibri" panose="020F0502020204030204" pitchFamily="34" charset="0"/>
              <a:cs typeface="Calibri" panose="020F0502020204030204" pitchFamily="34" charset="0"/>
            </a:rPr>
            <a:t>Private Use (Parking)</a:t>
          </a:r>
          <a:endParaRPr lang="en-US" sz="2600" dirty="0">
            <a:solidFill>
              <a:srgbClr val="741112"/>
            </a:solidFill>
            <a:latin typeface="Calibri" panose="020F0502020204030204" pitchFamily="34" charset="0"/>
            <a:cs typeface="Calibri" panose="020F0502020204030204" pitchFamily="34" charset="0"/>
          </a:endParaRPr>
        </a:p>
      </dgm:t>
    </dgm:pt>
    <dgm:pt modelId="{23E4B28C-32DF-4871-94F2-2D262219F63E}" type="parTrans" cxnId="{5E05C222-93F7-435C-80BC-050440D47283}">
      <dgm:prSet/>
      <dgm:spPr/>
      <dgm:t>
        <a:bodyPr/>
        <a:lstStyle/>
        <a:p>
          <a:endParaRPr lang="en-US">
            <a:latin typeface="Calibri" panose="020F0502020204030204" pitchFamily="34" charset="0"/>
            <a:cs typeface="Calibri" panose="020F0502020204030204" pitchFamily="34" charset="0"/>
          </a:endParaRPr>
        </a:p>
      </dgm:t>
    </dgm:pt>
    <dgm:pt modelId="{E05B6564-B49D-4DEF-BA68-6ED2579E2F47}" type="sibTrans" cxnId="{5E05C222-93F7-435C-80BC-050440D47283}">
      <dgm:prSet/>
      <dgm:spPr/>
      <dgm:t>
        <a:bodyPr/>
        <a:lstStyle/>
        <a:p>
          <a:endParaRPr lang="en-US">
            <a:latin typeface="Calibri" panose="020F0502020204030204" pitchFamily="34" charset="0"/>
            <a:cs typeface="Calibri" panose="020F0502020204030204" pitchFamily="34" charset="0"/>
          </a:endParaRPr>
        </a:p>
      </dgm:t>
    </dgm:pt>
    <dgm:pt modelId="{8D9A5F8E-CE73-4C9C-B91B-B06B7B1E01A6}">
      <dgm:prSet custT="1"/>
      <dgm:spPr>
        <a:solidFill>
          <a:srgbClr val="FDB917">
            <a:alpha val="90000"/>
          </a:srgbClr>
        </a:solidFill>
        <a:ln>
          <a:solidFill>
            <a:srgbClr val="741112">
              <a:alpha val="90000"/>
            </a:srgbClr>
          </a:solidFill>
        </a:ln>
      </dgm:spPr>
      <dgm:t>
        <a:bodyPr/>
        <a:lstStyle/>
        <a:p>
          <a:r>
            <a:rPr lang="en-US" sz="2600" b="1" dirty="0">
              <a:solidFill>
                <a:srgbClr val="741112"/>
              </a:solidFill>
              <a:latin typeface="Calibri" panose="020F0502020204030204" pitchFamily="34" charset="0"/>
              <a:cs typeface="Calibri" panose="020F0502020204030204" pitchFamily="34" charset="0"/>
            </a:rPr>
            <a:t>Landscaping Items</a:t>
          </a:r>
          <a:endParaRPr lang="en-US" sz="2600" dirty="0">
            <a:solidFill>
              <a:srgbClr val="741112"/>
            </a:solidFill>
            <a:latin typeface="Calibri" panose="020F0502020204030204" pitchFamily="34" charset="0"/>
            <a:cs typeface="Calibri" panose="020F0502020204030204" pitchFamily="34" charset="0"/>
          </a:endParaRPr>
        </a:p>
      </dgm:t>
    </dgm:pt>
    <dgm:pt modelId="{333095C6-0127-45E0-864A-D9AFEB6E7628}" type="parTrans" cxnId="{2F15E6EE-3D59-47B0-93A7-8C9F21C545D3}">
      <dgm:prSet/>
      <dgm:spPr/>
      <dgm:t>
        <a:bodyPr/>
        <a:lstStyle/>
        <a:p>
          <a:endParaRPr lang="en-US">
            <a:latin typeface="Calibri" panose="020F0502020204030204" pitchFamily="34" charset="0"/>
            <a:cs typeface="Calibri" panose="020F0502020204030204" pitchFamily="34" charset="0"/>
          </a:endParaRPr>
        </a:p>
      </dgm:t>
    </dgm:pt>
    <dgm:pt modelId="{4B4863C3-5F0F-4394-8833-4D92296D3C3A}" type="sibTrans" cxnId="{2F15E6EE-3D59-47B0-93A7-8C9F21C545D3}">
      <dgm:prSet/>
      <dgm:spPr/>
      <dgm:t>
        <a:bodyPr/>
        <a:lstStyle/>
        <a:p>
          <a:endParaRPr lang="en-US">
            <a:latin typeface="Calibri" panose="020F0502020204030204" pitchFamily="34" charset="0"/>
            <a:cs typeface="Calibri" panose="020F0502020204030204" pitchFamily="34" charset="0"/>
          </a:endParaRPr>
        </a:p>
      </dgm:t>
    </dgm:pt>
    <dgm:pt modelId="{7841BA9A-3AD4-4AEF-B9D8-E0818139E5C2}">
      <dgm:prSet/>
      <dgm:spPr>
        <a:solidFill>
          <a:srgbClr val="2E6A8C"/>
        </a:solidFill>
      </dgm:spPr>
      <dgm:t>
        <a:bodyPr/>
        <a:lstStyle/>
        <a:p>
          <a:r>
            <a:rPr lang="en-US" b="1" dirty="0">
              <a:latin typeface="Calibri" panose="020F0502020204030204" pitchFamily="34" charset="0"/>
              <a:cs typeface="Calibri" panose="020F0502020204030204" pitchFamily="34" charset="0"/>
            </a:rPr>
            <a:t>Notification</a:t>
          </a:r>
          <a:endParaRPr lang="en-US" dirty="0">
            <a:latin typeface="Calibri" panose="020F0502020204030204" pitchFamily="34" charset="0"/>
            <a:cs typeface="Calibri" panose="020F0502020204030204" pitchFamily="34" charset="0"/>
          </a:endParaRPr>
        </a:p>
      </dgm:t>
    </dgm:pt>
    <dgm:pt modelId="{B2B0DB4A-5EB1-4905-AE78-83B0B78E770B}" type="parTrans" cxnId="{3166D8E7-EA4C-47C7-8748-33E581102CD2}">
      <dgm:prSet/>
      <dgm:spPr/>
      <dgm:t>
        <a:bodyPr/>
        <a:lstStyle/>
        <a:p>
          <a:endParaRPr lang="en-US">
            <a:latin typeface="Calibri" panose="020F0502020204030204" pitchFamily="34" charset="0"/>
            <a:cs typeface="Calibri" panose="020F0502020204030204" pitchFamily="34" charset="0"/>
          </a:endParaRPr>
        </a:p>
      </dgm:t>
    </dgm:pt>
    <dgm:pt modelId="{22BF2139-FFAA-4A7E-B017-5B7F9F983CC7}" type="sibTrans" cxnId="{3166D8E7-EA4C-47C7-8748-33E581102CD2}">
      <dgm:prSet/>
      <dgm:spPr/>
      <dgm:t>
        <a:bodyPr/>
        <a:lstStyle/>
        <a:p>
          <a:endParaRPr lang="en-US">
            <a:latin typeface="Calibri" panose="020F0502020204030204" pitchFamily="34" charset="0"/>
            <a:cs typeface="Calibri" panose="020F0502020204030204" pitchFamily="34" charset="0"/>
          </a:endParaRPr>
        </a:p>
      </dgm:t>
    </dgm:pt>
    <dgm:pt modelId="{6EEB8810-A4E9-4884-B777-4C0F6319B43E}">
      <dgm:prSet custT="1"/>
      <dgm:spPr>
        <a:solidFill>
          <a:srgbClr val="FDB917">
            <a:alpha val="90000"/>
          </a:srgbClr>
        </a:solidFill>
        <a:ln w="25400" cap="flat" cmpd="sng" algn="ctr">
          <a:solidFill>
            <a:srgbClr val="741112">
              <a:alpha val="90000"/>
            </a:srgbClr>
          </a:solidFill>
          <a:prstDash val="solid"/>
        </a:ln>
        <a:effectLst/>
      </dgm:spPr>
      <dgm:t>
        <a:bodyPr spcFirstLastPara="0" vert="horz" wrap="square" lIns="83820" tIns="41910" rIns="83820" bIns="41910" numCol="1" spcCol="1270" anchor="ctr" anchorCtr="0"/>
        <a:lstStyle/>
        <a:p>
          <a:pPr marL="228600" lvl="1" indent="-228600" algn="l" defTabSz="977900">
            <a:lnSpc>
              <a:spcPct val="90000"/>
            </a:lnSpc>
            <a:spcBef>
              <a:spcPct val="0"/>
            </a:spcBef>
            <a:spcAft>
              <a:spcPct val="15000"/>
            </a:spcAft>
            <a:buNone/>
          </a:pPr>
          <a:r>
            <a:rPr lang="en-US" sz="2600" b="1" kern="1200" dirty="0">
              <a:solidFill>
                <a:srgbClr val="741112"/>
              </a:solidFill>
              <a:latin typeface="Calibri" panose="020F0502020204030204" pitchFamily="34" charset="0"/>
              <a:ea typeface="+mn-ea"/>
              <a:cs typeface="Calibri" panose="020F0502020204030204" pitchFamily="34" charset="0"/>
            </a:rPr>
            <a:t>Federal Highway Regulations for Safety</a:t>
          </a:r>
        </a:p>
      </dgm:t>
    </dgm:pt>
    <dgm:pt modelId="{EBDCCD6F-329F-4296-85D4-69F3F1F57FDE}" type="parTrans" cxnId="{DDE1D875-3496-41F7-A881-8B944BC1B5F4}">
      <dgm:prSet/>
      <dgm:spPr/>
      <dgm:t>
        <a:bodyPr/>
        <a:lstStyle/>
        <a:p>
          <a:endParaRPr lang="en-US"/>
        </a:p>
      </dgm:t>
    </dgm:pt>
    <dgm:pt modelId="{AC7D2D92-9159-4EF9-BB64-E0515BDBDD25}" type="sibTrans" cxnId="{DDE1D875-3496-41F7-A881-8B944BC1B5F4}">
      <dgm:prSet/>
      <dgm:spPr/>
      <dgm:t>
        <a:bodyPr/>
        <a:lstStyle/>
        <a:p>
          <a:endParaRPr lang="en-US"/>
        </a:p>
      </dgm:t>
    </dgm:pt>
    <dgm:pt modelId="{722C3907-FC7B-45F2-864F-62A43FF1266C}">
      <dgm:prSet custT="1"/>
      <dgm:spPr>
        <a:solidFill>
          <a:srgbClr val="FDB917">
            <a:alpha val="90000"/>
          </a:srgbClr>
        </a:solidFill>
        <a:ln w="25400" cap="flat" cmpd="sng" algn="ctr">
          <a:solidFill>
            <a:srgbClr val="741112">
              <a:alpha val="90000"/>
            </a:srgbClr>
          </a:solidFill>
          <a:prstDash val="solid"/>
        </a:ln>
        <a:effectLst/>
      </dgm:spPr>
      <dgm:t>
        <a:bodyPr spcFirstLastPara="0" vert="horz" wrap="square" lIns="83820" tIns="41910" rIns="83820" bIns="41910" numCol="1" spcCol="1270" anchor="ctr" anchorCtr="0"/>
        <a:lstStyle/>
        <a:p>
          <a:pPr marL="228600" lvl="1" indent="-228600" algn="l" defTabSz="977900">
            <a:lnSpc>
              <a:spcPct val="90000"/>
            </a:lnSpc>
            <a:spcBef>
              <a:spcPct val="0"/>
            </a:spcBef>
            <a:spcAft>
              <a:spcPct val="15000"/>
            </a:spcAft>
            <a:buNone/>
          </a:pPr>
          <a:r>
            <a:rPr lang="en-US" sz="2600" b="1" kern="1200" dirty="0">
              <a:solidFill>
                <a:srgbClr val="741112"/>
              </a:solidFill>
              <a:latin typeface="Calibri" panose="020F0502020204030204" pitchFamily="34" charset="0"/>
              <a:ea typeface="+mn-ea"/>
              <a:cs typeface="Calibri" panose="020F0502020204030204" pitchFamily="34" charset="0"/>
            </a:rPr>
            <a:t>Owners of encroachments will be notified by the Huron Area Office</a:t>
          </a:r>
        </a:p>
      </dgm:t>
    </dgm:pt>
    <dgm:pt modelId="{8BF143E4-DF37-4D35-85BD-9B3E998A4973}" type="parTrans" cxnId="{9CA678F7-0526-40E8-8F5E-741F1BD9BA56}">
      <dgm:prSet/>
      <dgm:spPr/>
      <dgm:t>
        <a:bodyPr/>
        <a:lstStyle/>
        <a:p>
          <a:endParaRPr lang="en-US"/>
        </a:p>
      </dgm:t>
    </dgm:pt>
    <dgm:pt modelId="{097721DF-A9D8-40B1-8A4A-FCC49888EE3F}" type="sibTrans" cxnId="{9CA678F7-0526-40E8-8F5E-741F1BD9BA56}">
      <dgm:prSet/>
      <dgm:spPr/>
      <dgm:t>
        <a:bodyPr/>
        <a:lstStyle/>
        <a:p>
          <a:endParaRPr lang="en-US"/>
        </a:p>
      </dgm:t>
    </dgm:pt>
    <dgm:pt modelId="{78C35CAD-371B-4BAA-AFF0-5A4A0584FC34}" type="pres">
      <dgm:prSet presAssocID="{91968881-A883-4B90-9DEE-E9CFA6B99719}" presName="Name0" presStyleCnt="0">
        <dgm:presLayoutVars>
          <dgm:dir/>
          <dgm:animLvl val="lvl"/>
          <dgm:resizeHandles val="exact"/>
        </dgm:presLayoutVars>
      </dgm:prSet>
      <dgm:spPr/>
    </dgm:pt>
    <dgm:pt modelId="{BF1E3911-B7DE-40C4-A0B8-587A5753327A}" type="pres">
      <dgm:prSet presAssocID="{7BBD44F1-F09E-4F6D-91EA-BEF618C41F0C}" presName="linNode" presStyleCnt="0"/>
      <dgm:spPr/>
    </dgm:pt>
    <dgm:pt modelId="{28D7CD40-9F23-4436-9DDC-F87676D0B909}" type="pres">
      <dgm:prSet presAssocID="{7BBD44F1-F09E-4F6D-91EA-BEF618C41F0C}" presName="parentText" presStyleLbl="node1" presStyleIdx="0" presStyleCnt="3">
        <dgm:presLayoutVars>
          <dgm:chMax val="1"/>
          <dgm:bulletEnabled val="1"/>
        </dgm:presLayoutVars>
      </dgm:prSet>
      <dgm:spPr/>
    </dgm:pt>
    <dgm:pt modelId="{51DBDD58-1D31-4789-AE0A-15E6B2D0BCC9}" type="pres">
      <dgm:prSet presAssocID="{7BBD44F1-F09E-4F6D-91EA-BEF618C41F0C}" presName="descendantText" presStyleLbl="alignAccFollowNode1" presStyleIdx="0" presStyleCnt="3">
        <dgm:presLayoutVars>
          <dgm:bulletEnabled val="1"/>
        </dgm:presLayoutVars>
      </dgm:prSet>
      <dgm:spPr>
        <a:xfrm rot="5400000">
          <a:off x="4960315" y="-1836298"/>
          <a:ext cx="1271624" cy="5266944"/>
        </a:xfrm>
        <a:prstGeom prst="round2SameRect">
          <a:avLst/>
        </a:prstGeom>
      </dgm:spPr>
    </dgm:pt>
    <dgm:pt modelId="{105B1147-D223-4ECF-8285-2C8A6A3D11ED}" type="pres">
      <dgm:prSet presAssocID="{B892882F-682E-4B32-B40B-8ACFAB35AE96}" presName="sp" presStyleCnt="0"/>
      <dgm:spPr/>
    </dgm:pt>
    <dgm:pt modelId="{F771E0DB-AC0C-4087-A06C-6B331EE817D5}" type="pres">
      <dgm:prSet presAssocID="{DBD42549-05FC-4A2A-8A4A-93C2AA526C7B}" presName="linNode" presStyleCnt="0"/>
      <dgm:spPr/>
    </dgm:pt>
    <dgm:pt modelId="{808518A3-D165-411A-BDED-E7CFB1884FC7}" type="pres">
      <dgm:prSet presAssocID="{DBD42549-05FC-4A2A-8A4A-93C2AA526C7B}" presName="parentText" presStyleLbl="node1" presStyleIdx="1" presStyleCnt="3">
        <dgm:presLayoutVars>
          <dgm:chMax val="1"/>
          <dgm:bulletEnabled val="1"/>
        </dgm:presLayoutVars>
      </dgm:prSet>
      <dgm:spPr/>
    </dgm:pt>
    <dgm:pt modelId="{BE85B358-CE86-4BC7-89B9-5B3E83C9DDE9}" type="pres">
      <dgm:prSet presAssocID="{DBD42549-05FC-4A2A-8A4A-93C2AA526C7B}" presName="descendantText" presStyleLbl="alignAccFollowNode1" presStyleIdx="1" presStyleCnt="3">
        <dgm:presLayoutVars>
          <dgm:bulletEnabled val="1"/>
        </dgm:presLayoutVars>
      </dgm:prSet>
      <dgm:spPr/>
    </dgm:pt>
    <dgm:pt modelId="{CD31BFBE-53C2-4D24-B521-F877C64A7F3F}" type="pres">
      <dgm:prSet presAssocID="{84D9A686-7CD1-406F-B361-76CB7D6E1A8A}" presName="sp" presStyleCnt="0"/>
      <dgm:spPr/>
    </dgm:pt>
    <dgm:pt modelId="{F083F1C1-F8F6-47DD-AFD6-28223B4AF833}" type="pres">
      <dgm:prSet presAssocID="{7841BA9A-3AD4-4AEF-B9D8-E0818139E5C2}" presName="linNode" presStyleCnt="0"/>
      <dgm:spPr/>
    </dgm:pt>
    <dgm:pt modelId="{645E43E8-86A8-4C52-97E2-89C1A409310F}" type="pres">
      <dgm:prSet presAssocID="{7841BA9A-3AD4-4AEF-B9D8-E0818139E5C2}" presName="parentText" presStyleLbl="node1" presStyleIdx="2" presStyleCnt="3">
        <dgm:presLayoutVars>
          <dgm:chMax val="1"/>
          <dgm:bulletEnabled val="1"/>
        </dgm:presLayoutVars>
      </dgm:prSet>
      <dgm:spPr/>
    </dgm:pt>
    <dgm:pt modelId="{743B3FC2-92F8-4606-B24A-71E7433C70F5}" type="pres">
      <dgm:prSet presAssocID="{7841BA9A-3AD4-4AEF-B9D8-E0818139E5C2}" presName="descendantText" presStyleLbl="alignAccFollowNode1" presStyleIdx="2" presStyleCnt="3">
        <dgm:presLayoutVars>
          <dgm:bulletEnabled val="1"/>
        </dgm:presLayoutVars>
      </dgm:prSet>
      <dgm:spPr>
        <a:xfrm rot="5400000">
          <a:off x="4960315" y="1501716"/>
          <a:ext cx="1271624" cy="5266944"/>
        </a:xfrm>
        <a:prstGeom prst="round2SameRect">
          <a:avLst/>
        </a:prstGeom>
      </dgm:spPr>
    </dgm:pt>
  </dgm:ptLst>
  <dgm:cxnLst>
    <dgm:cxn modelId="{DDF4A118-C3DA-4E9A-96E3-0B1D7E25B327}" srcId="{DBD42549-05FC-4A2A-8A4A-93C2AA526C7B}" destId="{C71C3DB1-4A61-4C96-8EC0-0C65261DF63E}" srcOrd="0" destOrd="0" parTransId="{A905781C-6FF9-432D-AB60-ECA9F3BE4113}" sibTransId="{2578BFDF-B49E-4CC5-B57A-6DC1BCDA90FE}"/>
    <dgm:cxn modelId="{5E05C222-93F7-435C-80BC-050440D47283}" srcId="{DBD42549-05FC-4A2A-8A4A-93C2AA526C7B}" destId="{AD3A8C53-65B9-48D2-8B23-3C7C42217B9A}" srcOrd="1" destOrd="0" parTransId="{23E4B28C-32DF-4871-94F2-2D262219F63E}" sibTransId="{E05B6564-B49D-4DEF-BA68-6ED2579E2F47}"/>
    <dgm:cxn modelId="{3EBBA931-15C7-481D-B712-393B5A728C43}" type="presOf" srcId="{8D9A5F8E-CE73-4C9C-B91B-B06B7B1E01A6}" destId="{BE85B358-CE86-4BC7-89B9-5B3E83C9DDE9}" srcOrd="0" destOrd="2" presId="urn:microsoft.com/office/officeart/2005/8/layout/vList5"/>
    <dgm:cxn modelId="{B5FC404C-EAA7-41CE-8686-E6A1DA2E50C6}" srcId="{91968881-A883-4B90-9DEE-E9CFA6B99719}" destId="{DBD42549-05FC-4A2A-8A4A-93C2AA526C7B}" srcOrd="1" destOrd="0" parTransId="{5BFA7156-DEA6-4ADF-8053-4963FAEDC983}" sibTransId="{84D9A686-7CD1-406F-B361-76CB7D6E1A8A}"/>
    <dgm:cxn modelId="{5C52C96E-0729-453F-9037-1C26F433039E}" type="presOf" srcId="{91968881-A883-4B90-9DEE-E9CFA6B99719}" destId="{78C35CAD-371B-4BAA-AFF0-5A4A0584FC34}" srcOrd="0" destOrd="0" presId="urn:microsoft.com/office/officeart/2005/8/layout/vList5"/>
    <dgm:cxn modelId="{E9965B70-4781-4358-9E8B-D6F4736BDB43}" type="presOf" srcId="{DBD42549-05FC-4A2A-8A4A-93C2AA526C7B}" destId="{808518A3-D165-411A-BDED-E7CFB1884FC7}" srcOrd="0" destOrd="0" presId="urn:microsoft.com/office/officeart/2005/8/layout/vList5"/>
    <dgm:cxn modelId="{DDE1D875-3496-41F7-A881-8B944BC1B5F4}" srcId="{7BBD44F1-F09E-4F6D-91EA-BEF618C41F0C}" destId="{6EEB8810-A4E9-4884-B777-4C0F6319B43E}" srcOrd="0" destOrd="0" parTransId="{EBDCCD6F-329F-4296-85D4-69F3F1F57FDE}" sibTransId="{AC7D2D92-9159-4EF9-BB64-E0515BDBDD25}"/>
    <dgm:cxn modelId="{B15668A4-C39E-4AD0-8D9B-70857D859D03}" type="presOf" srcId="{7841BA9A-3AD4-4AEF-B9D8-E0818139E5C2}" destId="{645E43E8-86A8-4C52-97E2-89C1A409310F}" srcOrd="0" destOrd="0" presId="urn:microsoft.com/office/officeart/2005/8/layout/vList5"/>
    <dgm:cxn modelId="{9EA61EB3-A165-490E-BB7D-E63181F365DB}" type="presOf" srcId="{C71C3DB1-4A61-4C96-8EC0-0C65261DF63E}" destId="{BE85B358-CE86-4BC7-89B9-5B3E83C9DDE9}" srcOrd="0" destOrd="0" presId="urn:microsoft.com/office/officeart/2005/8/layout/vList5"/>
    <dgm:cxn modelId="{F80640B4-A581-4C3D-9B4E-1E5834D11378}" type="presOf" srcId="{AD3A8C53-65B9-48D2-8B23-3C7C42217B9A}" destId="{BE85B358-CE86-4BC7-89B9-5B3E83C9DDE9}" srcOrd="0" destOrd="1" presId="urn:microsoft.com/office/officeart/2005/8/layout/vList5"/>
    <dgm:cxn modelId="{571D8BC5-DD31-4647-BFE9-09EDB198820F}" type="presOf" srcId="{6EEB8810-A4E9-4884-B777-4C0F6319B43E}" destId="{51DBDD58-1D31-4789-AE0A-15E6B2D0BCC9}" srcOrd="0" destOrd="0" presId="urn:microsoft.com/office/officeart/2005/8/layout/vList5"/>
    <dgm:cxn modelId="{5E444FC6-F809-48D6-95FA-14CE71A08921}" srcId="{91968881-A883-4B90-9DEE-E9CFA6B99719}" destId="{7BBD44F1-F09E-4F6D-91EA-BEF618C41F0C}" srcOrd="0" destOrd="0" parTransId="{01350746-A9CA-412B-82CF-2D929BDD4E00}" sibTransId="{B892882F-682E-4B32-B40B-8ACFAB35AE96}"/>
    <dgm:cxn modelId="{3166D8E7-EA4C-47C7-8748-33E581102CD2}" srcId="{91968881-A883-4B90-9DEE-E9CFA6B99719}" destId="{7841BA9A-3AD4-4AEF-B9D8-E0818139E5C2}" srcOrd="2" destOrd="0" parTransId="{B2B0DB4A-5EB1-4905-AE78-83B0B78E770B}" sibTransId="{22BF2139-FFAA-4A7E-B017-5B7F9F983CC7}"/>
    <dgm:cxn modelId="{2F15E6EE-3D59-47B0-93A7-8C9F21C545D3}" srcId="{DBD42549-05FC-4A2A-8A4A-93C2AA526C7B}" destId="{8D9A5F8E-CE73-4C9C-B91B-B06B7B1E01A6}" srcOrd="2" destOrd="0" parTransId="{333095C6-0127-45E0-864A-D9AFEB6E7628}" sibTransId="{4B4863C3-5F0F-4394-8833-4D92296D3C3A}"/>
    <dgm:cxn modelId="{9CA678F7-0526-40E8-8F5E-741F1BD9BA56}" srcId="{7841BA9A-3AD4-4AEF-B9D8-E0818139E5C2}" destId="{722C3907-FC7B-45F2-864F-62A43FF1266C}" srcOrd="0" destOrd="0" parTransId="{8BF143E4-DF37-4D35-85BD-9B3E998A4973}" sibTransId="{097721DF-A9D8-40B1-8A4A-FCC49888EE3F}"/>
    <dgm:cxn modelId="{5CEB80FC-6BD5-45FA-BCA8-CE1C4C6D6E0C}" type="presOf" srcId="{722C3907-FC7B-45F2-864F-62A43FF1266C}" destId="{743B3FC2-92F8-4606-B24A-71E7433C70F5}" srcOrd="0" destOrd="0" presId="urn:microsoft.com/office/officeart/2005/8/layout/vList5"/>
    <dgm:cxn modelId="{F3730AFE-598A-481C-9DDB-5BCBE7634E29}" type="presOf" srcId="{7BBD44F1-F09E-4F6D-91EA-BEF618C41F0C}" destId="{28D7CD40-9F23-4436-9DDC-F87676D0B909}" srcOrd="0" destOrd="0" presId="urn:microsoft.com/office/officeart/2005/8/layout/vList5"/>
    <dgm:cxn modelId="{BB189053-0590-43BC-A42E-EECD9A993DDB}" type="presParOf" srcId="{78C35CAD-371B-4BAA-AFF0-5A4A0584FC34}" destId="{BF1E3911-B7DE-40C4-A0B8-587A5753327A}" srcOrd="0" destOrd="0" presId="urn:microsoft.com/office/officeart/2005/8/layout/vList5"/>
    <dgm:cxn modelId="{EB70455F-2E29-494C-8F97-19E672582B05}" type="presParOf" srcId="{BF1E3911-B7DE-40C4-A0B8-587A5753327A}" destId="{28D7CD40-9F23-4436-9DDC-F87676D0B909}" srcOrd="0" destOrd="0" presId="urn:microsoft.com/office/officeart/2005/8/layout/vList5"/>
    <dgm:cxn modelId="{9C75D3B7-9A2A-4A93-85F1-CE927E995F42}" type="presParOf" srcId="{BF1E3911-B7DE-40C4-A0B8-587A5753327A}" destId="{51DBDD58-1D31-4789-AE0A-15E6B2D0BCC9}" srcOrd="1" destOrd="0" presId="urn:microsoft.com/office/officeart/2005/8/layout/vList5"/>
    <dgm:cxn modelId="{019D1291-42C8-4CA7-8625-03D6D06983D0}" type="presParOf" srcId="{78C35CAD-371B-4BAA-AFF0-5A4A0584FC34}" destId="{105B1147-D223-4ECF-8285-2C8A6A3D11ED}" srcOrd="1" destOrd="0" presId="urn:microsoft.com/office/officeart/2005/8/layout/vList5"/>
    <dgm:cxn modelId="{3702DFF6-CEA7-401C-B071-A1CA9606D955}" type="presParOf" srcId="{78C35CAD-371B-4BAA-AFF0-5A4A0584FC34}" destId="{F771E0DB-AC0C-4087-A06C-6B331EE817D5}" srcOrd="2" destOrd="0" presId="urn:microsoft.com/office/officeart/2005/8/layout/vList5"/>
    <dgm:cxn modelId="{B2AEEE10-036B-462B-ABF7-4110494816C7}" type="presParOf" srcId="{F771E0DB-AC0C-4087-A06C-6B331EE817D5}" destId="{808518A3-D165-411A-BDED-E7CFB1884FC7}" srcOrd="0" destOrd="0" presId="urn:microsoft.com/office/officeart/2005/8/layout/vList5"/>
    <dgm:cxn modelId="{1109CF0F-9E3D-417F-A584-4C5F34C7FA00}" type="presParOf" srcId="{F771E0DB-AC0C-4087-A06C-6B331EE817D5}" destId="{BE85B358-CE86-4BC7-89B9-5B3E83C9DDE9}" srcOrd="1" destOrd="0" presId="urn:microsoft.com/office/officeart/2005/8/layout/vList5"/>
    <dgm:cxn modelId="{9032E2BC-E411-4453-A722-FB548379EFC9}" type="presParOf" srcId="{78C35CAD-371B-4BAA-AFF0-5A4A0584FC34}" destId="{CD31BFBE-53C2-4D24-B521-F877C64A7F3F}" srcOrd="3" destOrd="0" presId="urn:microsoft.com/office/officeart/2005/8/layout/vList5"/>
    <dgm:cxn modelId="{26029D7A-81D4-4FF1-A21E-D3316B6020C5}" type="presParOf" srcId="{78C35CAD-371B-4BAA-AFF0-5A4A0584FC34}" destId="{F083F1C1-F8F6-47DD-AFD6-28223B4AF833}" srcOrd="4" destOrd="0" presId="urn:microsoft.com/office/officeart/2005/8/layout/vList5"/>
    <dgm:cxn modelId="{A40059ED-C1CD-4C69-83CE-9A524121B1D9}" type="presParOf" srcId="{F083F1C1-F8F6-47DD-AFD6-28223B4AF833}" destId="{645E43E8-86A8-4C52-97E2-89C1A409310F}" srcOrd="0" destOrd="0" presId="urn:microsoft.com/office/officeart/2005/8/layout/vList5"/>
    <dgm:cxn modelId="{DDE51ADE-1367-409C-9AA3-C0D0A82A7B51}" type="presParOf" srcId="{F083F1C1-F8F6-47DD-AFD6-28223B4AF833}" destId="{743B3FC2-92F8-4606-B24A-71E7433C70F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B90CBD20-ADC5-4F84-B304-D335A2B3105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46F50B7-7333-4C1E-A282-5478B5622814}">
      <dgm:prSet/>
      <dgm:spPr>
        <a:solidFill>
          <a:srgbClr val="2E6A8C"/>
        </a:solidFill>
        <a:ln>
          <a:noFill/>
        </a:ln>
      </dgm:spPr>
      <dgm:t>
        <a:bodyPr/>
        <a:lstStyle/>
        <a:p>
          <a:r>
            <a:rPr lang="en-US" b="1" dirty="0">
              <a:latin typeface="Calibri" panose="020F0502020204030204" pitchFamily="34" charset="0"/>
              <a:cs typeface="Calibri" panose="020F0502020204030204" pitchFamily="34" charset="0"/>
            </a:rPr>
            <a:t>Road will be closed to through traffic during construction.</a:t>
          </a:r>
          <a:endParaRPr lang="en-US" dirty="0">
            <a:latin typeface="Calibri" panose="020F0502020204030204" pitchFamily="34" charset="0"/>
            <a:cs typeface="Calibri" panose="020F0502020204030204" pitchFamily="34" charset="0"/>
          </a:endParaRPr>
        </a:p>
      </dgm:t>
    </dgm:pt>
    <dgm:pt modelId="{5130B9EA-BF40-4BCF-A2EA-4949F6AC3338}" type="parTrans" cxnId="{B1BDE472-94AC-42B7-BADB-CE91F737222A}">
      <dgm:prSet/>
      <dgm:spPr/>
      <dgm:t>
        <a:bodyPr/>
        <a:lstStyle/>
        <a:p>
          <a:endParaRPr lang="en-US"/>
        </a:p>
      </dgm:t>
    </dgm:pt>
    <dgm:pt modelId="{383B761C-EF6B-4B0A-AC20-CE350712F667}" type="sibTrans" cxnId="{B1BDE472-94AC-42B7-BADB-CE91F737222A}">
      <dgm:prSet/>
      <dgm:spPr/>
      <dgm:t>
        <a:bodyPr/>
        <a:lstStyle/>
        <a:p>
          <a:endParaRPr lang="en-US"/>
        </a:p>
      </dgm:t>
    </dgm:pt>
    <dgm:pt modelId="{BB6ECAB6-1D0A-40FB-A4C1-D6DA14A44507}">
      <dgm:prSet/>
      <dgm:spPr>
        <a:solidFill>
          <a:srgbClr val="2E6A8C"/>
        </a:solidFill>
        <a:ln>
          <a:noFill/>
        </a:ln>
      </dgm:spPr>
      <dgm:t>
        <a:bodyPr/>
        <a:lstStyle/>
        <a:p>
          <a:r>
            <a:rPr lang="en-US" b="1" dirty="0">
              <a:latin typeface="Calibri" panose="020F0502020204030204" pitchFamily="34" charset="0"/>
              <a:cs typeface="Calibri" panose="020F0502020204030204" pitchFamily="34" charset="0"/>
            </a:rPr>
            <a:t>Local traffic and emergency vehicle access will be maintained at all times.</a:t>
          </a:r>
          <a:endParaRPr lang="en-US" dirty="0">
            <a:latin typeface="Calibri" panose="020F0502020204030204" pitchFamily="34" charset="0"/>
            <a:cs typeface="Calibri" panose="020F0502020204030204" pitchFamily="34" charset="0"/>
          </a:endParaRPr>
        </a:p>
      </dgm:t>
    </dgm:pt>
    <dgm:pt modelId="{A2D7EE70-23E0-4677-AC1F-A46FCACC0460}" type="parTrans" cxnId="{B93E109E-8AF8-474B-992F-39CEB5E47430}">
      <dgm:prSet/>
      <dgm:spPr/>
      <dgm:t>
        <a:bodyPr/>
        <a:lstStyle/>
        <a:p>
          <a:endParaRPr lang="en-US"/>
        </a:p>
      </dgm:t>
    </dgm:pt>
    <dgm:pt modelId="{8805E629-27A5-40B6-B1D2-84607DEF7343}" type="sibTrans" cxnId="{B93E109E-8AF8-474B-992F-39CEB5E47430}">
      <dgm:prSet/>
      <dgm:spPr/>
      <dgm:t>
        <a:bodyPr/>
        <a:lstStyle/>
        <a:p>
          <a:endParaRPr lang="en-US"/>
        </a:p>
      </dgm:t>
    </dgm:pt>
    <dgm:pt modelId="{40392E5B-889B-4F15-8E3B-34E085BC9B69}" type="pres">
      <dgm:prSet presAssocID="{B90CBD20-ADC5-4F84-B304-D335A2B31058}" presName="CompostProcess" presStyleCnt="0">
        <dgm:presLayoutVars>
          <dgm:dir/>
          <dgm:resizeHandles val="exact"/>
        </dgm:presLayoutVars>
      </dgm:prSet>
      <dgm:spPr/>
    </dgm:pt>
    <dgm:pt modelId="{0967853D-A391-4C9E-9203-6F9D107FCA5D}" type="pres">
      <dgm:prSet presAssocID="{B90CBD20-ADC5-4F84-B304-D335A2B31058}" presName="arrow" presStyleLbl="bgShp" presStyleIdx="0" presStyleCnt="1"/>
      <dgm:spPr>
        <a:solidFill>
          <a:srgbClr val="FDB917">
            <a:alpha val="50000"/>
          </a:srgbClr>
        </a:solidFill>
      </dgm:spPr>
    </dgm:pt>
    <dgm:pt modelId="{F1485698-19A7-4DBE-85B5-1FAE56127D78}" type="pres">
      <dgm:prSet presAssocID="{B90CBD20-ADC5-4F84-B304-D335A2B31058}" presName="linearProcess" presStyleCnt="0"/>
      <dgm:spPr/>
    </dgm:pt>
    <dgm:pt modelId="{97CC7B74-9304-4AC3-971B-F4507FBED58D}" type="pres">
      <dgm:prSet presAssocID="{646F50B7-7333-4C1E-A282-5478B5622814}" presName="textNode" presStyleLbl="node1" presStyleIdx="0" presStyleCnt="2">
        <dgm:presLayoutVars>
          <dgm:bulletEnabled val="1"/>
        </dgm:presLayoutVars>
      </dgm:prSet>
      <dgm:spPr/>
    </dgm:pt>
    <dgm:pt modelId="{CF848B73-F66C-47B3-BC60-0F5C0656B71A}" type="pres">
      <dgm:prSet presAssocID="{383B761C-EF6B-4B0A-AC20-CE350712F667}" presName="sibTrans" presStyleCnt="0"/>
      <dgm:spPr/>
    </dgm:pt>
    <dgm:pt modelId="{D34E6997-BB60-4428-B881-B23A1EB27B88}" type="pres">
      <dgm:prSet presAssocID="{BB6ECAB6-1D0A-40FB-A4C1-D6DA14A44507}" presName="textNode" presStyleLbl="node1" presStyleIdx="1" presStyleCnt="2">
        <dgm:presLayoutVars>
          <dgm:bulletEnabled val="1"/>
        </dgm:presLayoutVars>
      </dgm:prSet>
      <dgm:spPr/>
    </dgm:pt>
  </dgm:ptLst>
  <dgm:cxnLst>
    <dgm:cxn modelId="{B1BDE472-94AC-42B7-BADB-CE91F737222A}" srcId="{B90CBD20-ADC5-4F84-B304-D335A2B31058}" destId="{646F50B7-7333-4C1E-A282-5478B5622814}" srcOrd="0" destOrd="0" parTransId="{5130B9EA-BF40-4BCF-A2EA-4949F6AC3338}" sibTransId="{383B761C-EF6B-4B0A-AC20-CE350712F667}"/>
    <dgm:cxn modelId="{5BFB368C-6BF7-4207-BA5B-E62BEA972E62}" type="presOf" srcId="{BB6ECAB6-1D0A-40FB-A4C1-D6DA14A44507}" destId="{D34E6997-BB60-4428-B881-B23A1EB27B88}" srcOrd="0" destOrd="0" presId="urn:microsoft.com/office/officeart/2005/8/layout/hProcess9"/>
    <dgm:cxn modelId="{B93E109E-8AF8-474B-992F-39CEB5E47430}" srcId="{B90CBD20-ADC5-4F84-B304-D335A2B31058}" destId="{BB6ECAB6-1D0A-40FB-A4C1-D6DA14A44507}" srcOrd="1" destOrd="0" parTransId="{A2D7EE70-23E0-4677-AC1F-A46FCACC0460}" sibTransId="{8805E629-27A5-40B6-B1D2-84607DEF7343}"/>
    <dgm:cxn modelId="{F6F174A6-C36A-46A2-8E40-A56499C28A85}" type="presOf" srcId="{646F50B7-7333-4C1E-A282-5478B5622814}" destId="{97CC7B74-9304-4AC3-971B-F4507FBED58D}" srcOrd="0" destOrd="0" presId="urn:microsoft.com/office/officeart/2005/8/layout/hProcess9"/>
    <dgm:cxn modelId="{D0DF8EB5-E503-43C9-8DB7-03418184392C}" type="presOf" srcId="{B90CBD20-ADC5-4F84-B304-D335A2B31058}" destId="{40392E5B-889B-4F15-8E3B-34E085BC9B69}" srcOrd="0" destOrd="0" presId="urn:microsoft.com/office/officeart/2005/8/layout/hProcess9"/>
    <dgm:cxn modelId="{68FB7830-4B4B-43E0-9D90-CC24144EA56A}" type="presParOf" srcId="{40392E5B-889B-4F15-8E3B-34E085BC9B69}" destId="{0967853D-A391-4C9E-9203-6F9D107FCA5D}" srcOrd="0" destOrd="0" presId="urn:microsoft.com/office/officeart/2005/8/layout/hProcess9"/>
    <dgm:cxn modelId="{754DAC49-0FC1-4D55-AD9B-17652DBDAB9E}" type="presParOf" srcId="{40392E5B-889B-4F15-8E3B-34E085BC9B69}" destId="{F1485698-19A7-4DBE-85B5-1FAE56127D78}" srcOrd="1" destOrd="0" presId="urn:microsoft.com/office/officeart/2005/8/layout/hProcess9"/>
    <dgm:cxn modelId="{A7605083-6891-47CD-9A35-D621C94ABAB5}" type="presParOf" srcId="{F1485698-19A7-4DBE-85B5-1FAE56127D78}" destId="{97CC7B74-9304-4AC3-971B-F4507FBED58D}" srcOrd="0" destOrd="0" presId="urn:microsoft.com/office/officeart/2005/8/layout/hProcess9"/>
    <dgm:cxn modelId="{D26A4500-DC41-4C52-B08E-2416557B5823}" type="presParOf" srcId="{F1485698-19A7-4DBE-85B5-1FAE56127D78}" destId="{CF848B73-F66C-47B3-BC60-0F5C0656B71A}" srcOrd="1" destOrd="0" presId="urn:microsoft.com/office/officeart/2005/8/layout/hProcess9"/>
    <dgm:cxn modelId="{67075517-D2FC-4040-8688-C702F887E8C9}" type="presParOf" srcId="{F1485698-19A7-4DBE-85B5-1FAE56127D78}" destId="{D34E6997-BB60-4428-B881-B23A1EB27B8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7CD40-9F23-4436-9DDC-F87676D0B909}">
      <dsp:nvSpPr>
        <dsp:cNvPr id="0" name=""/>
        <dsp:cNvSpPr/>
      </dsp:nvSpPr>
      <dsp:spPr>
        <a:xfrm>
          <a:off x="0" y="2408"/>
          <a:ext cx="2962656" cy="1589530"/>
        </a:xfrm>
        <a:prstGeom prst="roundRect">
          <a:avLst/>
        </a:prstGeom>
        <a:solidFill>
          <a:srgbClr val="2E6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Calibri" panose="020F0502020204030204" pitchFamily="34" charset="0"/>
              <a:cs typeface="Calibri" panose="020F0502020204030204" pitchFamily="34" charset="0"/>
            </a:rPr>
            <a:t>Involve the public in the planning and design process</a:t>
          </a:r>
          <a:endParaRPr lang="en-US" sz="2600" kern="1200" dirty="0">
            <a:latin typeface="Calibri" panose="020F0502020204030204" pitchFamily="34" charset="0"/>
            <a:cs typeface="Calibri" panose="020F0502020204030204" pitchFamily="34" charset="0"/>
          </a:endParaRPr>
        </a:p>
      </dsp:txBody>
      <dsp:txXfrm>
        <a:off x="77594" y="80002"/>
        <a:ext cx="2807468" cy="1434342"/>
      </dsp:txXfrm>
    </dsp:sp>
    <dsp:sp modelId="{BE85B358-CE86-4BC7-89B9-5B3E83C9DDE9}">
      <dsp:nvSpPr>
        <dsp:cNvPr id="0" name=""/>
        <dsp:cNvSpPr/>
      </dsp:nvSpPr>
      <dsp:spPr>
        <a:xfrm rot="5400000">
          <a:off x="4960315" y="-167291"/>
          <a:ext cx="1271624" cy="5266944"/>
        </a:xfrm>
        <a:prstGeom prst="round2SameRect">
          <a:avLst/>
        </a:prstGeom>
        <a:solidFill>
          <a:srgbClr val="FDB917">
            <a:alpha val="90000"/>
          </a:srgbClr>
        </a:solidFill>
        <a:ln w="25400" cap="flat" cmpd="sng" algn="ctr">
          <a:solidFill>
            <a:srgbClr val="741112">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a:solidFill>
                <a:srgbClr val="741112"/>
              </a:solidFill>
              <a:latin typeface="Calibri" panose="020F0502020204030204" pitchFamily="34" charset="0"/>
              <a:cs typeface="Calibri" panose="020F0502020204030204" pitchFamily="34" charset="0"/>
            </a:rPr>
            <a:t>Background Information</a:t>
          </a:r>
          <a:endParaRPr lang="en-US" sz="2600" kern="1200" dirty="0">
            <a:solidFill>
              <a:srgbClr val="741112"/>
            </a:solidFill>
            <a:latin typeface="Calibri" panose="020F0502020204030204" pitchFamily="34" charset="0"/>
            <a:cs typeface="Calibri" panose="020F0502020204030204" pitchFamily="34" charset="0"/>
          </a:endParaRPr>
        </a:p>
        <a:p>
          <a:pPr marL="228600" lvl="1" indent="-228600" algn="l" defTabSz="1155700">
            <a:lnSpc>
              <a:spcPct val="90000"/>
            </a:lnSpc>
            <a:spcBef>
              <a:spcPct val="0"/>
            </a:spcBef>
            <a:spcAft>
              <a:spcPct val="15000"/>
            </a:spcAft>
            <a:buChar char="•"/>
          </a:pPr>
          <a:r>
            <a:rPr lang="en-US" sz="2600" b="1" kern="1200">
              <a:solidFill>
                <a:srgbClr val="741112"/>
              </a:solidFill>
              <a:latin typeface="Calibri" panose="020F0502020204030204" pitchFamily="34" charset="0"/>
              <a:cs typeface="Calibri" panose="020F0502020204030204" pitchFamily="34" charset="0"/>
            </a:rPr>
            <a:t>Proposed Project</a:t>
          </a:r>
          <a:endParaRPr lang="en-US" sz="2600" kern="1200">
            <a:solidFill>
              <a:srgbClr val="741112"/>
            </a:solidFill>
            <a:latin typeface="Calibri" panose="020F0502020204030204" pitchFamily="34" charset="0"/>
            <a:cs typeface="Calibri" panose="020F0502020204030204" pitchFamily="34" charset="0"/>
          </a:endParaRPr>
        </a:p>
        <a:p>
          <a:pPr marL="228600" lvl="1" indent="-228600" algn="l" defTabSz="1155700">
            <a:lnSpc>
              <a:spcPct val="90000"/>
            </a:lnSpc>
            <a:spcBef>
              <a:spcPct val="0"/>
            </a:spcBef>
            <a:spcAft>
              <a:spcPct val="15000"/>
            </a:spcAft>
            <a:buChar char="•"/>
          </a:pPr>
          <a:r>
            <a:rPr lang="en-US" sz="2600" b="1" kern="1200">
              <a:solidFill>
                <a:srgbClr val="741112"/>
              </a:solidFill>
              <a:latin typeface="Calibri" panose="020F0502020204030204" pitchFamily="34" charset="0"/>
              <a:cs typeface="Calibri" panose="020F0502020204030204" pitchFamily="34" charset="0"/>
            </a:rPr>
            <a:t>Project Schedule</a:t>
          </a:r>
          <a:endParaRPr lang="en-US" sz="2600" kern="1200">
            <a:solidFill>
              <a:srgbClr val="741112"/>
            </a:solidFill>
            <a:latin typeface="Calibri" panose="020F0502020204030204" pitchFamily="34" charset="0"/>
            <a:cs typeface="Calibri" panose="020F0502020204030204" pitchFamily="34" charset="0"/>
          </a:endParaRPr>
        </a:p>
      </dsp:txBody>
      <dsp:txXfrm rot="-5400000">
        <a:off x="2962655" y="1892445"/>
        <a:ext cx="5204868" cy="1147472"/>
      </dsp:txXfrm>
    </dsp:sp>
    <dsp:sp modelId="{808518A3-D165-411A-BDED-E7CFB1884FC7}">
      <dsp:nvSpPr>
        <dsp:cNvPr id="0" name=""/>
        <dsp:cNvSpPr/>
      </dsp:nvSpPr>
      <dsp:spPr>
        <a:xfrm>
          <a:off x="0" y="1671415"/>
          <a:ext cx="2962656" cy="1589530"/>
        </a:xfrm>
        <a:prstGeom prst="roundRect">
          <a:avLst/>
        </a:prstGeom>
        <a:solidFill>
          <a:srgbClr val="2E6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latin typeface="Calibri" panose="020F0502020204030204" pitchFamily="34" charset="0"/>
              <a:cs typeface="Calibri" panose="020F0502020204030204" pitchFamily="34" charset="0"/>
            </a:rPr>
            <a:t>Provide a Project Overview</a:t>
          </a:r>
          <a:endParaRPr lang="en-US" sz="2600" kern="1200">
            <a:latin typeface="Calibri" panose="020F0502020204030204" pitchFamily="34" charset="0"/>
            <a:cs typeface="Calibri" panose="020F0502020204030204" pitchFamily="34" charset="0"/>
          </a:endParaRPr>
        </a:p>
      </dsp:txBody>
      <dsp:txXfrm>
        <a:off x="77594" y="1749009"/>
        <a:ext cx="2807468" cy="1434342"/>
      </dsp:txXfrm>
    </dsp:sp>
    <dsp:sp modelId="{645E43E8-86A8-4C52-97E2-89C1A409310F}">
      <dsp:nvSpPr>
        <dsp:cNvPr id="0" name=""/>
        <dsp:cNvSpPr/>
      </dsp:nvSpPr>
      <dsp:spPr>
        <a:xfrm>
          <a:off x="0" y="3340422"/>
          <a:ext cx="2962656" cy="1589530"/>
        </a:xfrm>
        <a:prstGeom prst="roundRect">
          <a:avLst/>
        </a:prstGeom>
        <a:solidFill>
          <a:srgbClr val="2E6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Calibri" panose="020F0502020204030204" pitchFamily="34" charset="0"/>
              <a:cs typeface="Calibri" panose="020F0502020204030204" pitchFamily="34" charset="0"/>
            </a:rPr>
            <a:t>Gather Input and Comments</a:t>
          </a:r>
          <a:endParaRPr lang="en-US" sz="2600" kern="1200" dirty="0">
            <a:latin typeface="Calibri" panose="020F0502020204030204" pitchFamily="34" charset="0"/>
            <a:cs typeface="Calibri" panose="020F0502020204030204" pitchFamily="34" charset="0"/>
          </a:endParaRPr>
        </a:p>
      </dsp:txBody>
      <dsp:txXfrm>
        <a:off x="77594" y="3418016"/>
        <a:ext cx="2807468" cy="1434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A0091-4925-4F4C-911D-8A27B63FA010}">
      <dsp:nvSpPr>
        <dsp:cNvPr id="0" name=""/>
        <dsp:cNvSpPr/>
      </dsp:nvSpPr>
      <dsp:spPr>
        <a:xfrm>
          <a:off x="0" y="429394"/>
          <a:ext cx="8229600" cy="618745"/>
        </a:xfrm>
        <a:prstGeom prst="rect">
          <a:avLst/>
        </a:prstGeom>
        <a:solidFill>
          <a:schemeClr val="lt1">
            <a:alpha val="90000"/>
            <a:hueOff val="0"/>
            <a:satOff val="0"/>
            <a:lumOff val="0"/>
            <a:alphaOff val="0"/>
          </a:scheme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D5F01131-7CBC-429D-B7B5-7F4AD87E1B43}">
      <dsp:nvSpPr>
        <dsp:cNvPr id="0" name=""/>
        <dsp:cNvSpPr/>
      </dsp:nvSpPr>
      <dsp:spPr>
        <a:xfrm>
          <a:off x="411480" y="28157"/>
          <a:ext cx="5760720" cy="711197"/>
        </a:xfrm>
        <a:prstGeom prst="roundRect">
          <a:avLst/>
        </a:prstGeom>
        <a:solidFill>
          <a:srgbClr val="2E6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Grading &amp; Pipe Replacement in 1952</a:t>
          </a:r>
        </a:p>
      </dsp:txBody>
      <dsp:txXfrm>
        <a:off x="446198" y="62875"/>
        <a:ext cx="5691284" cy="641761"/>
      </dsp:txXfrm>
    </dsp:sp>
    <dsp:sp modelId="{8C292F7E-CA1F-4F77-96D8-A19D09E41417}">
      <dsp:nvSpPr>
        <dsp:cNvPr id="0" name=""/>
        <dsp:cNvSpPr/>
      </dsp:nvSpPr>
      <dsp:spPr>
        <a:xfrm>
          <a:off x="0" y="1562777"/>
          <a:ext cx="8229600" cy="618745"/>
        </a:xfrm>
        <a:prstGeom prst="rect">
          <a:avLst/>
        </a:prstGeom>
        <a:solidFill>
          <a:schemeClr val="lt1">
            <a:alpha val="90000"/>
            <a:hueOff val="0"/>
            <a:satOff val="0"/>
            <a:lumOff val="0"/>
            <a:alphaOff val="0"/>
          </a:scheme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D8B2C631-640D-4079-8A29-B73D71609CB1}">
      <dsp:nvSpPr>
        <dsp:cNvPr id="0" name=""/>
        <dsp:cNvSpPr/>
      </dsp:nvSpPr>
      <dsp:spPr>
        <a:xfrm>
          <a:off x="411480" y="1161539"/>
          <a:ext cx="5760720" cy="711197"/>
        </a:xfrm>
        <a:prstGeom prst="roundRect">
          <a:avLst/>
        </a:prstGeom>
        <a:solidFill>
          <a:srgbClr val="2E6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Resurfaced in 1977</a:t>
          </a:r>
        </a:p>
      </dsp:txBody>
      <dsp:txXfrm>
        <a:off x="446198" y="1196257"/>
        <a:ext cx="5691284" cy="641761"/>
      </dsp:txXfrm>
    </dsp:sp>
    <dsp:sp modelId="{8BB4CFBA-7401-48CE-A1D4-9C084506F51A}">
      <dsp:nvSpPr>
        <dsp:cNvPr id="0" name=""/>
        <dsp:cNvSpPr/>
      </dsp:nvSpPr>
      <dsp:spPr>
        <a:xfrm>
          <a:off x="0" y="2604882"/>
          <a:ext cx="8229600" cy="529200"/>
        </a:xfrm>
        <a:prstGeom prst="rect">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66D7F7EF-DA6B-4A9C-AAD2-EE7D9121DEA0}">
      <dsp:nvSpPr>
        <dsp:cNvPr id="0" name=""/>
        <dsp:cNvSpPr/>
      </dsp:nvSpPr>
      <dsp:spPr>
        <a:xfrm>
          <a:off x="411480" y="2294922"/>
          <a:ext cx="5760720" cy="619920"/>
        </a:xfrm>
        <a:prstGeom prst="roundRect">
          <a:avLst/>
        </a:prstGeom>
        <a:solidFill>
          <a:srgbClr val="2E6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Resurfaced in 2001</a:t>
          </a:r>
        </a:p>
      </dsp:txBody>
      <dsp:txXfrm>
        <a:off x="441742" y="2325184"/>
        <a:ext cx="5700196" cy="559396"/>
      </dsp:txXfrm>
    </dsp:sp>
    <dsp:sp modelId="{556A7C1F-52E4-46A3-A562-49852D1A57A4}">
      <dsp:nvSpPr>
        <dsp:cNvPr id="0" name=""/>
        <dsp:cNvSpPr/>
      </dsp:nvSpPr>
      <dsp:spPr>
        <a:xfrm>
          <a:off x="0" y="3557442"/>
          <a:ext cx="8229600" cy="529200"/>
        </a:xfrm>
        <a:prstGeom prst="rect">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E1C82066-8C68-4DC3-9399-4AC8D45C17DC}">
      <dsp:nvSpPr>
        <dsp:cNvPr id="0" name=""/>
        <dsp:cNvSpPr/>
      </dsp:nvSpPr>
      <dsp:spPr>
        <a:xfrm>
          <a:off x="411480" y="3247482"/>
          <a:ext cx="5760720" cy="619920"/>
        </a:xfrm>
        <a:prstGeom prst="roundRect">
          <a:avLst/>
        </a:prstGeom>
        <a:solidFill>
          <a:srgbClr val="2E6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Resurfaced &amp; Pipe Work in 2018</a:t>
          </a:r>
        </a:p>
      </dsp:txBody>
      <dsp:txXfrm>
        <a:off x="441742" y="3277744"/>
        <a:ext cx="5700196"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88981-E4C9-4220-8CAF-D9D0BB3E1CEC}">
      <dsp:nvSpPr>
        <dsp:cNvPr id="0" name=""/>
        <dsp:cNvSpPr/>
      </dsp:nvSpPr>
      <dsp:spPr>
        <a:xfrm>
          <a:off x="0" y="489419"/>
          <a:ext cx="8229600" cy="781200"/>
        </a:xfrm>
        <a:prstGeom prst="rect">
          <a:avLst/>
        </a:prstGeom>
        <a:solidFill>
          <a:srgbClr val="FFFFFF">
            <a:alpha val="90000"/>
            <a:hueOff val="0"/>
            <a:satOff val="0"/>
            <a:lumOff val="0"/>
            <a:alphaOff val="0"/>
          </a:srgb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A0EC5624-86B4-48FD-BF20-C57C0577E27F}">
      <dsp:nvSpPr>
        <dsp:cNvPr id="0" name=""/>
        <dsp:cNvSpPr/>
      </dsp:nvSpPr>
      <dsp:spPr>
        <a:xfrm>
          <a:off x="411480" y="31859"/>
          <a:ext cx="6182404" cy="915120"/>
        </a:xfrm>
        <a:prstGeom prst="roundRect">
          <a:avLst/>
        </a:prstGeom>
        <a:solidFill>
          <a:srgbClr val="2E6A8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rgbClr val="FFFFFF"/>
              </a:solidFill>
              <a:latin typeface="Calibri" panose="020F0502020204030204" pitchFamily="34" charset="0"/>
              <a:ea typeface="+mn-ea"/>
              <a:cs typeface="Calibri" panose="020F0502020204030204" pitchFamily="34" charset="0"/>
            </a:rPr>
            <a:t>2021 Average Daily Traffic (ADT) = 1722</a:t>
          </a:r>
        </a:p>
      </dsp:txBody>
      <dsp:txXfrm>
        <a:off x="456152" y="76531"/>
        <a:ext cx="6093060" cy="825776"/>
      </dsp:txXfrm>
    </dsp:sp>
    <dsp:sp modelId="{0ED8A58A-7C64-4DC3-9C71-C9E9D24243BC}">
      <dsp:nvSpPr>
        <dsp:cNvPr id="0" name=""/>
        <dsp:cNvSpPr/>
      </dsp:nvSpPr>
      <dsp:spPr>
        <a:xfrm>
          <a:off x="0" y="1895579"/>
          <a:ext cx="8229600" cy="781200"/>
        </a:xfrm>
        <a:prstGeom prst="rect">
          <a:avLst/>
        </a:prstGeom>
        <a:solidFill>
          <a:srgbClr val="FFFFFF">
            <a:alpha val="90000"/>
            <a:hueOff val="0"/>
            <a:satOff val="0"/>
            <a:lumOff val="0"/>
            <a:alphaOff val="0"/>
          </a:srgb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C61427DC-68B6-4608-B3BD-E62C863718C3}">
      <dsp:nvSpPr>
        <dsp:cNvPr id="0" name=""/>
        <dsp:cNvSpPr/>
      </dsp:nvSpPr>
      <dsp:spPr>
        <a:xfrm>
          <a:off x="411480" y="1438019"/>
          <a:ext cx="6192774" cy="915120"/>
        </a:xfrm>
        <a:prstGeom prst="roundRect">
          <a:avLst/>
        </a:prstGeom>
        <a:solidFill>
          <a:srgbClr val="2E6A8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rgbClr val="FFFFFF"/>
              </a:solidFill>
              <a:latin typeface="Calibri" panose="020F0502020204030204" pitchFamily="34" charset="0"/>
              <a:ea typeface="+mn-ea"/>
              <a:cs typeface="Calibri" panose="020F0502020204030204" pitchFamily="34" charset="0"/>
            </a:rPr>
            <a:t>2041 Projected ADT = 2574</a:t>
          </a:r>
        </a:p>
      </dsp:txBody>
      <dsp:txXfrm>
        <a:off x="456152" y="1482691"/>
        <a:ext cx="6103430" cy="825776"/>
      </dsp:txXfrm>
    </dsp:sp>
    <dsp:sp modelId="{A43F1DDD-50B3-41C5-8555-7C43F404529A}">
      <dsp:nvSpPr>
        <dsp:cNvPr id="0" name=""/>
        <dsp:cNvSpPr/>
      </dsp:nvSpPr>
      <dsp:spPr>
        <a:xfrm>
          <a:off x="0" y="3301740"/>
          <a:ext cx="8229600" cy="781200"/>
        </a:xfrm>
        <a:prstGeom prst="rect">
          <a:avLst/>
        </a:prstGeom>
        <a:solidFill>
          <a:srgbClr val="FFFFFF">
            <a:alpha val="90000"/>
            <a:hueOff val="0"/>
            <a:satOff val="0"/>
            <a:lumOff val="0"/>
            <a:alphaOff val="0"/>
          </a:srgb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7252143C-F4C9-4570-A349-2BE93682B2CA}">
      <dsp:nvSpPr>
        <dsp:cNvPr id="0" name=""/>
        <dsp:cNvSpPr/>
      </dsp:nvSpPr>
      <dsp:spPr>
        <a:xfrm>
          <a:off x="411480" y="2844180"/>
          <a:ext cx="6182404" cy="915120"/>
        </a:xfrm>
        <a:prstGeom prst="roundRect">
          <a:avLst/>
        </a:prstGeom>
        <a:solidFill>
          <a:srgbClr val="2E6A8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rgbClr val="FFFFFF"/>
              </a:solidFill>
              <a:latin typeface="Calibri" panose="020F0502020204030204" pitchFamily="34" charset="0"/>
              <a:ea typeface="+mn-ea"/>
              <a:cs typeface="Calibri" panose="020F0502020204030204" pitchFamily="34" charset="0"/>
            </a:rPr>
            <a:t>5.9% Average Truck Traffic</a:t>
          </a:r>
        </a:p>
      </dsp:txBody>
      <dsp:txXfrm>
        <a:off x="456152" y="2888852"/>
        <a:ext cx="6093060" cy="825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4BA97-7EDD-4A66-85DF-1E80510B90A1}">
      <dsp:nvSpPr>
        <dsp:cNvPr id="0" name=""/>
        <dsp:cNvSpPr/>
      </dsp:nvSpPr>
      <dsp:spPr>
        <a:xfrm>
          <a:off x="278691" y="61833"/>
          <a:ext cx="3587690" cy="3293735"/>
        </a:xfrm>
        <a:prstGeom prst="round2SameRect">
          <a:avLst>
            <a:gd name="adj1" fmla="val 8000"/>
            <a:gd name="adj2" fmla="val 0"/>
          </a:avLst>
        </a:prstGeom>
        <a:solidFill>
          <a:srgbClr val="FDB917">
            <a:alpha val="90000"/>
          </a:srgbClr>
        </a:solidFill>
        <a:ln w="25400" cap="flat" cmpd="sng" algn="ctr">
          <a:solidFill>
            <a:srgbClr val="741112"/>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ts val="300"/>
            </a:spcAft>
            <a:buNone/>
          </a:pPr>
          <a:r>
            <a:rPr lang="en-US" sz="2400" kern="1200" dirty="0">
              <a:solidFill>
                <a:srgbClr val="741112"/>
              </a:solidFill>
              <a:latin typeface="Calibri" panose="020F0502020204030204" pitchFamily="34" charset="0"/>
              <a:cs typeface="Calibri" panose="020F0502020204030204" pitchFamily="34" charset="0"/>
            </a:rPr>
            <a:t>7 Reported Crashes</a:t>
          </a:r>
        </a:p>
        <a:p>
          <a:pPr marL="228600" lvl="1" indent="-228600" algn="l" defTabSz="1066800">
            <a:lnSpc>
              <a:spcPct val="90000"/>
            </a:lnSpc>
            <a:spcBef>
              <a:spcPct val="0"/>
            </a:spcBef>
            <a:spcAft>
              <a:spcPts val="300"/>
            </a:spcAft>
            <a:buNone/>
          </a:pPr>
          <a:r>
            <a:rPr lang="en-US" sz="2400" kern="1200" dirty="0">
              <a:solidFill>
                <a:srgbClr val="741112"/>
              </a:solidFill>
              <a:latin typeface="Calibri" panose="020F0502020204030204" pitchFamily="34" charset="0"/>
              <a:cs typeface="Calibri" panose="020F0502020204030204" pitchFamily="34" charset="0"/>
            </a:rPr>
            <a:t>5 Property Damage Only (PDO) </a:t>
          </a:r>
        </a:p>
        <a:p>
          <a:pPr marL="457200" lvl="2" indent="-228600" algn="l" defTabSz="1066800">
            <a:lnSpc>
              <a:spcPct val="90000"/>
            </a:lnSpc>
            <a:spcBef>
              <a:spcPct val="0"/>
            </a:spcBef>
            <a:spcAft>
              <a:spcPts val="300"/>
            </a:spcAft>
            <a:buChar char="•"/>
          </a:pPr>
          <a:r>
            <a:rPr lang="en-US" sz="2400" kern="1200" dirty="0">
              <a:solidFill>
                <a:srgbClr val="741112"/>
              </a:solidFill>
              <a:latin typeface="Calibri" panose="020F0502020204030204" pitchFamily="34" charset="0"/>
              <a:cs typeface="Calibri" panose="020F0502020204030204" pitchFamily="34" charset="0"/>
            </a:rPr>
            <a:t>5 Animal Hit</a:t>
          </a:r>
        </a:p>
        <a:p>
          <a:pPr marL="457200" lvl="2" indent="-228600" algn="l" defTabSz="1066800">
            <a:lnSpc>
              <a:spcPct val="90000"/>
            </a:lnSpc>
            <a:spcBef>
              <a:spcPct val="0"/>
            </a:spcBef>
            <a:spcAft>
              <a:spcPts val="300"/>
            </a:spcAft>
            <a:buChar char="•"/>
          </a:pPr>
          <a:r>
            <a:rPr lang="en-US" sz="2400" kern="1200" dirty="0">
              <a:solidFill>
                <a:srgbClr val="741112"/>
              </a:solidFill>
              <a:latin typeface="Calibri" panose="020F0502020204030204" pitchFamily="34" charset="0"/>
              <a:cs typeface="Calibri" panose="020F0502020204030204" pitchFamily="34" charset="0"/>
            </a:rPr>
            <a:t>1 Head-on (Injury)</a:t>
          </a:r>
        </a:p>
        <a:p>
          <a:pPr marL="457200" lvl="2" indent="-228600" algn="l" defTabSz="1066800">
            <a:lnSpc>
              <a:spcPct val="90000"/>
            </a:lnSpc>
            <a:spcBef>
              <a:spcPct val="0"/>
            </a:spcBef>
            <a:spcAft>
              <a:spcPts val="300"/>
            </a:spcAft>
            <a:buChar char="•"/>
          </a:pPr>
          <a:r>
            <a:rPr lang="en-US" sz="2400" kern="1200" dirty="0">
              <a:solidFill>
                <a:srgbClr val="741112"/>
              </a:solidFill>
              <a:latin typeface="Calibri" panose="020F0502020204030204" pitchFamily="34" charset="0"/>
              <a:cs typeface="Calibri" panose="020F0502020204030204" pitchFamily="34" charset="0"/>
            </a:rPr>
            <a:t>1 Fixed Object Off Road (Injury)</a:t>
          </a:r>
        </a:p>
        <a:p>
          <a:pPr marL="457200" lvl="2" indent="-228600" algn="l" defTabSz="1066800">
            <a:lnSpc>
              <a:spcPct val="90000"/>
            </a:lnSpc>
            <a:spcBef>
              <a:spcPct val="0"/>
            </a:spcBef>
            <a:spcAft>
              <a:spcPts val="300"/>
            </a:spcAft>
            <a:buChar char="•"/>
          </a:pPr>
          <a:r>
            <a:rPr lang="en-US" sz="2400" kern="1200" dirty="0">
              <a:solidFill>
                <a:srgbClr val="741112"/>
              </a:solidFill>
              <a:latin typeface="Calibri" panose="020F0502020204030204" pitchFamily="34" charset="0"/>
              <a:cs typeface="Calibri" panose="020F0502020204030204" pitchFamily="34" charset="0"/>
            </a:rPr>
            <a:t>0 Fatalities</a:t>
          </a:r>
        </a:p>
      </dsp:txBody>
      <dsp:txXfrm>
        <a:off x="355867" y="139009"/>
        <a:ext cx="3433338" cy="3216559"/>
      </dsp:txXfrm>
    </dsp:sp>
    <dsp:sp modelId="{D87AFC3E-B51A-4F77-AAFA-70007070D05D}">
      <dsp:nvSpPr>
        <dsp:cNvPr id="0" name=""/>
        <dsp:cNvSpPr/>
      </dsp:nvSpPr>
      <dsp:spPr>
        <a:xfrm>
          <a:off x="261124" y="3344861"/>
          <a:ext cx="3618410" cy="1161458"/>
        </a:xfrm>
        <a:prstGeom prst="rect">
          <a:avLst/>
        </a:prstGeom>
        <a:solidFill>
          <a:srgbClr val="2E6A8C"/>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en-US" sz="2700" b="1" kern="1200" dirty="0">
              <a:latin typeface="Calibri" panose="020F0502020204030204" pitchFamily="34" charset="0"/>
              <a:cs typeface="Calibri" panose="020F0502020204030204" pitchFamily="34" charset="0"/>
            </a:rPr>
            <a:t>5 Year Period from 2017 to 2021</a:t>
          </a:r>
          <a:endParaRPr lang="en-US" sz="2700" kern="1200" dirty="0">
            <a:latin typeface="Calibri" panose="020F0502020204030204" pitchFamily="34" charset="0"/>
            <a:cs typeface="Calibri" panose="020F0502020204030204" pitchFamily="34" charset="0"/>
          </a:endParaRPr>
        </a:p>
      </dsp:txBody>
      <dsp:txXfrm>
        <a:off x="261124" y="3344861"/>
        <a:ext cx="2548176" cy="1161458"/>
      </dsp:txXfrm>
    </dsp:sp>
    <dsp:sp modelId="{E8BD09F3-F6AF-454E-8BAE-621D267E869E}">
      <dsp:nvSpPr>
        <dsp:cNvPr id="0" name=""/>
        <dsp:cNvSpPr/>
      </dsp:nvSpPr>
      <dsp:spPr>
        <a:xfrm>
          <a:off x="2691479" y="3243722"/>
          <a:ext cx="1266443" cy="1266443"/>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A34E5641-A9EC-4EEA-898E-4796CA0F726D}">
      <dsp:nvSpPr>
        <dsp:cNvPr id="0" name=""/>
        <dsp:cNvSpPr/>
      </dsp:nvSpPr>
      <dsp:spPr>
        <a:xfrm>
          <a:off x="4361431" y="77189"/>
          <a:ext cx="3563446" cy="3532887"/>
        </a:xfrm>
        <a:prstGeom prst="round2SameRect">
          <a:avLst>
            <a:gd name="adj1" fmla="val 8000"/>
            <a:gd name="adj2" fmla="val 0"/>
          </a:avLst>
        </a:prstGeom>
        <a:solidFill>
          <a:srgbClr val="FDB917">
            <a:alpha val="90000"/>
          </a:srgbClr>
        </a:solidFill>
        <a:ln w="25400" cap="flat" cmpd="sng" algn="ctr">
          <a:solidFill>
            <a:srgbClr val="741112"/>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US" sz="2400" kern="1200" dirty="0">
              <a:solidFill>
                <a:srgbClr val="741112"/>
              </a:solidFill>
              <a:latin typeface="Calibri" panose="020F0502020204030204" pitchFamily="34" charset="0"/>
              <a:ea typeface="+mn-ea"/>
              <a:cs typeface="Calibri" panose="020F0502020204030204" pitchFamily="34" charset="0"/>
            </a:rPr>
            <a:t>Reported Crash Rate for this segment of S.D. Highway 37 = 0.282</a:t>
          </a:r>
        </a:p>
        <a:p>
          <a:pPr marL="228600" lvl="1" indent="-228600" algn="l" defTabSz="977900">
            <a:lnSpc>
              <a:spcPct val="90000"/>
            </a:lnSpc>
            <a:spcBef>
              <a:spcPct val="0"/>
            </a:spcBef>
            <a:spcAft>
              <a:spcPct val="15000"/>
            </a:spcAft>
            <a:buChar char="•"/>
          </a:pPr>
          <a:r>
            <a:rPr lang="en-US" sz="2400" kern="1200" dirty="0">
              <a:solidFill>
                <a:srgbClr val="741112"/>
              </a:solidFill>
              <a:latin typeface="Calibri" panose="020F0502020204030204" pitchFamily="34" charset="0"/>
              <a:ea typeface="+mn-ea"/>
              <a:cs typeface="Calibri" panose="020F0502020204030204" pitchFamily="34" charset="0"/>
            </a:rPr>
            <a:t>Statewide Weighted Crash Rate = 1.73 (crashes per million vehicle miles of travel)</a:t>
          </a:r>
        </a:p>
      </dsp:txBody>
      <dsp:txXfrm>
        <a:off x="4444211" y="159969"/>
        <a:ext cx="3397886" cy="3450107"/>
      </dsp:txXfrm>
    </dsp:sp>
    <dsp:sp modelId="{D01F7A96-3246-4377-B257-BAC11662041A}">
      <dsp:nvSpPr>
        <dsp:cNvPr id="0" name=""/>
        <dsp:cNvSpPr/>
      </dsp:nvSpPr>
      <dsp:spPr>
        <a:xfrm>
          <a:off x="4325952" y="3410541"/>
          <a:ext cx="3618410" cy="1161458"/>
        </a:xfrm>
        <a:prstGeom prst="rect">
          <a:avLst/>
        </a:prstGeom>
        <a:solidFill>
          <a:srgbClr val="2E6A8C"/>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FFFF"/>
              </a:solidFill>
              <a:latin typeface="Calibri" panose="020F0502020204030204" pitchFamily="34" charset="0"/>
              <a:ea typeface="+mn-ea"/>
              <a:cs typeface="Calibri" panose="020F0502020204030204" pitchFamily="34" charset="0"/>
            </a:rPr>
            <a:t>Rural Minor Arterial</a:t>
          </a:r>
        </a:p>
      </dsp:txBody>
      <dsp:txXfrm>
        <a:off x="4325952" y="3410541"/>
        <a:ext cx="2548176" cy="1161458"/>
      </dsp:txXfrm>
    </dsp:sp>
    <dsp:sp modelId="{9138B46C-FCA0-4D43-BF3C-3EDBE636C30E}">
      <dsp:nvSpPr>
        <dsp:cNvPr id="0" name=""/>
        <dsp:cNvSpPr/>
      </dsp:nvSpPr>
      <dsp:spPr>
        <a:xfrm>
          <a:off x="6922212" y="3303510"/>
          <a:ext cx="1266443" cy="1266443"/>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7EF89-84B7-4AD8-9BF4-DC09701C9C18}">
      <dsp:nvSpPr>
        <dsp:cNvPr id="0" name=""/>
        <dsp:cNvSpPr/>
      </dsp:nvSpPr>
      <dsp:spPr>
        <a:xfrm>
          <a:off x="0" y="372420"/>
          <a:ext cx="8229600" cy="579600"/>
        </a:xfrm>
        <a:prstGeom prst="rect">
          <a:avLst/>
        </a:prstGeom>
        <a:solidFill>
          <a:srgbClr val="FFFFFF">
            <a:alpha val="90000"/>
            <a:hueOff val="0"/>
            <a:satOff val="0"/>
            <a:lumOff val="0"/>
            <a:alphaOff val="0"/>
          </a:srgb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C1621F69-AD5B-46D1-8C1C-241FDF21299A}">
      <dsp:nvSpPr>
        <dsp:cNvPr id="0" name=""/>
        <dsp:cNvSpPr/>
      </dsp:nvSpPr>
      <dsp:spPr>
        <a:xfrm>
          <a:off x="411480" y="32939"/>
          <a:ext cx="5760720" cy="678960"/>
        </a:xfrm>
        <a:prstGeom prst="roundRect">
          <a:avLst/>
        </a:prstGeom>
        <a:solidFill>
          <a:srgbClr val="2E6A8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rgbClr val="FFFFFF"/>
              </a:solidFill>
              <a:latin typeface="Calibri" panose="020F0502020204030204" pitchFamily="34" charset="0"/>
              <a:ea typeface="+mn-ea"/>
              <a:cs typeface="Calibri" panose="020F0502020204030204" pitchFamily="34" charset="0"/>
            </a:rPr>
            <a:t>Vertical Curves</a:t>
          </a:r>
        </a:p>
      </dsp:txBody>
      <dsp:txXfrm>
        <a:off x="444624" y="66083"/>
        <a:ext cx="5694432" cy="612672"/>
      </dsp:txXfrm>
    </dsp:sp>
    <dsp:sp modelId="{1277993C-1BC0-4EAF-ADF8-8FEB820B5A16}">
      <dsp:nvSpPr>
        <dsp:cNvPr id="0" name=""/>
        <dsp:cNvSpPr/>
      </dsp:nvSpPr>
      <dsp:spPr>
        <a:xfrm>
          <a:off x="0" y="1415700"/>
          <a:ext cx="8229600" cy="579600"/>
        </a:xfrm>
        <a:prstGeom prst="rect">
          <a:avLst/>
        </a:prstGeom>
        <a:solidFill>
          <a:srgbClr val="FFFFFF">
            <a:alpha val="90000"/>
            <a:hueOff val="0"/>
            <a:satOff val="0"/>
            <a:lumOff val="0"/>
            <a:alphaOff val="0"/>
          </a:srgb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92A3B12F-D82E-4128-A2B9-C7DE4D2CBD8A}">
      <dsp:nvSpPr>
        <dsp:cNvPr id="0" name=""/>
        <dsp:cNvSpPr/>
      </dsp:nvSpPr>
      <dsp:spPr>
        <a:xfrm>
          <a:off x="411480" y="1076219"/>
          <a:ext cx="5760720" cy="678960"/>
        </a:xfrm>
        <a:prstGeom prst="roundRect">
          <a:avLst/>
        </a:prstGeom>
        <a:solidFill>
          <a:srgbClr val="2E6A8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rgbClr val="FFFFFF"/>
              </a:solidFill>
              <a:latin typeface="Calibri" panose="020F0502020204030204" pitchFamily="34" charset="0"/>
              <a:ea typeface="+mn-ea"/>
              <a:cs typeface="Calibri" panose="020F0502020204030204" pitchFamily="34" charset="0"/>
            </a:rPr>
            <a:t>Narrow Shoulders – Four feet</a:t>
          </a:r>
        </a:p>
      </dsp:txBody>
      <dsp:txXfrm>
        <a:off x="444624" y="1109363"/>
        <a:ext cx="5694432" cy="612672"/>
      </dsp:txXfrm>
    </dsp:sp>
    <dsp:sp modelId="{99595964-5994-45C4-A92C-20171530CCF4}">
      <dsp:nvSpPr>
        <dsp:cNvPr id="0" name=""/>
        <dsp:cNvSpPr/>
      </dsp:nvSpPr>
      <dsp:spPr>
        <a:xfrm>
          <a:off x="0" y="2458980"/>
          <a:ext cx="8229600" cy="579600"/>
        </a:xfrm>
        <a:prstGeom prst="rect">
          <a:avLst/>
        </a:prstGeom>
        <a:solidFill>
          <a:srgbClr val="FFFFFF">
            <a:hueOff val="0"/>
            <a:satOff val="0"/>
            <a:lumOff val="0"/>
            <a:alpha val="50000"/>
          </a:srgb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05EE5F40-B0AF-4027-A3F5-3AACD8D4AE09}">
      <dsp:nvSpPr>
        <dsp:cNvPr id="0" name=""/>
        <dsp:cNvSpPr/>
      </dsp:nvSpPr>
      <dsp:spPr>
        <a:xfrm>
          <a:off x="411480" y="2119500"/>
          <a:ext cx="5760720" cy="678960"/>
        </a:xfrm>
        <a:prstGeom prst="roundRect">
          <a:avLst/>
        </a:prstGeom>
        <a:solidFill>
          <a:srgbClr val="2E6A8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rgbClr val="FFFFFF"/>
              </a:solidFill>
              <a:latin typeface="Calibri" panose="020F0502020204030204" pitchFamily="34" charset="0"/>
              <a:ea typeface="+mn-ea"/>
              <a:cs typeface="Calibri" panose="020F0502020204030204" pitchFamily="34" charset="0"/>
            </a:rPr>
            <a:t>Surfacing</a:t>
          </a:r>
        </a:p>
      </dsp:txBody>
      <dsp:txXfrm>
        <a:off x="444624" y="2152644"/>
        <a:ext cx="5694432" cy="612672"/>
      </dsp:txXfrm>
    </dsp:sp>
    <dsp:sp modelId="{6CCB44B1-20C8-4BF4-B903-5406B619AFB5}">
      <dsp:nvSpPr>
        <dsp:cNvPr id="0" name=""/>
        <dsp:cNvSpPr/>
      </dsp:nvSpPr>
      <dsp:spPr>
        <a:xfrm>
          <a:off x="0" y="3502260"/>
          <a:ext cx="8229600" cy="579600"/>
        </a:xfrm>
        <a:prstGeom prst="rect">
          <a:avLst/>
        </a:prstGeom>
        <a:solidFill>
          <a:srgbClr val="FFFFFF">
            <a:hueOff val="0"/>
            <a:satOff val="0"/>
            <a:lumOff val="0"/>
            <a:alpha val="50000"/>
          </a:srgb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E98F0437-A221-4251-A8A6-BB38FA1690EF}">
      <dsp:nvSpPr>
        <dsp:cNvPr id="0" name=""/>
        <dsp:cNvSpPr/>
      </dsp:nvSpPr>
      <dsp:spPr>
        <a:xfrm>
          <a:off x="411480" y="3162780"/>
          <a:ext cx="5760720" cy="678960"/>
        </a:xfrm>
        <a:prstGeom prst="roundRect">
          <a:avLst/>
        </a:prstGeom>
        <a:solidFill>
          <a:srgbClr val="2E6A8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55700">
            <a:lnSpc>
              <a:spcPct val="90000"/>
            </a:lnSpc>
            <a:spcBef>
              <a:spcPct val="0"/>
            </a:spcBef>
            <a:spcAft>
              <a:spcPct val="35000"/>
            </a:spcAft>
            <a:buNone/>
          </a:pPr>
          <a:r>
            <a:rPr lang="en-US" sz="2600" b="1" kern="1200">
              <a:solidFill>
                <a:srgbClr val="FFFFFF"/>
              </a:solidFill>
              <a:latin typeface="Calibri" panose="020F0502020204030204" pitchFamily="34" charset="0"/>
              <a:ea typeface="+mn-ea"/>
              <a:cs typeface="Calibri" panose="020F0502020204030204" pitchFamily="34" charset="0"/>
            </a:rPr>
            <a:t>Structures</a:t>
          </a:r>
        </a:p>
      </dsp:txBody>
      <dsp:txXfrm>
        <a:off x="444624" y="3195924"/>
        <a:ext cx="5694432"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7EF89-84B7-4AD8-9BF4-DC09701C9C18}">
      <dsp:nvSpPr>
        <dsp:cNvPr id="0" name=""/>
        <dsp:cNvSpPr/>
      </dsp:nvSpPr>
      <dsp:spPr>
        <a:xfrm>
          <a:off x="0" y="334590"/>
          <a:ext cx="8229600" cy="554400"/>
        </a:xfrm>
        <a:prstGeom prst="rect">
          <a:avLst/>
        </a:prstGeom>
        <a:solidFill>
          <a:srgbClr val="FFFFFF">
            <a:alpha val="90000"/>
            <a:hueOff val="0"/>
            <a:satOff val="0"/>
            <a:lumOff val="0"/>
            <a:alphaOff val="0"/>
          </a:srgb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C1621F69-AD5B-46D1-8C1C-241FDF21299A}">
      <dsp:nvSpPr>
        <dsp:cNvPr id="0" name=""/>
        <dsp:cNvSpPr/>
      </dsp:nvSpPr>
      <dsp:spPr>
        <a:xfrm>
          <a:off x="411480" y="9870"/>
          <a:ext cx="5910441" cy="649440"/>
        </a:xfrm>
        <a:prstGeom prst="roundRect">
          <a:avLst/>
        </a:prstGeom>
        <a:solidFill>
          <a:srgbClr val="2E6A8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rgbClr val="FFFFFF"/>
              </a:solidFill>
              <a:latin typeface="Calibri" panose="020F0502020204030204" pitchFamily="34" charset="0"/>
              <a:ea typeface="+mn-ea"/>
              <a:cs typeface="Calibri" panose="020F0502020204030204" pitchFamily="34" charset="0"/>
            </a:rPr>
            <a:t>Widen Roadway – Eight feet Shoulders</a:t>
          </a:r>
        </a:p>
      </dsp:txBody>
      <dsp:txXfrm>
        <a:off x="443183" y="41573"/>
        <a:ext cx="5847035" cy="586034"/>
      </dsp:txXfrm>
    </dsp:sp>
    <dsp:sp modelId="{99595964-5994-45C4-A92C-20171530CCF4}">
      <dsp:nvSpPr>
        <dsp:cNvPr id="0" name=""/>
        <dsp:cNvSpPr/>
      </dsp:nvSpPr>
      <dsp:spPr>
        <a:xfrm>
          <a:off x="0" y="1332510"/>
          <a:ext cx="8229600" cy="554400"/>
        </a:xfrm>
        <a:prstGeom prst="rect">
          <a:avLst/>
        </a:prstGeom>
        <a:solidFill>
          <a:srgbClr val="FFFFFF">
            <a:hueOff val="0"/>
            <a:satOff val="0"/>
            <a:lumOff val="0"/>
            <a:alpha val="50000"/>
          </a:srgb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05EE5F40-B0AF-4027-A3F5-3AACD8D4AE09}">
      <dsp:nvSpPr>
        <dsp:cNvPr id="0" name=""/>
        <dsp:cNvSpPr/>
      </dsp:nvSpPr>
      <dsp:spPr>
        <a:xfrm>
          <a:off x="411480" y="1007790"/>
          <a:ext cx="5760720" cy="649440"/>
        </a:xfrm>
        <a:prstGeom prst="roundRect">
          <a:avLst/>
        </a:prstGeom>
        <a:solidFill>
          <a:srgbClr val="2E6A8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rgbClr val="FFFFFF"/>
              </a:solidFill>
              <a:latin typeface="Calibri" panose="020F0502020204030204" pitchFamily="34" charset="0"/>
              <a:ea typeface="+mn-ea"/>
              <a:cs typeface="Calibri" panose="020F0502020204030204" pitchFamily="34" charset="0"/>
            </a:rPr>
            <a:t>Replace Fence and Culverts</a:t>
          </a:r>
        </a:p>
      </dsp:txBody>
      <dsp:txXfrm>
        <a:off x="443183" y="1039493"/>
        <a:ext cx="5697314" cy="586034"/>
      </dsp:txXfrm>
    </dsp:sp>
    <dsp:sp modelId="{6CCB44B1-20C8-4BF4-B903-5406B619AFB5}">
      <dsp:nvSpPr>
        <dsp:cNvPr id="0" name=""/>
        <dsp:cNvSpPr/>
      </dsp:nvSpPr>
      <dsp:spPr>
        <a:xfrm>
          <a:off x="0" y="2429333"/>
          <a:ext cx="8229600" cy="554400"/>
        </a:xfrm>
        <a:prstGeom prst="rect">
          <a:avLst/>
        </a:prstGeom>
        <a:solidFill>
          <a:srgbClr val="FFFFFF">
            <a:hueOff val="0"/>
            <a:satOff val="0"/>
            <a:lumOff val="0"/>
            <a:alpha val="50000"/>
          </a:srgb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E98F0437-A221-4251-A8A6-BB38FA1690EF}">
      <dsp:nvSpPr>
        <dsp:cNvPr id="0" name=""/>
        <dsp:cNvSpPr/>
      </dsp:nvSpPr>
      <dsp:spPr>
        <a:xfrm>
          <a:off x="411480" y="2005710"/>
          <a:ext cx="7743905" cy="748343"/>
        </a:xfrm>
        <a:prstGeom prst="roundRect">
          <a:avLst/>
        </a:prstGeom>
        <a:solidFill>
          <a:srgbClr val="2E6A8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rgbClr val="FFFFFF"/>
              </a:solidFill>
              <a:latin typeface="Calibri" panose="020F0502020204030204" pitchFamily="34" charset="0"/>
              <a:ea typeface="+mn-ea"/>
              <a:cs typeface="Calibri" panose="020F0502020204030204" pitchFamily="34" charset="0"/>
            </a:rPr>
            <a:t>Adding left &amp; right northbound and southbound turn lanes onto Highway 28</a:t>
          </a:r>
        </a:p>
      </dsp:txBody>
      <dsp:txXfrm>
        <a:off x="448011" y="2042241"/>
        <a:ext cx="7670843" cy="675281"/>
      </dsp:txXfrm>
    </dsp:sp>
    <dsp:sp modelId="{57F202D3-BA3E-45F5-90FF-BCB1BB618456}">
      <dsp:nvSpPr>
        <dsp:cNvPr id="0" name=""/>
        <dsp:cNvSpPr/>
      </dsp:nvSpPr>
      <dsp:spPr>
        <a:xfrm>
          <a:off x="0" y="3550529"/>
          <a:ext cx="82296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49BB82-4ED4-4C8F-A2B6-47428B7BB325}">
      <dsp:nvSpPr>
        <dsp:cNvPr id="0" name=""/>
        <dsp:cNvSpPr/>
      </dsp:nvSpPr>
      <dsp:spPr>
        <a:xfrm>
          <a:off x="411480" y="3102533"/>
          <a:ext cx="7721323" cy="772716"/>
        </a:xfrm>
        <a:prstGeom prst="roundRect">
          <a:avLst/>
        </a:prstGeom>
        <a:solidFill>
          <a:srgbClr val="2E6A8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rgbClr val="FFFFFF"/>
              </a:solidFill>
              <a:latin typeface="Calibri" panose="020F0502020204030204" pitchFamily="34" charset="0"/>
              <a:ea typeface="+mn-ea"/>
              <a:cs typeface="Calibri" panose="020F0502020204030204" pitchFamily="34" charset="0"/>
            </a:rPr>
            <a:t>Adding left and right northbound turn lanes, left southbound turn lane onto 196</a:t>
          </a:r>
          <a:r>
            <a:rPr lang="en-US" sz="2600" b="1" kern="1200" baseline="30000" dirty="0">
              <a:solidFill>
                <a:srgbClr val="FFFFFF"/>
              </a:solidFill>
              <a:latin typeface="Calibri" panose="020F0502020204030204" pitchFamily="34" charset="0"/>
              <a:ea typeface="+mn-ea"/>
              <a:cs typeface="Calibri" panose="020F0502020204030204" pitchFamily="34" charset="0"/>
            </a:rPr>
            <a:t>th</a:t>
          </a:r>
          <a:r>
            <a:rPr lang="en-US" sz="2600" b="1" kern="1200" dirty="0">
              <a:solidFill>
                <a:srgbClr val="FFFFFF"/>
              </a:solidFill>
              <a:latin typeface="Calibri" panose="020F0502020204030204" pitchFamily="34" charset="0"/>
              <a:ea typeface="+mn-ea"/>
              <a:cs typeface="Calibri" panose="020F0502020204030204" pitchFamily="34" charset="0"/>
            </a:rPr>
            <a:t> Street</a:t>
          </a:r>
        </a:p>
      </dsp:txBody>
      <dsp:txXfrm>
        <a:off x="449201" y="3140254"/>
        <a:ext cx="7645881" cy="6972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A0091-4925-4F4C-911D-8A27B63FA010}">
      <dsp:nvSpPr>
        <dsp:cNvPr id="0" name=""/>
        <dsp:cNvSpPr/>
      </dsp:nvSpPr>
      <dsp:spPr>
        <a:xfrm>
          <a:off x="0" y="519515"/>
          <a:ext cx="8229600" cy="766066"/>
        </a:xfrm>
        <a:prstGeom prst="rect">
          <a:avLst/>
        </a:prstGeom>
        <a:solidFill>
          <a:schemeClr val="lt1">
            <a:alpha val="90000"/>
            <a:hueOff val="0"/>
            <a:satOff val="0"/>
            <a:lumOff val="0"/>
            <a:alphaOff val="0"/>
          </a:scheme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D5F01131-7CBC-429D-B7B5-7F4AD87E1B43}">
      <dsp:nvSpPr>
        <dsp:cNvPr id="0" name=""/>
        <dsp:cNvSpPr/>
      </dsp:nvSpPr>
      <dsp:spPr>
        <a:xfrm>
          <a:off x="411480" y="22745"/>
          <a:ext cx="5760720" cy="880529"/>
        </a:xfrm>
        <a:prstGeom prst="roundRect">
          <a:avLst/>
        </a:prstGeom>
        <a:solidFill>
          <a:srgbClr val="2E6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Calibri" panose="020F0502020204030204" pitchFamily="34" charset="0"/>
              <a:cs typeface="Calibri" panose="020F0502020204030204" pitchFamily="34" charset="0"/>
            </a:rPr>
            <a:t>Existing Width = 150 feet</a:t>
          </a:r>
          <a:endParaRPr lang="en-US" sz="2600" kern="1200" dirty="0">
            <a:latin typeface="Calibri" panose="020F0502020204030204" pitchFamily="34" charset="0"/>
            <a:cs typeface="Calibri" panose="020F0502020204030204" pitchFamily="34" charset="0"/>
          </a:endParaRPr>
        </a:p>
      </dsp:txBody>
      <dsp:txXfrm>
        <a:off x="454464" y="65729"/>
        <a:ext cx="5674752" cy="794561"/>
      </dsp:txXfrm>
    </dsp:sp>
    <dsp:sp modelId="{8C292F7E-CA1F-4F77-96D8-A19D09E41417}">
      <dsp:nvSpPr>
        <dsp:cNvPr id="0" name=""/>
        <dsp:cNvSpPr/>
      </dsp:nvSpPr>
      <dsp:spPr>
        <a:xfrm>
          <a:off x="0" y="1922751"/>
          <a:ext cx="8229600" cy="766066"/>
        </a:xfrm>
        <a:prstGeom prst="rect">
          <a:avLst/>
        </a:prstGeom>
        <a:solidFill>
          <a:schemeClr val="lt1">
            <a:alpha val="90000"/>
            <a:hueOff val="0"/>
            <a:satOff val="0"/>
            <a:lumOff val="0"/>
            <a:alphaOff val="0"/>
          </a:scheme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D8B2C631-640D-4079-8A29-B73D71609CB1}">
      <dsp:nvSpPr>
        <dsp:cNvPr id="0" name=""/>
        <dsp:cNvSpPr/>
      </dsp:nvSpPr>
      <dsp:spPr>
        <a:xfrm>
          <a:off x="411480" y="1425981"/>
          <a:ext cx="5760720" cy="880529"/>
        </a:xfrm>
        <a:prstGeom prst="roundRect">
          <a:avLst/>
        </a:prstGeom>
        <a:solidFill>
          <a:srgbClr val="2E6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Calibri" panose="020F0502020204030204" pitchFamily="34" charset="0"/>
              <a:cs typeface="Calibri" panose="020F0502020204030204" pitchFamily="34" charset="0"/>
            </a:rPr>
            <a:t>Proposed Width = 150 feet</a:t>
          </a:r>
          <a:endParaRPr lang="en-US" sz="2600" kern="1200" dirty="0">
            <a:latin typeface="Calibri" panose="020F0502020204030204" pitchFamily="34" charset="0"/>
            <a:cs typeface="Calibri" panose="020F0502020204030204" pitchFamily="34" charset="0"/>
          </a:endParaRPr>
        </a:p>
      </dsp:txBody>
      <dsp:txXfrm>
        <a:off x="454464" y="1468965"/>
        <a:ext cx="5674752" cy="794561"/>
      </dsp:txXfrm>
    </dsp:sp>
    <dsp:sp modelId="{9B80D8EA-49C6-4BC7-BAAC-45DD759E5AFE}">
      <dsp:nvSpPr>
        <dsp:cNvPr id="0" name=""/>
        <dsp:cNvSpPr/>
      </dsp:nvSpPr>
      <dsp:spPr>
        <a:xfrm>
          <a:off x="0" y="3325987"/>
          <a:ext cx="8229600" cy="766066"/>
        </a:xfrm>
        <a:prstGeom prst="rect">
          <a:avLst/>
        </a:prstGeom>
        <a:solidFill>
          <a:schemeClr val="lt1">
            <a:alpha val="90000"/>
            <a:hueOff val="0"/>
            <a:satOff val="0"/>
            <a:lumOff val="0"/>
            <a:alphaOff val="0"/>
          </a:schemeClr>
        </a:solidFill>
        <a:ln w="25400" cap="flat" cmpd="sng" algn="ctr">
          <a:solidFill>
            <a:srgbClr val="2E6A8C"/>
          </a:solidFill>
          <a:prstDash val="solid"/>
        </a:ln>
        <a:effectLst/>
      </dsp:spPr>
      <dsp:style>
        <a:lnRef idx="2">
          <a:scrgbClr r="0" g="0" b="0"/>
        </a:lnRef>
        <a:fillRef idx="1">
          <a:scrgbClr r="0" g="0" b="0"/>
        </a:fillRef>
        <a:effectRef idx="0">
          <a:scrgbClr r="0" g="0" b="0"/>
        </a:effectRef>
        <a:fontRef idx="minor"/>
      </dsp:style>
    </dsp:sp>
    <dsp:sp modelId="{1F77EAEC-6430-40AC-AD8E-588345CE8263}">
      <dsp:nvSpPr>
        <dsp:cNvPr id="0" name=""/>
        <dsp:cNvSpPr/>
      </dsp:nvSpPr>
      <dsp:spPr>
        <a:xfrm>
          <a:off x="411480" y="2829218"/>
          <a:ext cx="5760720" cy="880529"/>
        </a:xfrm>
        <a:prstGeom prst="roundRect">
          <a:avLst/>
        </a:prstGeom>
        <a:solidFill>
          <a:srgbClr val="2E6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Calibri" panose="020F0502020204030204" pitchFamily="34" charset="0"/>
              <a:cs typeface="Calibri" panose="020F0502020204030204" pitchFamily="34" charset="0"/>
            </a:rPr>
            <a:t>Temporary Easements as needed</a:t>
          </a:r>
          <a:endParaRPr lang="en-US" sz="2600" kern="1200" dirty="0">
            <a:latin typeface="Calibri" panose="020F0502020204030204" pitchFamily="34" charset="0"/>
            <a:cs typeface="Calibri" panose="020F0502020204030204" pitchFamily="34" charset="0"/>
          </a:endParaRPr>
        </a:p>
      </dsp:txBody>
      <dsp:txXfrm>
        <a:off x="454464" y="2872202"/>
        <a:ext cx="5674752" cy="7945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BDD58-1D31-4789-AE0A-15E6B2D0BCC9}">
      <dsp:nvSpPr>
        <dsp:cNvPr id="0" name=""/>
        <dsp:cNvSpPr/>
      </dsp:nvSpPr>
      <dsp:spPr>
        <a:xfrm rot="5400000">
          <a:off x="4960315" y="-1836298"/>
          <a:ext cx="1271624" cy="5266944"/>
        </a:xfrm>
        <a:prstGeom prst="round2SameRect">
          <a:avLst/>
        </a:prstGeom>
        <a:solidFill>
          <a:srgbClr val="FDB917">
            <a:alpha val="90000"/>
          </a:srgbClr>
        </a:solidFill>
        <a:ln w="25400" cap="flat" cmpd="sng" algn="ctr">
          <a:solidFill>
            <a:srgbClr val="741112">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None/>
          </a:pPr>
          <a:r>
            <a:rPr lang="en-US" sz="2600" b="1" kern="1200" dirty="0">
              <a:solidFill>
                <a:srgbClr val="741112"/>
              </a:solidFill>
              <a:latin typeface="Calibri" panose="020F0502020204030204" pitchFamily="34" charset="0"/>
              <a:ea typeface="+mn-ea"/>
              <a:cs typeface="Calibri" panose="020F0502020204030204" pitchFamily="34" charset="0"/>
            </a:rPr>
            <a:t>Federal Highway Regulations for Safety</a:t>
          </a:r>
        </a:p>
      </dsp:txBody>
      <dsp:txXfrm rot="-5400000">
        <a:off x="2962655" y="223438"/>
        <a:ext cx="5204868" cy="1147472"/>
      </dsp:txXfrm>
    </dsp:sp>
    <dsp:sp modelId="{28D7CD40-9F23-4436-9DDC-F87676D0B909}">
      <dsp:nvSpPr>
        <dsp:cNvPr id="0" name=""/>
        <dsp:cNvSpPr/>
      </dsp:nvSpPr>
      <dsp:spPr>
        <a:xfrm>
          <a:off x="0" y="2408"/>
          <a:ext cx="2962656" cy="1589530"/>
        </a:xfrm>
        <a:prstGeom prst="roundRect">
          <a:avLst/>
        </a:prstGeom>
        <a:solidFill>
          <a:srgbClr val="2E6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1" kern="1200" dirty="0">
              <a:latin typeface="Calibri" panose="020F0502020204030204" pitchFamily="34" charset="0"/>
              <a:cs typeface="Calibri" panose="020F0502020204030204" pitchFamily="34" charset="0"/>
            </a:rPr>
            <a:t>Private Property in Public ROW</a:t>
          </a:r>
          <a:endParaRPr lang="en-US" sz="3100" kern="1200" dirty="0">
            <a:latin typeface="Calibri" panose="020F0502020204030204" pitchFamily="34" charset="0"/>
            <a:cs typeface="Calibri" panose="020F0502020204030204" pitchFamily="34" charset="0"/>
          </a:endParaRPr>
        </a:p>
      </dsp:txBody>
      <dsp:txXfrm>
        <a:off x="77594" y="80002"/>
        <a:ext cx="2807468" cy="1434342"/>
      </dsp:txXfrm>
    </dsp:sp>
    <dsp:sp modelId="{BE85B358-CE86-4BC7-89B9-5B3E83C9DDE9}">
      <dsp:nvSpPr>
        <dsp:cNvPr id="0" name=""/>
        <dsp:cNvSpPr/>
      </dsp:nvSpPr>
      <dsp:spPr>
        <a:xfrm rot="5400000">
          <a:off x="4960315" y="-167291"/>
          <a:ext cx="1271624" cy="5266944"/>
        </a:xfrm>
        <a:prstGeom prst="round2SameRect">
          <a:avLst/>
        </a:prstGeom>
        <a:solidFill>
          <a:srgbClr val="FDB917">
            <a:alpha val="90000"/>
          </a:srgbClr>
        </a:solidFill>
        <a:ln w="25400" cap="flat" cmpd="sng" algn="ctr">
          <a:solidFill>
            <a:srgbClr val="741112">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a:solidFill>
                <a:srgbClr val="741112"/>
              </a:solidFill>
              <a:latin typeface="Calibri" panose="020F0502020204030204" pitchFamily="34" charset="0"/>
              <a:cs typeface="Calibri" panose="020F0502020204030204" pitchFamily="34" charset="0"/>
            </a:rPr>
            <a:t>Signs</a:t>
          </a:r>
          <a:endParaRPr lang="en-US" sz="2600" kern="1200" dirty="0">
            <a:solidFill>
              <a:srgbClr val="741112"/>
            </a:solidFill>
            <a:latin typeface="Calibri" panose="020F0502020204030204" pitchFamily="34" charset="0"/>
            <a:cs typeface="Calibri" panose="020F0502020204030204" pitchFamily="34" charset="0"/>
          </a:endParaRPr>
        </a:p>
        <a:p>
          <a:pPr marL="228600" lvl="1" indent="-228600" algn="l" defTabSz="1155700">
            <a:lnSpc>
              <a:spcPct val="90000"/>
            </a:lnSpc>
            <a:spcBef>
              <a:spcPct val="0"/>
            </a:spcBef>
            <a:spcAft>
              <a:spcPct val="15000"/>
            </a:spcAft>
            <a:buChar char="•"/>
          </a:pPr>
          <a:r>
            <a:rPr lang="en-US" sz="2600" b="1" kern="1200" dirty="0">
              <a:solidFill>
                <a:srgbClr val="741112"/>
              </a:solidFill>
              <a:latin typeface="Calibri" panose="020F0502020204030204" pitchFamily="34" charset="0"/>
              <a:cs typeface="Calibri" panose="020F0502020204030204" pitchFamily="34" charset="0"/>
            </a:rPr>
            <a:t>Private Use (Parking)</a:t>
          </a:r>
          <a:endParaRPr lang="en-US" sz="2600" kern="1200" dirty="0">
            <a:solidFill>
              <a:srgbClr val="741112"/>
            </a:solidFill>
            <a:latin typeface="Calibri" panose="020F0502020204030204" pitchFamily="34" charset="0"/>
            <a:cs typeface="Calibri" panose="020F0502020204030204" pitchFamily="34" charset="0"/>
          </a:endParaRPr>
        </a:p>
        <a:p>
          <a:pPr marL="228600" lvl="1" indent="-228600" algn="l" defTabSz="1155700">
            <a:lnSpc>
              <a:spcPct val="90000"/>
            </a:lnSpc>
            <a:spcBef>
              <a:spcPct val="0"/>
            </a:spcBef>
            <a:spcAft>
              <a:spcPct val="15000"/>
            </a:spcAft>
            <a:buChar char="•"/>
          </a:pPr>
          <a:r>
            <a:rPr lang="en-US" sz="2600" b="1" kern="1200" dirty="0">
              <a:solidFill>
                <a:srgbClr val="741112"/>
              </a:solidFill>
              <a:latin typeface="Calibri" panose="020F0502020204030204" pitchFamily="34" charset="0"/>
              <a:cs typeface="Calibri" panose="020F0502020204030204" pitchFamily="34" charset="0"/>
            </a:rPr>
            <a:t>Landscaping Items</a:t>
          </a:r>
          <a:endParaRPr lang="en-US" sz="2600" kern="1200" dirty="0">
            <a:solidFill>
              <a:srgbClr val="741112"/>
            </a:solidFill>
            <a:latin typeface="Calibri" panose="020F0502020204030204" pitchFamily="34" charset="0"/>
            <a:cs typeface="Calibri" panose="020F0502020204030204" pitchFamily="34" charset="0"/>
          </a:endParaRPr>
        </a:p>
      </dsp:txBody>
      <dsp:txXfrm rot="-5400000">
        <a:off x="2962655" y="1892445"/>
        <a:ext cx="5204868" cy="1147472"/>
      </dsp:txXfrm>
    </dsp:sp>
    <dsp:sp modelId="{808518A3-D165-411A-BDED-E7CFB1884FC7}">
      <dsp:nvSpPr>
        <dsp:cNvPr id="0" name=""/>
        <dsp:cNvSpPr/>
      </dsp:nvSpPr>
      <dsp:spPr>
        <a:xfrm>
          <a:off x="0" y="1671415"/>
          <a:ext cx="2962656" cy="1589530"/>
        </a:xfrm>
        <a:prstGeom prst="roundRect">
          <a:avLst/>
        </a:prstGeom>
        <a:solidFill>
          <a:srgbClr val="2E6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1" kern="1200" dirty="0">
              <a:latin typeface="Calibri" panose="020F0502020204030204" pitchFamily="34" charset="0"/>
              <a:cs typeface="Calibri" panose="020F0502020204030204" pitchFamily="34" charset="0"/>
            </a:rPr>
            <a:t>Examples</a:t>
          </a:r>
          <a:endParaRPr lang="en-US" sz="3100" kern="1200" dirty="0">
            <a:latin typeface="Calibri" panose="020F0502020204030204" pitchFamily="34" charset="0"/>
            <a:cs typeface="Calibri" panose="020F0502020204030204" pitchFamily="34" charset="0"/>
          </a:endParaRPr>
        </a:p>
      </dsp:txBody>
      <dsp:txXfrm>
        <a:off x="77594" y="1749009"/>
        <a:ext cx="2807468" cy="1434342"/>
      </dsp:txXfrm>
    </dsp:sp>
    <dsp:sp modelId="{743B3FC2-92F8-4606-B24A-71E7433C70F5}">
      <dsp:nvSpPr>
        <dsp:cNvPr id="0" name=""/>
        <dsp:cNvSpPr/>
      </dsp:nvSpPr>
      <dsp:spPr>
        <a:xfrm rot="5400000">
          <a:off x="4960315" y="1501716"/>
          <a:ext cx="1271624" cy="5266944"/>
        </a:xfrm>
        <a:prstGeom prst="round2SameRect">
          <a:avLst/>
        </a:prstGeom>
        <a:solidFill>
          <a:srgbClr val="FDB917">
            <a:alpha val="90000"/>
          </a:srgbClr>
        </a:solidFill>
        <a:ln w="25400" cap="flat" cmpd="sng" algn="ctr">
          <a:solidFill>
            <a:srgbClr val="741112">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None/>
          </a:pPr>
          <a:r>
            <a:rPr lang="en-US" sz="2600" b="1" kern="1200" dirty="0">
              <a:solidFill>
                <a:srgbClr val="741112"/>
              </a:solidFill>
              <a:latin typeface="Calibri" panose="020F0502020204030204" pitchFamily="34" charset="0"/>
              <a:ea typeface="+mn-ea"/>
              <a:cs typeface="Calibri" panose="020F0502020204030204" pitchFamily="34" charset="0"/>
            </a:rPr>
            <a:t>Owners of encroachments will be notified by the Huron Area Office</a:t>
          </a:r>
        </a:p>
      </dsp:txBody>
      <dsp:txXfrm rot="-5400000">
        <a:off x="2962655" y="3561452"/>
        <a:ext cx="5204868" cy="1147472"/>
      </dsp:txXfrm>
    </dsp:sp>
    <dsp:sp modelId="{645E43E8-86A8-4C52-97E2-89C1A409310F}">
      <dsp:nvSpPr>
        <dsp:cNvPr id="0" name=""/>
        <dsp:cNvSpPr/>
      </dsp:nvSpPr>
      <dsp:spPr>
        <a:xfrm>
          <a:off x="0" y="3340422"/>
          <a:ext cx="2962656" cy="1589530"/>
        </a:xfrm>
        <a:prstGeom prst="roundRect">
          <a:avLst/>
        </a:prstGeom>
        <a:solidFill>
          <a:srgbClr val="2E6A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1" kern="1200" dirty="0">
              <a:latin typeface="Calibri" panose="020F0502020204030204" pitchFamily="34" charset="0"/>
              <a:cs typeface="Calibri" panose="020F0502020204030204" pitchFamily="34" charset="0"/>
            </a:rPr>
            <a:t>Notification</a:t>
          </a:r>
          <a:endParaRPr lang="en-US" sz="3100" kern="1200" dirty="0">
            <a:latin typeface="Calibri" panose="020F0502020204030204" pitchFamily="34" charset="0"/>
            <a:cs typeface="Calibri" panose="020F0502020204030204" pitchFamily="34" charset="0"/>
          </a:endParaRPr>
        </a:p>
      </dsp:txBody>
      <dsp:txXfrm>
        <a:off x="77594" y="3418016"/>
        <a:ext cx="2807468" cy="14343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7853D-A391-4C9E-9203-6F9D107FCA5D}">
      <dsp:nvSpPr>
        <dsp:cNvPr id="0" name=""/>
        <dsp:cNvSpPr/>
      </dsp:nvSpPr>
      <dsp:spPr>
        <a:xfrm>
          <a:off x="617219" y="0"/>
          <a:ext cx="6995160" cy="4285204"/>
        </a:xfrm>
        <a:prstGeom prst="rightArrow">
          <a:avLst/>
        </a:prstGeom>
        <a:solidFill>
          <a:srgbClr val="FDB917">
            <a:alpha val="50000"/>
          </a:srgbClr>
        </a:solidFill>
        <a:ln>
          <a:noFill/>
        </a:ln>
        <a:effectLst/>
      </dsp:spPr>
      <dsp:style>
        <a:lnRef idx="0">
          <a:scrgbClr r="0" g="0" b="0"/>
        </a:lnRef>
        <a:fillRef idx="1">
          <a:scrgbClr r="0" g="0" b="0"/>
        </a:fillRef>
        <a:effectRef idx="0">
          <a:scrgbClr r="0" g="0" b="0"/>
        </a:effectRef>
        <a:fontRef idx="minor"/>
      </dsp:style>
    </dsp:sp>
    <dsp:sp modelId="{97CC7B74-9304-4AC3-971B-F4507FBED58D}">
      <dsp:nvSpPr>
        <dsp:cNvPr id="0" name=""/>
        <dsp:cNvSpPr/>
      </dsp:nvSpPr>
      <dsp:spPr>
        <a:xfrm>
          <a:off x="26621" y="1285561"/>
          <a:ext cx="3987819" cy="1714081"/>
        </a:xfrm>
        <a:prstGeom prst="roundRect">
          <a:avLst/>
        </a:prstGeom>
        <a:solidFill>
          <a:srgbClr val="2E6A8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Calibri" panose="020F0502020204030204" pitchFamily="34" charset="0"/>
              <a:cs typeface="Calibri" panose="020F0502020204030204" pitchFamily="34" charset="0"/>
            </a:rPr>
            <a:t>Road will be closed to through traffic during construction.</a:t>
          </a:r>
          <a:endParaRPr lang="en-US" sz="2500" kern="1200" dirty="0">
            <a:latin typeface="Calibri" panose="020F0502020204030204" pitchFamily="34" charset="0"/>
            <a:cs typeface="Calibri" panose="020F0502020204030204" pitchFamily="34" charset="0"/>
          </a:endParaRPr>
        </a:p>
      </dsp:txBody>
      <dsp:txXfrm>
        <a:off x="110296" y="1369236"/>
        <a:ext cx="3820469" cy="1546731"/>
      </dsp:txXfrm>
    </dsp:sp>
    <dsp:sp modelId="{D34E6997-BB60-4428-B881-B23A1EB27B88}">
      <dsp:nvSpPr>
        <dsp:cNvPr id="0" name=""/>
        <dsp:cNvSpPr/>
      </dsp:nvSpPr>
      <dsp:spPr>
        <a:xfrm>
          <a:off x="4215158" y="1285561"/>
          <a:ext cx="3987819" cy="1714081"/>
        </a:xfrm>
        <a:prstGeom prst="roundRect">
          <a:avLst/>
        </a:prstGeom>
        <a:solidFill>
          <a:srgbClr val="2E6A8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Calibri" panose="020F0502020204030204" pitchFamily="34" charset="0"/>
              <a:cs typeface="Calibri" panose="020F0502020204030204" pitchFamily="34" charset="0"/>
            </a:rPr>
            <a:t>Local traffic and emergency vehicle access will be maintained at all times.</a:t>
          </a:r>
          <a:endParaRPr lang="en-US" sz="2500" kern="1200" dirty="0">
            <a:latin typeface="Calibri" panose="020F0502020204030204" pitchFamily="34" charset="0"/>
            <a:cs typeface="Calibri" panose="020F0502020204030204" pitchFamily="34" charset="0"/>
          </a:endParaRPr>
        </a:p>
      </dsp:txBody>
      <dsp:txXfrm>
        <a:off x="4298833" y="1369236"/>
        <a:ext cx="3820469" cy="15467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2" y="0"/>
            <a:ext cx="3170584"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22" tIns="48012" rIns="96022" bIns="48012" numCol="1" anchor="t" anchorCtr="0" compatLnSpc="1">
            <a:prstTxWarp prst="textNoShape">
              <a:avLst/>
            </a:prstTxWarp>
          </a:bodyPr>
          <a:lstStyle>
            <a:lvl1pPr defTabSz="960385" eaLnBrk="1" hangingPunct="1">
              <a:defRPr sz="1100">
                <a:cs typeface="+mn-cs"/>
              </a:defRPr>
            </a:lvl1pPr>
          </a:lstStyle>
          <a:p>
            <a:pPr>
              <a:defRPr/>
            </a:pPr>
            <a:endParaRPr lang="en-US"/>
          </a:p>
        </p:txBody>
      </p:sp>
      <p:sp>
        <p:nvSpPr>
          <p:cNvPr id="80899" name="Rectangle 3"/>
          <p:cNvSpPr>
            <a:spLocks noGrp="1" noChangeArrowheads="1"/>
          </p:cNvSpPr>
          <p:nvPr>
            <p:ph type="dt" sz="quarter" idx="1"/>
          </p:nvPr>
        </p:nvSpPr>
        <p:spPr bwMode="auto">
          <a:xfrm>
            <a:off x="4142964" y="0"/>
            <a:ext cx="3170584"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22" tIns="48012" rIns="96022" bIns="48012" numCol="1" anchor="t" anchorCtr="0" compatLnSpc="1">
            <a:prstTxWarp prst="textNoShape">
              <a:avLst/>
            </a:prstTxWarp>
          </a:bodyPr>
          <a:lstStyle>
            <a:lvl1pPr algn="r" defTabSz="960385" eaLnBrk="1" hangingPunct="1">
              <a:defRPr sz="1100">
                <a:cs typeface="+mn-cs"/>
              </a:defRPr>
            </a:lvl1pPr>
          </a:lstStyle>
          <a:p>
            <a:pPr>
              <a:defRPr/>
            </a:pPr>
            <a:endParaRPr lang="en-US"/>
          </a:p>
        </p:txBody>
      </p:sp>
      <p:sp>
        <p:nvSpPr>
          <p:cNvPr id="80900" name="Rectangle 4"/>
          <p:cNvSpPr>
            <a:spLocks noGrp="1" noChangeArrowheads="1"/>
          </p:cNvSpPr>
          <p:nvPr>
            <p:ph type="ftr" sz="quarter" idx="2"/>
          </p:nvPr>
        </p:nvSpPr>
        <p:spPr bwMode="auto">
          <a:xfrm>
            <a:off x="2" y="9120814"/>
            <a:ext cx="3170584"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22" tIns="48012" rIns="96022" bIns="48012" numCol="1" anchor="b" anchorCtr="0" compatLnSpc="1">
            <a:prstTxWarp prst="textNoShape">
              <a:avLst/>
            </a:prstTxWarp>
          </a:bodyPr>
          <a:lstStyle>
            <a:lvl1pPr defTabSz="960385" eaLnBrk="1" hangingPunct="1">
              <a:defRPr sz="1100">
                <a:cs typeface="+mn-cs"/>
              </a:defRPr>
            </a:lvl1pPr>
          </a:lstStyle>
          <a:p>
            <a:pPr>
              <a:defRPr/>
            </a:pPr>
            <a:endParaRPr lang="en-US"/>
          </a:p>
        </p:txBody>
      </p:sp>
      <p:sp>
        <p:nvSpPr>
          <p:cNvPr id="80901" name="Rectangle 5"/>
          <p:cNvSpPr>
            <a:spLocks noGrp="1" noChangeArrowheads="1"/>
          </p:cNvSpPr>
          <p:nvPr>
            <p:ph type="sldNum" sz="quarter" idx="3"/>
          </p:nvPr>
        </p:nvSpPr>
        <p:spPr bwMode="auto">
          <a:xfrm>
            <a:off x="4142964" y="9120814"/>
            <a:ext cx="3170584"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22" tIns="48012" rIns="96022" bIns="48012" numCol="1" anchor="b" anchorCtr="0" compatLnSpc="1">
            <a:prstTxWarp prst="textNoShape">
              <a:avLst/>
            </a:prstTxWarp>
          </a:bodyPr>
          <a:lstStyle>
            <a:lvl1pPr algn="r" defTabSz="960385" eaLnBrk="1" hangingPunct="1">
              <a:defRPr sz="1100">
                <a:cs typeface="+mn-cs"/>
              </a:defRPr>
            </a:lvl1pPr>
          </a:lstStyle>
          <a:p>
            <a:pPr>
              <a:defRPr/>
            </a:pPr>
            <a:fld id="{3DFC3360-A495-4CFB-9650-C30891EC056A}" type="slidenum">
              <a:rPr lang="en-US"/>
              <a:pPr>
                <a:defRPr/>
              </a:pPr>
              <a:t>‹#›</a:t>
            </a:fld>
            <a:endParaRPr lang="en-US"/>
          </a:p>
        </p:txBody>
      </p:sp>
    </p:spTree>
    <p:extLst>
      <p:ext uri="{BB962C8B-B14F-4D97-AF65-F5344CB8AC3E}">
        <p14:creationId xmlns:p14="http://schemas.microsoft.com/office/powerpoint/2010/main" val="29912854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2" y="0"/>
            <a:ext cx="3170584"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22" tIns="48012" rIns="96022" bIns="48012" numCol="1" anchor="t" anchorCtr="0" compatLnSpc="1">
            <a:prstTxWarp prst="textNoShape">
              <a:avLst/>
            </a:prstTxWarp>
          </a:bodyPr>
          <a:lstStyle>
            <a:lvl1pPr defTabSz="960385" eaLnBrk="1" hangingPunct="1">
              <a:defRPr sz="1100">
                <a:cs typeface="+mn-cs"/>
              </a:defRPr>
            </a:lvl1pPr>
          </a:lstStyle>
          <a:p>
            <a:pPr>
              <a:defRPr/>
            </a:pPr>
            <a:endParaRPr lang="en-US"/>
          </a:p>
        </p:txBody>
      </p:sp>
      <p:sp>
        <p:nvSpPr>
          <p:cNvPr id="117763" name="Rectangle 3"/>
          <p:cNvSpPr>
            <a:spLocks noGrp="1" noChangeArrowheads="1"/>
          </p:cNvSpPr>
          <p:nvPr>
            <p:ph type="dt" idx="1"/>
          </p:nvPr>
        </p:nvSpPr>
        <p:spPr bwMode="auto">
          <a:xfrm>
            <a:off x="4142964" y="0"/>
            <a:ext cx="3170584"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22" tIns="48012" rIns="96022" bIns="48012" numCol="1" anchor="t" anchorCtr="0" compatLnSpc="1">
            <a:prstTxWarp prst="textNoShape">
              <a:avLst/>
            </a:prstTxWarp>
          </a:bodyPr>
          <a:lstStyle>
            <a:lvl1pPr algn="r" defTabSz="960385" eaLnBrk="1" hangingPunct="1">
              <a:defRPr sz="110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7765" name="Rectangle 5"/>
          <p:cNvSpPr>
            <a:spLocks noGrp="1" noChangeArrowheads="1"/>
          </p:cNvSpPr>
          <p:nvPr>
            <p:ph type="body" sz="quarter" idx="3"/>
          </p:nvPr>
        </p:nvSpPr>
        <p:spPr bwMode="auto">
          <a:xfrm>
            <a:off x="732186" y="4561230"/>
            <a:ext cx="5850835" cy="431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22" tIns="48012" rIns="96022" bIns="480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7766" name="Rectangle 6"/>
          <p:cNvSpPr>
            <a:spLocks noGrp="1" noChangeArrowheads="1"/>
          </p:cNvSpPr>
          <p:nvPr>
            <p:ph type="ftr" sz="quarter" idx="4"/>
          </p:nvPr>
        </p:nvSpPr>
        <p:spPr bwMode="auto">
          <a:xfrm>
            <a:off x="2" y="9120814"/>
            <a:ext cx="3170584"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22" tIns="48012" rIns="96022" bIns="48012" numCol="1" anchor="b" anchorCtr="0" compatLnSpc="1">
            <a:prstTxWarp prst="textNoShape">
              <a:avLst/>
            </a:prstTxWarp>
          </a:bodyPr>
          <a:lstStyle>
            <a:lvl1pPr defTabSz="960385" eaLnBrk="1" hangingPunct="1">
              <a:defRPr sz="1100">
                <a:cs typeface="+mn-cs"/>
              </a:defRPr>
            </a:lvl1pPr>
          </a:lstStyle>
          <a:p>
            <a:pPr>
              <a:defRPr/>
            </a:pPr>
            <a:endParaRPr lang="en-US"/>
          </a:p>
        </p:txBody>
      </p:sp>
      <p:sp>
        <p:nvSpPr>
          <p:cNvPr id="117767" name="Rectangle 7"/>
          <p:cNvSpPr>
            <a:spLocks noGrp="1" noChangeArrowheads="1"/>
          </p:cNvSpPr>
          <p:nvPr>
            <p:ph type="sldNum" sz="quarter" idx="5"/>
          </p:nvPr>
        </p:nvSpPr>
        <p:spPr bwMode="auto">
          <a:xfrm>
            <a:off x="4142964" y="9120814"/>
            <a:ext cx="3170584"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22" tIns="48012" rIns="96022" bIns="48012" numCol="1" anchor="b" anchorCtr="0" compatLnSpc="1">
            <a:prstTxWarp prst="textNoShape">
              <a:avLst/>
            </a:prstTxWarp>
          </a:bodyPr>
          <a:lstStyle>
            <a:lvl1pPr algn="r" defTabSz="960385" eaLnBrk="1" hangingPunct="1">
              <a:defRPr sz="1100">
                <a:cs typeface="+mn-cs"/>
              </a:defRPr>
            </a:lvl1pPr>
          </a:lstStyle>
          <a:p>
            <a:pPr>
              <a:defRPr/>
            </a:pPr>
            <a:fld id="{0CD48D23-72E0-4A59-8897-9D85C5BC5447}" type="slidenum">
              <a:rPr lang="en-US"/>
              <a:pPr>
                <a:defRPr/>
              </a:pPr>
              <a:t>‹#›</a:t>
            </a:fld>
            <a:endParaRPr lang="en-US"/>
          </a:p>
        </p:txBody>
      </p:sp>
    </p:spTree>
    <p:extLst>
      <p:ext uri="{BB962C8B-B14F-4D97-AF65-F5344CB8AC3E}">
        <p14:creationId xmlns:p14="http://schemas.microsoft.com/office/powerpoint/2010/main" val="356252046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lnSpc>
                <a:spcPct val="80000"/>
              </a:lnSpc>
            </a:pPr>
            <a:r>
              <a:rPr lang="en-US" sz="800" dirty="0"/>
              <a:t>Good evening and welcome to the Public Meeting to discuss planned improvements to SD Hwy 37.</a:t>
            </a:r>
          </a:p>
          <a:p>
            <a:pPr eaLnBrk="1" hangingPunct="1">
              <a:lnSpc>
                <a:spcPct val="80000"/>
              </a:lnSpc>
            </a:pPr>
            <a:endParaRPr lang="en-US" sz="800" dirty="0"/>
          </a:p>
          <a:p>
            <a:pPr eaLnBrk="1" hangingPunct="1">
              <a:lnSpc>
                <a:spcPct val="80000"/>
              </a:lnSpc>
            </a:pPr>
            <a:r>
              <a:rPr lang="en-US" sz="800" dirty="0"/>
              <a:t>My name is Waylon Blasius with Banner Associates, the design consultant for the SDDOT. </a:t>
            </a:r>
          </a:p>
          <a:p>
            <a:pPr eaLnBrk="1" hangingPunct="1">
              <a:lnSpc>
                <a:spcPct val="80000"/>
              </a:lnSpc>
            </a:pPr>
            <a:endParaRPr lang="en-US" sz="800" dirty="0"/>
          </a:p>
          <a:p>
            <a:pPr eaLnBrk="1" hangingPunct="1">
              <a:lnSpc>
                <a:spcPct val="80000"/>
              </a:lnSpc>
            </a:pPr>
            <a:r>
              <a:rPr lang="en-US" sz="800" dirty="0"/>
              <a:t>Other SDDOT representatives here with me this evening are:</a:t>
            </a:r>
          </a:p>
          <a:p>
            <a:pPr eaLnBrk="1" hangingPunct="1">
              <a:lnSpc>
                <a:spcPct val="80000"/>
              </a:lnSpc>
            </a:pPr>
            <a:r>
              <a:rPr lang="en-US" sz="800" b="1" u="sng" dirty="0"/>
              <a:t> </a:t>
            </a:r>
          </a:p>
          <a:p>
            <a:pPr eaLnBrk="1" hangingPunct="1">
              <a:lnSpc>
                <a:spcPct val="80000"/>
              </a:lnSpc>
            </a:pPr>
            <a:r>
              <a:rPr lang="en-US" sz="800" b="1" u="none" dirty="0"/>
              <a:t>……………..</a:t>
            </a:r>
          </a:p>
          <a:p>
            <a:pPr eaLnBrk="1" hangingPunct="1">
              <a:lnSpc>
                <a:spcPct val="80000"/>
              </a:lnSpc>
            </a:pPr>
            <a:r>
              <a:rPr lang="en-US" sz="800" b="1" u="none" dirty="0"/>
              <a:t>……………..</a:t>
            </a:r>
          </a:p>
          <a:p>
            <a:pPr eaLnBrk="1" hangingPunct="1">
              <a:lnSpc>
                <a:spcPct val="80000"/>
              </a:lnSpc>
            </a:pPr>
            <a:r>
              <a:rPr lang="en-US" sz="800" b="1" u="none" dirty="0"/>
              <a:t>……………..</a:t>
            </a:r>
          </a:p>
          <a:p>
            <a:pPr eaLnBrk="1" hangingPunct="1">
              <a:lnSpc>
                <a:spcPct val="80000"/>
              </a:lnSpc>
            </a:pPr>
            <a:endParaRPr lang="en-US" sz="800" dirty="0"/>
          </a:p>
          <a:p>
            <a:pPr eaLnBrk="1" hangingPunct="1">
              <a:lnSpc>
                <a:spcPct val="80000"/>
              </a:lnSpc>
            </a:pPr>
            <a:r>
              <a:rPr lang="en-US" sz="800" dirty="0"/>
              <a:t>Hopefully everyone had a chance to sign in and picked up a handout.  Included in the handout is the power point of which you may follow along.</a:t>
            </a:r>
          </a:p>
          <a:p>
            <a:pPr eaLnBrk="1" hangingPunct="1">
              <a:lnSpc>
                <a:spcPct val="80000"/>
              </a:lnSpc>
            </a:pPr>
            <a:endParaRPr lang="en-US" sz="8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en-US" dirty="0"/>
              <a:t>Any time SDDOT reconstructs a roadway, we evaluate Access Management.  The purpose of access management is to ensure there is safe, efficient ways to access highways not only now but in the future as traffic volumes grow and developments get more dense.  Studies have shown that by controlling the access of vehicles to highways, accident rates are decreased. Existing approaches will generally be left in place except where they can be combined with another approach or eliminated if they are not being used. An approach is a hazard itself. Crashes including some fatal crashes can involve vehicles launched by an approach, the elimination or minimizing approaches removes the hazard from the ROW.</a:t>
            </a:r>
          </a:p>
          <a:p>
            <a:r>
              <a:rPr lang="en-US" dirty="0"/>
              <a:t> </a:t>
            </a:r>
          </a:p>
          <a:p>
            <a:r>
              <a:rPr lang="en-US" dirty="0"/>
              <a:t>The goal is to reduce the number of access points along the route, thereby making the route safer.</a:t>
            </a:r>
          </a:p>
          <a:p>
            <a:pPr eaLnBrk="1" hangingPunct="1"/>
            <a:endParaRPr lang="en-US" dirty="0"/>
          </a:p>
          <a:p>
            <a:pPr eaLnBrk="1" hangingPunct="1"/>
            <a:r>
              <a:rPr lang="en-US" dirty="0"/>
              <a:t>If there are proposed changes to accesses, this will be discussed during the landowner meetings.  While always a difficult subject, design will work with the property owners as best we can to come up with solutions.</a:t>
            </a:r>
          </a:p>
          <a:p>
            <a:pPr eaLnBrk="1" hangingPunct="1"/>
            <a:endParaRPr lang="en-US" dirty="0"/>
          </a:p>
          <a:p>
            <a:pPr eaLnBrk="1" hangingPunct="1"/>
            <a:r>
              <a:rPr lang="en-US" dirty="0"/>
              <a:t>More information on access management is available in the handout.</a:t>
            </a:r>
          </a:p>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a:defRPr/>
            </a:pPr>
            <a:r>
              <a:rPr lang="en-US" dirty="0"/>
              <a:t>The existing and proposed ROW width are 150’ (75’ from centerline)</a:t>
            </a:r>
          </a:p>
          <a:p>
            <a:pPr>
              <a:defRPr/>
            </a:pPr>
            <a:endParaRPr lang="en-US" dirty="0"/>
          </a:p>
          <a:p>
            <a:pPr>
              <a:defRPr/>
            </a:pPr>
            <a:r>
              <a:rPr lang="en-US" dirty="0"/>
              <a:t>Temporary easements are necessary whenever the construction work limits are outside of the right of way.  Temporary easement allows construction to occur on your property during construction of the highway.  The red dashed line represents the limits of work and when this line is near or outside the ROW line temporary easements will need to be obtained by the State.</a:t>
            </a:r>
          </a:p>
          <a:p>
            <a:pPr eaLnBrk="1" hangingPunct="1">
              <a:defRPr/>
            </a:pPr>
            <a:endParaRPr lang="en-US" dirty="0"/>
          </a:p>
          <a:p>
            <a:pPr eaLnBrk="1" hangingPunct="1">
              <a:defRPr/>
            </a:pPr>
            <a:r>
              <a:rPr lang="en-US" dirty="0"/>
              <a:t>ROW and Temporary Easements will be discussed in more detail during Individual Landowner Meetings, and more information on the right of way process is available in the handout.</a:t>
            </a:r>
          </a:p>
          <a:p>
            <a:pPr>
              <a:defRPr/>
            </a:pPr>
            <a:endParaRPr lang="en-US" dirty="0"/>
          </a:p>
          <a:p>
            <a:pPr>
              <a:defRPr/>
            </a:pPr>
            <a:r>
              <a:rPr lang="en-US" dirty="0"/>
              <a:t>- Potential for blockouts or PE around pipe ends and erosion protection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defTabSz="872586"/>
            <a:endParaRPr lang="en-US" dirty="0"/>
          </a:p>
          <a:p>
            <a:r>
              <a:rPr lang="en-US" b="1" u="sng" dirty="0"/>
              <a:t>Section 106</a:t>
            </a:r>
            <a:endParaRPr lang="en-US" dirty="0"/>
          </a:p>
          <a:p>
            <a:r>
              <a:rPr lang="en-US" dirty="0"/>
              <a:t>As stated in slide, this is specific to the protection of historic properties. Which will include:  districts, sites, structures, and objects of historic &amp; archaeological significance. This will also include tribes that may attach religious or cultural importance to them. </a:t>
            </a:r>
            <a:r>
              <a:rPr lang="en-US" u="sng" dirty="0">
                <a:uFill>
                  <a:solidFill>
                    <a:srgbClr val="FF0000"/>
                  </a:solidFill>
                </a:uFill>
              </a:rPr>
              <a:t>Invite the public to provide information on any culturally or archaeologically known site(s).</a:t>
            </a:r>
          </a:p>
          <a:p>
            <a:endParaRPr lang="en-US" dirty="0"/>
          </a:p>
          <a:p>
            <a:r>
              <a:rPr lang="en-US" b="1" u="sng" dirty="0"/>
              <a:t>Contaminated Materials</a:t>
            </a:r>
            <a:endParaRPr lang="en-US" dirty="0"/>
          </a:p>
          <a:p>
            <a:r>
              <a:rPr lang="en-US" dirty="0"/>
              <a:t>Request public’s input to any known AST or UST tanks within vicinity of project.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dirty="0"/>
          </a:p>
        </p:txBody>
      </p:sp>
    </p:spTree>
    <p:extLst>
      <p:ext uri="{BB962C8B-B14F-4D97-AF65-F5344CB8AC3E}">
        <p14:creationId xmlns:p14="http://schemas.microsoft.com/office/powerpoint/2010/main" val="204648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p:txBody>
          <a:bodyPr/>
          <a:lstStyle/>
          <a:p>
            <a:pPr>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County Road 14 is a gravel road</a:t>
            </a:r>
          </a:p>
        </p:txBody>
      </p:sp>
    </p:spTree>
    <p:extLst>
      <p:ext uri="{BB962C8B-B14F-4D97-AF65-F5344CB8AC3E}">
        <p14:creationId xmlns:p14="http://schemas.microsoft.com/office/powerpoint/2010/main" val="56232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p:txBody>
          <a:bodyPr/>
          <a:lstStyle/>
          <a:p>
            <a:pPr>
              <a:defRPr/>
            </a:pPr>
            <a:r>
              <a:rPr lang="en-US" dirty="0"/>
              <a:t>The tentative project schedule is shown here.</a:t>
            </a:r>
          </a:p>
          <a:p>
            <a:pPr>
              <a:defRPr/>
            </a:pPr>
            <a:endParaRPr lang="en-US" dirty="0"/>
          </a:p>
          <a:p>
            <a:pPr>
              <a:defRPr/>
            </a:pPr>
            <a:r>
              <a:rPr lang="en-US" dirty="0"/>
              <a:t>Dates where there will be additional involvement between SDDOT and adjacent property owners are:</a:t>
            </a:r>
          </a:p>
          <a:p>
            <a:pPr marL="176771" indent="-176771">
              <a:buFontTx/>
              <a:buChar char="-"/>
              <a:defRPr/>
            </a:pPr>
            <a:r>
              <a:rPr lang="en-US" dirty="0"/>
              <a:t>Landowner Meetings to be held in the Spring of</a:t>
            </a:r>
            <a:r>
              <a:rPr lang="en-US" baseline="0" dirty="0"/>
              <a:t> next year</a:t>
            </a:r>
            <a:endParaRPr lang="en-US" dirty="0"/>
          </a:p>
          <a:p>
            <a:pPr marL="176771" indent="-176771">
              <a:buFontTx/>
              <a:buChar char="-"/>
              <a:defRPr/>
            </a:pPr>
            <a:r>
              <a:rPr lang="en-US" dirty="0"/>
              <a:t>ROW Acquisition Process will begin in</a:t>
            </a:r>
            <a:r>
              <a:rPr lang="en-US" baseline="0" dirty="0"/>
              <a:t> 2024.</a:t>
            </a:r>
            <a:r>
              <a:rPr lang="en-US" dirty="0"/>
              <a:t> </a:t>
            </a:r>
          </a:p>
          <a:p>
            <a:pPr marL="170439" indent="-170439">
              <a:buFontTx/>
              <a:buChar char="-"/>
              <a:defRPr/>
            </a:pPr>
            <a:r>
              <a:rPr lang="en-US" dirty="0"/>
              <a:t>The construction is scheduled for</a:t>
            </a:r>
            <a:r>
              <a:rPr lang="en-US" baseline="0" dirty="0"/>
              <a:t> the 2027 construction season.</a:t>
            </a:r>
          </a:p>
          <a:p>
            <a:pPr marL="170439" indent="-170439">
              <a:buFontTx/>
              <a:buChar char="-"/>
              <a:defRPr/>
            </a:pPr>
            <a:endParaRPr lang="en-US" baseline="0" dirty="0"/>
          </a:p>
          <a:p>
            <a:pPr marL="170439" indent="-170439">
              <a:buFontTx/>
              <a:buChar char="-"/>
              <a:defRPr/>
            </a:pPr>
            <a:endParaRPr lang="en-US" baseline="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9790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dirty="0"/>
              <a:t>At this time I will take any general comments or question you may have on this project.  If you have any specific questions or comments regarding how the projects may impact your property we will take the remaining time to visit with you one on one at either one of the aerial layouts.</a:t>
            </a:r>
          </a:p>
          <a:p>
            <a:endParaRPr lang="en-US" dirty="0"/>
          </a:p>
          <a:p>
            <a:r>
              <a:rPr lang="en-US" dirty="0"/>
              <a:t>You are also asked to submit your questions or comments in writing on the form provided in the handout or via email address to Waylon Blasius by October 18, 2022 (</a:t>
            </a:r>
            <a:r>
              <a:rPr lang="en-US" b="0" dirty="0"/>
              <a:t>2 weeks) </a:t>
            </a:r>
            <a:r>
              <a:rPr lang="en-US" dirty="0"/>
              <a:t>. </a:t>
            </a:r>
          </a:p>
          <a:p>
            <a:endParaRPr lang="en-US" dirty="0"/>
          </a:p>
          <a:p>
            <a:r>
              <a:rPr lang="en-US" dirty="0"/>
              <a:t>In the next few days the power point presentation, handout and design layouts will be added to the web site address noted.  Go to the section under Huron Region and click on the link to the project.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are here tonight to involve the public in the design process. We would also like to share with you the project scope, what the current design layout is, and the schedule. After the presentation we want to gather public input in the form of exchange of ideas and/or discuss any concerns you may have.</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proposed project is approximately</a:t>
            </a:r>
            <a:r>
              <a:rPr lang="en-US" baseline="0" dirty="0"/>
              <a:t> 12 </a:t>
            </a:r>
            <a:r>
              <a:rPr lang="en-US" dirty="0"/>
              <a:t>miles in length.</a:t>
            </a:r>
            <a:r>
              <a:rPr lang="en-US" baseline="0" dirty="0"/>
              <a:t>  Grading will begin at Co. Rd 14 (202</a:t>
            </a:r>
            <a:r>
              <a:rPr lang="en-US" baseline="30000" dirty="0"/>
              <a:t>nd</a:t>
            </a:r>
            <a:r>
              <a:rPr lang="en-US" baseline="0" dirty="0"/>
              <a:t> St) and continue east to SD Hwy 28.</a:t>
            </a:r>
          </a:p>
          <a:p>
            <a:pPr eaLnBrk="1" hangingPunct="1"/>
            <a:endParaRPr lang="en-US" baseline="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dirty="0"/>
              <a:t>The Average Daily Traffic is 1722 vehicles per day for SD</a:t>
            </a:r>
            <a:r>
              <a:rPr lang="en-US" baseline="0" dirty="0"/>
              <a:t> Highway 37</a:t>
            </a:r>
            <a:r>
              <a:rPr lang="en-US" dirty="0"/>
              <a:t>. The 20 year projected ADT is</a:t>
            </a:r>
            <a:r>
              <a:rPr lang="en-US" baseline="0" dirty="0"/>
              <a:t> 2574.  The a</a:t>
            </a:r>
            <a:r>
              <a:rPr lang="en-US" dirty="0"/>
              <a:t>verage Truck Traffic</a:t>
            </a:r>
            <a:r>
              <a:rPr lang="en-US" baseline="0" dirty="0"/>
              <a:t> is 5.9%</a:t>
            </a:r>
            <a:r>
              <a:rPr lang="en-US" dirty="0"/>
              <a:t>. </a:t>
            </a:r>
          </a:p>
          <a:p>
            <a:pPr eaLnBrk="1" hangingPunct="1"/>
            <a:endParaRPr lang="en-US" dirty="0"/>
          </a:p>
          <a:p>
            <a:pPr eaLnBrk="1" hangingPunct="1"/>
            <a:r>
              <a:rPr lang="en-US" dirty="0"/>
              <a:t>Traffic Volumes and Vehicle Types are used to establish a base line for what type of facility is needed to safely handle traffic now and into the future.  For example the number of lanes, width of lanes, width of shoulders, and surfacing types and thicknesses are all determined by the projected traffic volume and truck percentages.  </a:t>
            </a:r>
          </a:p>
          <a:p>
            <a:pPr eaLnBrk="1" hangingPunct="1"/>
            <a:endParaRPr lang="en-US" dirty="0"/>
          </a:p>
          <a:p>
            <a:pPr eaLnBrk="1" hangingPunct="1"/>
            <a:r>
              <a:rPr lang="en-US" dirty="0"/>
              <a:t>With the current and projected traffic volumes a 2 lane facility (with 8 foot shoulders) will safely handle the traffic at an acceptable level of service.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a:t>- Update based on more recent crash information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baseline="0" dirty="0"/>
              <a:t>4 vertical curves at a 60 mph design speed or under.  1 of them (crest) only meet 45 mph design speed </a:t>
            </a:r>
          </a:p>
          <a:p>
            <a:pPr eaLnBrk="1" hangingPunct="1"/>
            <a:r>
              <a:rPr lang="en-US" baseline="0" dirty="0"/>
              <a:t>Narrow shoulders (4’ to 8’). </a:t>
            </a:r>
          </a:p>
          <a:p>
            <a:pPr eaLnBrk="1" hangingPunct="1"/>
            <a:r>
              <a:rPr lang="en-US" baseline="0" dirty="0"/>
              <a:t>Surfacing and Structures will be updated. </a:t>
            </a:r>
          </a:p>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p:txBody>
          <a:bodyPr/>
          <a:lstStyle/>
          <a:p>
            <a:pPr eaLnBrk="1" hangingPunct="1">
              <a:defRPr/>
            </a:pPr>
            <a:r>
              <a:rPr lang="en-US" baseline="0" dirty="0">
                <a:solidFill>
                  <a:srgbClr val="FFFFFF"/>
                </a:solidFill>
                <a:effectLst>
                  <a:outerShdw blurRad="38100" dist="38100" dir="2700000" algn="tl">
                    <a:srgbClr val="000000"/>
                  </a:outerShdw>
                </a:effectLst>
              </a:rPr>
              <a:t>196</a:t>
            </a:r>
            <a:r>
              <a:rPr lang="en-US" baseline="30000" dirty="0">
                <a:solidFill>
                  <a:srgbClr val="FFFFFF"/>
                </a:solidFill>
                <a:effectLst>
                  <a:outerShdw blurRad="38100" dist="38100" dir="2700000" algn="tl">
                    <a:srgbClr val="000000"/>
                  </a:outerShdw>
                </a:effectLst>
              </a:rPr>
              <a:t>th</a:t>
            </a:r>
            <a:r>
              <a:rPr lang="en-US" baseline="0" dirty="0">
                <a:solidFill>
                  <a:srgbClr val="FFFFFF"/>
                </a:solidFill>
                <a:effectLst>
                  <a:outerShdw blurRad="38100" dist="38100" dir="2700000" algn="tl">
                    <a:srgbClr val="000000"/>
                  </a:outerShdw>
                </a:effectLst>
              </a:rPr>
              <a:t> St leads to Lake Byron</a:t>
            </a:r>
          </a:p>
          <a:p>
            <a:pPr eaLnBrk="1" hangingPunct="1">
              <a:defRPr/>
            </a:pPr>
            <a:endParaRPr lang="en-US" dirty="0">
              <a:solidFill>
                <a:srgbClr val="FFFFFF"/>
              </a:solidFill>
              <a:effectLst>
                <a:outerShdw blurRad="38100" dist="38100" dir="2700000" algn="tl">
                  <a:srgbClr val="000000"/>
                </a:outerShdw>
              </a:effectLst>
            </a:endParaRPr>
          </a:p>
          <a:p>
            <a:pPr eaLnBrk="1" hangingPunct="1">
              <a:defRPr/>
            </a:pPr>
            <a:endParaRPr lang="en-US" dirty="0">
              <a:solidFill>
                <a:srgbClr val="FFFFFF"/>
              </a:solidFill>
              <a:effectLst>
                <a:outerShdw blurRad="38100" dist="38100" dir="2700000" algn="tl">
                  <a:srgbClr val="000000"/>
                </a:outerShdw>
              </a:effectLst>
            </a:endParaRPr>
          </a:p>
          <a:p>
            <a:pPr eaLnBrk="1" hangingPunct="1">
              <a:defRPr/>
            </a:pPr>
            <a:endParaRPr lang="en-US" dirty="0"/>
          </a:p>
          <a:p>
            <a:pPr eaLnBrk="1" hangingPunct="1">
              <a:defRPr/>
            </a:pPr>
            <a:endParaRPr lang="en-US" baseline="0" dirty="0">
              <a:solidFill>
                <a:srgbClr val="FFFFFF"/>
              </a:solidFill>
              <a:effectLst>
                <a:outerShdw blurRad="38100" dist="38100" dir="2700000" algn="tl">
                  <a:srgbClr val="000000"/>
                </a:outerShdw>
              </a:effectLs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ctr" anchorCtr="1">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lang="en-US" sz="4800" b="1" kern="1200" cap="none" baseline="0" dirty="0">
                <a:ln w="6350">
                  <a:noFill/>
                </a:ln>
                <a:solidFill>
                  <a:srgbClr val="741112"/>
                </a:solidFill>
                <a:effectLst/>
                <a:latin typeface="Calibri" panose="020F0502020204030204" pitchFamily="34" charset="0"/>
                <a:ea typeface="+mj-ea"/>
                <a:cs typeface="Calibri" panose="020F0502020204030204" pitchFamily="34" charset="0"/>
              </a:defRPr>
            </a:lvl1pPr>
          </a:lstStyle>
          <a:p>
            <a:r>
              <a:rPr kumimoji="0" lang="en-US" dirty="0"/>
              <a:t>Click to edit Master 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A088D98B-AC8B-43BC-A5F6-FB06496C7BDA}"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1A048F-AFE3-436C-A2F1-206F926AB47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F4DF02-4D42-4126-90AE-BA2E83EEDE0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E6BAD7FD-D163-4336-9CB2-960E18FB94C8}" type="slidenum">
              <a:rPr lang="en-US"/>
              <a:pPr>
                <a:defRPr/>
              </a:pPr>
              <a:t>‹#›</a:t>
            </a:fld>
            <a:endParaRPr lang="en-US"/>
          </a:p>
        </p:txBody>
      </p:sp>
    </p:spTree>
    <p:extLst>
      <p:ext uri="{BB962C8B-B14F-4D97-AF65-F5344CB8AC3E}">
        <p14:creationId xmlns:p14="http://schemas.microsoft.com/office/powerpoint/2010/main" val="2298246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9"/>
          <p:cNvSpPr>
            <a:spLocks noGrp="1" noChangeArrowheads="1"/>
          </p:cNvSpPr>
          <p:nvPr>
            <p:ph type="dt" sz="half" idx="10"/>
          </p:nvPr>
        </p:nvSpPr>
        <p:spPr>
          <a:ln/>
        </p:spPr>
        <p:txBody>
          <a:bodyPr/>
          <a:lstStyle>
            <a:lvl1pPr>
              <a:defRPr/>
            </a:lvl1pPr>
          </a:lstStyle>
          <a:p>
            <a:pPr>
              <a:defRPr/>
            </a:pPr>
            <a:endParaRPr 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ln/>
        </p:spPr>
        <p:txBody>
          <a:bodyPr/>
          <a:lstStyle>
            <a:lvl1pPr>
              <a:defRPr/>
            </a:lvl1pPr>
          </a:lstStyle>
          <a:p>
            <a:pPr>
              <a:defRPr/>
            </a:pPr>
            <a:fld id="{276437A6-C75B-4C57-8062-494FBB552AFA}" type="slidenum">
              <a:rPr lang="en-US"/>
              <a:pPr>
                <a:defRPr/>
              </a:pPr>
              <a:t>‹#›</a:t>
            </a:fld>
            <a:endParaRPr lang="en-US"/>
          </a:p>
        </p:txBody>
      </p:sp>
    </p:spTree>
    <p:extLst>
      <p:ext uri="{BB962C8B-B14F-4D97-AF65-F5344CB8AC3E}">
        <p14:creationId xmlns:p14="http://schemas.microsoft.com/office/powerpoint/2010/main" val="420044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2D8562-D21E-4601-BF8C-54484F52974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ctr" anchorCtr="1">
            <a:noAutofit/>
            <a:scene3d>
              <a:camera prst="orthographicFront"/>
              <a:lightRig rig="soft" dir="t">
                <a:rot lat="0" lon="0" rev="17220000"/>
              </a:lightRig>
            </a:scene3d>
            <a:sp3d prstMaterial="softEdge">
              <a:bevelT w="38100" h="38100"/>
              <a:contourClr>
                <a:schemeClr val="tx2">
                  <a:shade val="50000"/>
                </a:schemeClr>
              </a:contourClr>
            </a:sp3d>
          </a:bodyPr>
          <a:lstStyle>
            <a:lvl1pPr algn="ctr" rtl="0" eaLnBrk="1" latinLnBrk="0" hangingPunct="1">
              <a:spcBef>
                <a:spcPct val="0"/>
              </a:spcBef>
              <a:buNone/>
              <a:defRPr kumimoji="0" lang="en-US" sz="4800" b="1" kern="1200" cap="none" baseline="0" dirty="0">
                <a:ln w="6350">
                  <a:noFill/>
                </a:ln>
                <a:solidFill>
                  <a:srgbClr val="741112"/>
                </a:solidFill>
                <a:effectLst/>
                <a:latin typeface="Calibri" panose="020F0502020204030204" pitchFamily="34" charset="0"/>
                <a:ea typeface="+mj-ea"/>
                <a:cs typeface="Calibri" panose="020F050202020403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9F072924-A126-44BC-BA0A-64DE0FC052F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D6321E-C799-4E8C-B07A-396FCFE463B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B45D391-CD35-4A1E-A4A9-63540AFF374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4EFF05A-5F71-45D0-BD74-7A8CA2785DB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B61281B-D8D4-4DBC-B903-2A2C149E3A6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3C7031-4FFC-4771-8C4A-A4C4F580F1A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F0F338-859C-472E-BBE0-47884D2D2E5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object 3">
            <a:extLst>
              <a:ext uri="{FF2B5EF4-FFF2-40B4-BE49-F238E27FC236}">
                <a16:creationId xmlns:a16="http://schemas.microsoft.com/office/drawing/2014/main" id="{EA9A380C-E0E8-47CD-99C6-43FE5E90A5A1}"/>
              </a:ext>
            </a:extLst>
          </p:cNvPr>
          <p:cNvPicPr>
            <a:picLocks noChangeAspect="1"/>
          </p:cNvPicPr>
          <p:nvPr/>
        </p:nvPicPr>
        <p:blipFill rotWithShape="1">
          <a:blip r:embed="rId15" cstate="print"/>
          <a:srcRect r="24880"/>
          <a:stretch/>
        </p:blipFill>
        <p:spPr>
          <a:xfrm>
            <a:off x="9" y="-1"/>
            <a:ext cx="9143991" cy="6858000"/>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EC8E2044-21A7-4BFC-960A-F98EC860A53E}" type="slidenum">
              <a:rPr lang="en-US" smtClean="0"/>
              <a:pPr>
                <a:defRPr/>
              </a:pPr>
              <a:t>‹#›</a:t>
            </a:fld>
            <a:endParaRPr lang="en-US"/>
          </a:p>
        </p:txBody>
      </p:sp>
      <p:pic>
        <p:nvPicPr>
          <p:cNvPr id="6" name="Picture 5" descr="Logo&#10;&#10;Description automatically generated">
            <a:extLst>
              <a:ext uri="{FF2B5EF4-FFF2-40B4-BE49-F238E27FC236}">
                <a16:creationId xmlns:a16="http://schemas.microsoft.com/office/drawing/2014/main" id="{E0C40EAE-E2B5-45BF-95BF-C564D53706F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19872" y="5943600"/>
            <a:ext cx="793751" cy="685800"/>
          </a:xfrm>
          <a:prstGeom prst="rect">
            <a:avLst/>
          </a:prstGeom>
        </p:spPr>
      </p:pic>
    </p:spTree>
  </p:cSld>
  <p:clrMap bg1="dk1" tx1="lt1" bg2="dk2" tx2="lt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Lst>
  <p:txStyles>
    <p:titleStyle>
      <a:lvl1pPr algn="ctr" rtl="0" eaLnBrk="1" latinLnBrk="0" hangingPunct="1">
        <a:spcBef>
          <a:spcPct val="0"/>
        </a:spcBef>
        <a:buNone/>
        <a:defRPr kumimoji="0" sz="4800" b="1" kern="1200" cap="none" baseline="0">
          <a:ln w="6350">
            <a:noFill/>
          </a:ln>
          <a:solidFill>
            <a:srgbClr val="741112"/>
          </a:solidFill>
          <a:effectLst/>
          <a:latin typeface="Calibri" panose="020F0502020204030204" pitchFamily="34" charset="0"/>
          <a:ea typeface="+mj-ea"/>
          <a:cs typeface="Calibri" panose="020F0502020204030204" pitchFamily="34" charset="0"/>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1.xml"/><Relationship Id="rId7" Type="http://schemas.openxmlformats.org/officeDocument/2006/relationships/diagramColors" Target="../diagrams/colors7.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2.xml"/><Relationship Id="rId7" Type="http://schemas.openxmlformats.org/officeDocument/2006/relationships/diagramColors" Target="../diagrams/colors8.xml"/><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dot.sd.gov/projects-studies/projects/public-meetings#listItemLink_1806" TargetMode="External"/><Relationship Id="rId5" Type="http://schemas.openxmlformats.org/officeDocument/2006/relationships/hyperlink" Target="https://dot.sd.gov/projects-studies/projects/public-meetings" TargetMode="External"/><Relationship Id="rId4" Type="http://schemas.openxmlformats.org/officeDocument/2006/relationships/hyperlink" Target="mailto:waylonb@bannerassociate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emf"/><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8.xml"/><Relationship Id="rId7" Type="http://schemas.openxmlformats.org/officeDocument/2006/relationships/diagramQuickStyle" Target="../diagrams/quickStyle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6.pn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4294967295"/>
          </p:nvPr>
        </p:nvSpPr>
        <p:spPr>
          <a:xfrm>
            <a:off x="457200" y="4572000"/>
            <a:ext cx="8229600" cy="2057400"/>
          </a:xfrm>
        </p:spPr>
        <p:txBody>
          <a:bodyPr>
            <a:noAutofit/>
          </a:bodyPr>
          <a:lstStyle/>
          <a:p>
            <a:pPr marL="137160" indent="0" algn="ctr" eaLnBrk="1" hangingPunct="1">
              <a:spcBef>
                <a:spcPts val="600"/>
              </a:spcBef>
              <a:buNone/>
            </a:pPr>
            <a:r>
              <a:rPr lang="en-US" sz="2400" b="1" dirty="0">
                <a:solidFill>
                  <a:srgbClr val="2E6A8C"/>
                </a:solidFill>
                <a:latin typeface="Calibri" panose="020F0502020204030204" pitchFamily="34" charset="0"/>
                <a:cs typeface="Calibri" panose="020F0502020204030204" pitchFamily="34" charset="0"/>
              </a:rPr>
              <a:t>Waylon Blasius, PE</a:t>
            </a:r>
          </a:p>
          <a:p>
            <a:pPr marL="137160" indent="0" algn="ctr" eaLnBrk="1" hangingPunct="1">
              <a:spcBef>
                <a:spcPts val="600"/>
              </a:spcBef>
              <a:buNone/>
            </a:pPr>
            <a:r>
              <a:rPr lang="en-US" sz="2400" b="1" dirty="0">
                <a:solidFill>
                  <a:srgbClr val="2E6A8C"/>
                </a:solidFill>
                <a:latin typeface="Calibri" panose="020F0502020204030204" pitchFamily="34" charset="0"/>
                <a:cs typeface="Calibri" panose="020F0502020204030204" pitchFamily="34" charset="0"/>
              </a:rPr>
              <a:t>Design Engineer</a:t>
            </a:r>
            <a:endParaRPr lang="en-US" sz="2400" b="1" dirty="0">
              <a:solidFill>
                <a:srgbClr val="2E6A8C"/>
              </a:solidFill>
              <a:effectLst/>
              <a:latin typeface="Calibri" panose="020F0502020204030204" pitchFamily="34" charset="0"/>
              <a:cs typeface="Calibri" panose="020F0502020204030204" pitchFamily="34" charset="0"/>
            </a:endParaRPr>
          </a:p>
          <a:p>
            <a:pPr marL="137160" indent="0" algn="ctr" eaLnBrk="1" hangingPunct="1">
              <a:spcBef>
                <a:spcPts val="600"/>
              </a:spcBef>
              <a:buNone/>
            </a:pPr>
            <a:endParaRPr lang="en-US" sz="2400" b="1" dirty="0">
              <a:solidFill>
                <a:srgbClr val="741112"/>
              </a:solidFill>
              <a:effectLst/>
              <a:latin typeface="Calibri" panose="020F0502020204030204" pitchFamily="34" charset="0"/>
              <a:cs typeface="Calibri" panose="020F0502020204030204" pitchFamily="34" charset="0"/>
            </a:endParaRPr>
          </a:p>
          <a:p>
            <a:pPr marL="137160" indent="0" algn="ctr" eaLnBrk="1" hangingPunct="1">
              <a:spcBef>
                <a:spcPts val="600"/>
              </a:spcBef>
              <a:buNone/>
            </a:pPr>
            <a:r>
              <a:rPr lang="en-US" sz="2400" b="1" dirty="0">
                <a:solidFill>
                  <a:srgbClr val="2E6A8C"/>
                </a:solidFill>
                <a:latin typeface="Calibri" panose="020F0502020204030204" pitchFamily="34" charset="0"/>
                <a:cs typeface="Calibri" panose="020F0502020204030204" pitchFamily="34" charset="0"/>
              </a:rPr>
              <a:t>Tuesday, Oct. 4, 2022</a:t>
            </a:r>
            <a:endParaRPr lang="en-US" sz="2400" b="1" dirty="0">
              <a:solidFill>
                <a:srgbClr val="2E6A8C"/>
              </a:solidFill>
              <a:effectLst/>
              <a:latin typeface="Calibri" panose="020F0502020204030204" pitchFamily="34" charset="0"/>
              <a:cs typeface="Calibri" panose="020F0502020204030204" pitchFamily="34" charset="0"/>
            </a:endParaRPr>
          </a:p>
        </p:txBody>
      </p:sp>
      <p:sp>
        <p:nvSpPr>
          <p:cNvPr id="6" name="Rectangle 3"/>
          <p:cNvSpPr txBox="1">
            <a:spLocks noChangeArrowheads="1"/>
          </p:cNvSpPr>
          <p:nvPr/>
        </p:nvSpPr>
        <p:spPr>
          <a:xfrm>
            <a:off x="457200" y="1188720"/>
            <a:ext cx="8229600" cy="3200400"/>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600"/>
              </a:spcBef>
              <a:spcAft>
                <a:spcPts val="0"/>
              </a:spcAft>
              <a:defRPr/>
            </a:pPr>
            <a:r>
              <a:rPr lang="en-US" sz="2800" b="1" dirty="0">
                <a:solidFill>
                  <a:srgbClr val="2E6A8C"/>
                </a:solidFill>
                <a:latin typeface="Calibri" panose="020F0502020204030204" pitchFamily="34" charset="0"/>
                <a:cs typeface="Calibri" panose="020F0502020204030204" pitchFamily="34" charset="0"/>
              </a:rPr>
              <a:t>S.D. Highway 37</a:t>
            </a:r>
          </a:p>
          <a:p>
            <a:pPr fontAlgn="auto">
              <a:spcBef>
                <a:spcPts val="600"/>
              </a:spcBef>
              <a:spcAft>
                <a:spcPts val="0"/>
              </a:spcAft>
              <a:defRPr/>
            </a:pPr>
            <a:r>
              <a:rPr lang="en-US" sz="2800" b="1" dirty="0">
                <a:solidFill>
                  <a:srgbClr val="2E6A8C"/>
                </a:solidFill>
                <a:latin typeface="Calibri" panose="020F0502020204030204" pitchFamily="34" charset="0"/>
                <a:cs typeface="Calibri" panose="020F0502020204030204" pitchFamily="34" charset="0"/>
              </a:rPr>
              <a:t>From S.D. Highway 28, south 12 miles</a:t>
            </a:r>
          </a:p>
          <a:p>
            <a:pPr fontAlgn="auto">
              <a:spcBef>
                <a:spcPts val="600"/>
              </a:spcBef>
              <a:spcAft>
                <a:spcPts val="0"/>
              </a:spcAft>
              <a:defRPr/>
            </a:pPr>
            <a:r>
              <a:rPr lang="en-US" sz="2800" b="1" dirty="0">
                <a:solidFill>
                  <a:srgbClr val="2E6A8C"/>
                </a:solidFill>
                <a:latin typeface="Calibri" panose="020F0502020204030204" pitchFamily="34" charset="0"/>
                <a:cs typeface="Calibri" panose="020F0502020204030204" pitchFamily="34" charset="0"/>
              </a:rPr>
              <a:t>Beadle &amp; Spink County</a:t>
            </a:r>
          </a:p>
          <a:p>
            <a:pPr fontAlgn="auto">
              <a:spcBef>
                <a:spcPts val="600"/>
              </a:spcBef>
              <a:spcAft>
                <a:spcPts val="0"/>
              </a:spcAft>
              <a:defRPr/>
            </a:pPr>
            <a:endParaRPr lang="en-US" sz="2800" b="1" dirty="0">
              <a:solidFill>
                <a:srgbClr val="2E6A8C"/>
              </a:solidFill>
              <a:latin typeface="Calibri" panose="020F0502020204030204" pitchFamily="34" charset="0"/>
              <a:cs typeface="Calibri" panose="020F0502020204030204" pitchFamily="34" charset="0"/>
            </a:endParaRPr>
          </a:p>
          <a:p>
            <a:pPr fontAlgn="auto">
              <a:spcBef>
                <a:spcPts val="600"/>
              </a:spcBef>
              <a:spcAft>
                <a:spcPts val="0"/>
              </a:spcAft>
              <a:defRPr/>
            </a:pPr>
            <a:r>
              <a:rPr lang="en-US" sz="2800" b="1" dirty="0">
                <a:solidFill>
                  <a:srgbClr val="2E6A8C"/>
                </a:solidFill>
                <a:latin typeface="Calibri" panose="020F0502020204030204" pitchFamily="34" charset="0"/>
                <a:cs typeface="Calibri" panose="020F0502020204030204" pitchFamily="34" charset="0"/>
              </a:rPr>
              <a:t>P-PH 0037(161)133  PCN 06VV</a:t>
            </a:r>
          </a:p>
        </p:txBody>
      </p:sp>
      <p:sp>
        <p:nvSpPr>
          <p:cNvPr id="10" name="Rectangle 3"/>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spcBef>
                <a:spcPts val="1800"/>
              </a:spcBef>
              <a:defRPr/>
            </a:pPr>
            <a:r>
              <a:rPr lang="en-US" altLang="en-US" sz="4800" b="1" dirty="0">
                <a:solidFill>
                  <a:srgbClr val="741112"/>
                </a:solidFill>
                <a:effectLst/>
                <a:latin typeface="Calibri" panose="020F0502020204030204" pitchFamily="34" charset="0"/>
                <a:cs typeface="Calibri" panose="020F0502020204030204" pitchFamily="34" charset="0"/>
              </a:rPr>
              <a:t>Public Meeting</a:t>
            </a:r>
            <a:endParaRPr lang="en-US" altLang="en-US" sz="4800" kern="0" dirty="0">
              <a:solidFill>
                <a:srgbClr val="741112"/>
              </a:solidFill>
              <a:effectLst/>
              <a:latin typeface="Calibri" panose="020F0502020204030204" pitchFamily="34" charset="0"/>
              <a:cs typeface="Calibri" panose="020F0502020204030204" pitchFamily="34" charset="0"/>
            </a:endParaRPr>
          </a:p>
        </p:txBody>
      </p:sp>
    </p:spTree>
  </p:cSld>
  <p:clrMapOvr>
    <a:masterClrMapping/>
  </p:clrMapOvr>
  <p:transition advTm="1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body" sz="half" idx="1"/>
          </p:nvPr>
        </p:nvSpPr>
        <p:spPr>
          <a:xfrm>
            <a:off x="457200" y="1143000"/>
            <a:ext cx="8229600" cy="3051212"/>
          </a:xfrm>
        </p:spPr>
        <p:txBody>
          <a:bodyPr>
            <a:normAutofit/>
          </a:bodyPr>
          <a:lstStyle/>
          <a:p>
            <a:pPr marL="457200" indent="-457200" eaLnBrk="1" hangingPunct="1">
              <a:spcBef>
                <a:spcPts val="0"/>
              </a:spcBef>
              <a:spcAft>
                <a:spcPts val="1800"/>
              </a:spcAft>
              <a:buSzPct val="50000"/>
              <a:buFont typeface="Wingdings" panose="05000000000000000000" pitchFamily="2" charset="2"/>
              <a:buChar char="Ø"/>
              <a:defRPr/>
            </a:pPr>
            <a:r>
              <a:rPr lang="en-US" sz="3200" b="1" dirty="0">
                <a:latin typeface="Arial (Body)"/>
              </a:rPr>
              <a:t>To provide safe, efficient access to streets and highways</a:t>
            </a:r>
          </a:p>
          <a:p>
            <a:pPr marL="457200" indent="-457200" eaLnBrk="1" hangingPunct="1">
              <a:spcBef>
                <a:spcPts val="0"/>
              </a:spcBef>
              <a:spcAft>
                <a:spcPts val="1200"/>
              </a:spcAft>
              <a:buSzPct val="50000"/>
              <a:buFont typeface="Wingdings" panose="05000000000000000000" pitchFamily="2" charset="2"/>
              <a:buChar char="Ø"/>
              <a:defRPr/>
            </a:pPr>
            <a:r>
              <a:rPr lang="en-US" sz="3200" b="1" dirty="0">
                <a:latin typeface="Arial (Body)"/>
              </a:rPr>
              <a:t>Limit number of direct accesses to major roadways</a:t>
            </a:r>
          </a:p>
        </p:txBody>
      </p:sp>
      <p:sp>
        <p:nvSpPr>
          <p:cNvPr id="8" name="Rectangle 3"/>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Access Management</a:t>
            </a:r>
          </a:p>
        </p:txBody>
      </p:sp>
      <p:sp>
        <p:nvSpPr>
          <p:cNvPr id="9" name="Text Box 6"/>
          <p:cNvSpPr txBox="1">
            <a:spLocks noChangeArrowheads="1"/>
          </p:cNvSpPr>
          <p:nvPr/>
        </p:nvSpPr>
        <p:spPr bwMode="auto">
          <a:xfrm>
            <a:off x="457200" y="616996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FontTx/>
              <a:buNone/>
            </a:pPr>
            <a:r>
              <a:rPr lang="en-US" altLang="en-US" sz="2400" b="1" dirty="0">
                <a:solidFill>
                  <a:srgbClr val="741112"/>
                </a:solidFill>
                <a:latin typeface="Calibri" panose="020F0502020204030204" pitchFamily="34" charset="0"/>
                <a:cs typeface="Calibri" panose="020F0502020204030204" pitchFamily="34" charset="0"/>
              </a:rPr>
              <a:t>See Handout</a:t>
            </a:r>
          </a:p>
        </p:txBody>
      </p:sp>
      <p:grpSp>
        <p:nvGrpSpPr>
          <p:cNvPr id="14" name="Group 13">
            <a:extLst>
              <a:ext uri="{FF2B5EF4-FFF2-40B4-BE49-F238E27FC236}">
                <a16:creationId xmlns:a16="http://schemas.microsoft.com/office/drawing/2014/main" id="{AC396646-F6A4-4F83-88AB-8FD28F25DE4A}"/>
              </a:ext>
            </a:extLst>
          </p:cNvPr>
          <p:cNvGrpSpPr/>
          <p:nvPr/>
        </p:nvGrpSpPr>
        <p:grpSpPr>
          <a:xfrm>
            <a:off x="612648" y="1371600"/>
            <a:ext cx="3657600" cy="4114800"/>
            <a:chOff x="1028700" y="3724201"/>
            <a:chExt cx="3810000" cy="5467985"/>
          </a:xfrm>
        </p:grpSpPr>
        <p:grpSp>
          <p:nvGrpSpPr>
            <p:cNvPr id="15" name="object 3">
              <a:extLst>
                <a:ext uri="{FF2B5EF4-FFF2-40B4-BE49-F238E27FC236}">
                  <a16:creationId xmlns:a16="http://schemas.microsoft.com/office/drawing/2014/main" id="{EC02EF31-CA6C-4039-BAC4-90E687B9EDF0}"/>
                </a:ext>
              </a:extLst>
            </p:cNvPr>
            <p:cNvGrpSpPr/>
            <p:nvPr/>
          </p:nvGrpSpPr>
          <p:grpSpPr>
            <a:xfrm>
              <a:off x="1028700" y="3724201"/>
              <a:ext cx="3810000" cy="5467985"/>
              <a:chOff x="1028700" y="3724201"/>
              <a:chExt cx="3810000" cy="5467985"/>
            </a:xfrm>
          </p:grpSpPr>
          <p:sp>
            <p:nvSpPr>
              <p:cNvPr id="17" name="object 4">
                <a:extLst>
                  <a:ext uri="{FF2B5EF4-FFF2-40B4-BE49-F238E27FC236}">
                    <a16:creationId xmlns:a16="http://schemas.microsoft.com/office/drawing/2014/main" id="{40C4A9A4-9020-4699-B804-553A8D4E8DE1}"/>
                  </a:ext>
                </a:extLst>
              </p:cNvPr>
              <p:cNvSpPr/>
              <p:nvPr/>
            </p:nvSpPr>
            <p:spPr>
              <a:xfrm>
                <a:off x="1028700" y="3762380"/>
                <a:ext cx="3810000" cy="5429250"/>
              </a:xfrm>
              <a:custGeom>
                <a:avLst/>
                <a:gdLst/>
                <a:ahLst/>
                <a:cxnLst/>
                <a:rect l="l" t="t" r="r" b="b"/>
                <a:pathLst>
                  <a:path w="3810000" h="5429250">
                    <a:moveTo>
                      <a:pt x="3809999" y="5429249"/>
                    </a:moveTo>
                    <a:lnTo>
                      <a:pt x="0" y="5429249"/>
                    </a:lnTo>
                    <a:lnTo>
                      <a:pt x="0" y="0"/>
                    </a:lnTo>
                    <a:lnTo>
                      <a:pt x="3809999" y="0"/>
                    </a:lnTo>
                    <a:lnTo>
                      <a:pt x="3809999" y="5429249"/>
                    </a:lnTo>
                    <a:close/>
                  </a:path>
                </a:pathLst>
              </a:custGeom>
              <a:solidFill>
                <a:srgbClr val="2E6A8C"/>
              </a:solidFill>
            </p:spPr>
            <p:txBody>
              <a:bodyPr wrap="square" lIns="0" tIns="0" rIns="0" bIns="0" rtlCol="0"/>
              <a:lstStyle/>
              <a:p>
                <a:endParaRPr/>
              </a:p>
            </p:txBody>
          </p:sp>
          <p:sp>
            <p:nvSpPr>
              <p:cNvPr id="18" name="object 5">
                <a:extLst>
                  <a:ext uri="{FF2B5EF4-FFF2-40B4-BE49-F238E27FC236}">
                    <a16:creationId xmlns:a16="http://schemas.microsoft.com/office/drawing/2014/main" id="{C729C38C-DD02-40A3-9D71-16482A72D1EE}"/>
                  </a:ext>
                </a:extLst>
              </p:cNvPr>
              <p:cNvSpPr/>
              <p:nvPr/>
            </p:nvSpPr>
            <p:spPr>
              <a:xfrm>
                <a:off x="2621216" y="3724201"/>
                <a:ext cx="625475" cy="384175"/>
              </a:xfrm>
              <a:custGeom>
                <a:avLst/>
                <a:gdLst/>
                <a:ahLst/>
                <a:cxnLst/>
                <a:rect l="l" t="t" r="r" b="b"/>
                <a:pathLst>
                  <a:path w="625475" h="384175">
                    <a:moveTo>
                      <a:pt x="0" y="0"/>
                    </a:moveTo>
                    <a:lnTo>
                      <a:pt x="624941" y="0"/>
                    </a:lnTo>
                    <a:lnTo>
                      <a:pt x="312470" y="383609"/>
                    </a:lnTo>
                    <a:lnTo>
                      <a:pt x="0" y="0"/>
                    </a:lnTo>
                    <a:close/>
                  </a:path>
                </a:pathLst>
              </a:custGeom>
              <a:solidFill>
                <a:srgbClr val="FDB917"/>
              </a:solidFill>
            </p:spPr>
            <p:txBody>
              <a:bodyPr wrap="square" lIns="0" tIns="0" rIns="0" bIns="0" rtlCol="0"/>
              <a:lstStyle/>
              <a:p>
                <a:endParaRPr/>
              </a:p>
            </p:txBody>
          </p:sp>
        </p:grpSp>
        <p:sp>
          <p:nvSpPr>
            <p:cNvPr id="16" name="object 15">
              <a:extLst>
                <a:ext uri="{FF2B5EF4-FFF2-40B4-BE49-F238E27FC236}">
                  <a16:creationId xmlns:a16="http://schemas.microsoft.com/office/drawing/2014/main" id="{9FF5D342-8996-4FC6-98FC-4CBE2E688EFB}"/>
                </a:ext>
              </a:extLst>
            </p:cNvPr>
            <p:cNvSpPr txBox="1"/>
            <p:nvPr/>
          </p:nvSpPr>
          <p:spPr>
            <a:xfrm>
              <a:off x="1538096" y="4607579"/>
              <a:ext cx="2791460" cy="2143796"/>
            </a:xfrm>
            <a:prstGeom prst="rect">
              <a:avLst/>
            </a:prstGeom>
          </p:spPr>
          <p:txBody>
            <a:bodyPr vert="horz" wrap="square" lIns="0" tIns="12700" rIns="0" bIns="0" rtlCol="0">
              <a:spAutoFit/>
            </a:bodyPr>
            <a:lstStyle/>
            <a:p>
              <a:pPr algn="ctr">
                <a:lnSpc>
                  <a:spcPct val="100000"/>
                </a:lnSpc>
                <a:spcBef>
                  <a:spcPts val="100"/>
                </a:spcBef>
              </a:pPr>
              <a:r>
                <a:rPr lang="en-US" sz="2600" dirty="0">
                  <a:latin typeface="Calibri" panose="020F0502020204030204" pitchFamily="34" charset="0"/>
                  <a:cs typeface="Calibri" panose="020F0502020204030204" pitchFamily="34" charset="0"/>
                </a:rPr>
                <a:t>Provide safe, efficient access to streets and highways</a:t>
              </a:r>
              <a:endParaRPr sz="2600" dirty="0">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2D247673-D591-4C9E-84BA-87497571A573}"/>
              </a:ext>
            </a:extLst>
          </p:cNvPr>
          <p:cNvGrpSpPr/>
          <p:nvPr/>
        </p:nvGrpSpPr>
        <p:grpSpPr>
          <a:xfrm>
            <a:off x="4873752" y="1371600"/>
            <a:ext cx="3657600" cy="4114800"/>
            <a:chOff x="1028700" y="3724201"/>
            <a:chExt cx="3810000" cy="5467985"/>
          </a:xfrm>
        </p:grpSpPr>
        <p:grpSp>
          <p:nvGrpSpPr>
            <p:cNvPr id="25" name="object 3">
              <a:extLst>
                <a:ext uri="{FF2B5EF4-FFF2-40B4-BE49-F238E27FC236}">
                  <a16:creationId xmlns:a16="http://schemas.microsoft.com/office/drawing/2014/main" id="{11689084-6833-40A6-AF20-F1183B8B09E0}"/>
                </a:ext>
              </a:extLst>
            </p:cNvPr>
            <p:cNvGrpSpPr/>
            <p:nvPr/>
          </p:nvGrpSpPr>
          <p:grpSpPr>
            <a:xfrm>
              <a:off x="1028700" y="3724201"/>
              <a:ext cx="3810000" cy="5467985"/>
              <a:chOff x="1028700" y="3724201"/>
              <a:chExt cx="3810000" cy="5467985"/>
            </a:xfrm>
          </p:grpSpPr>
          <p:sp>
            <p:nvSpPr>
              <p:cNvPr id="27" name="object 4">
                <a:extLst>
                  <a:ext uri="{FF2B5EF4-FFF2-40B4-BE49-F238E27FC236}">
                    <a16:creationId xmlns:a16="http://schemas.microsoft.com/office/drawing/2014/main" id="{5045EB65-C2C7-47D4-B648-4A0E02B689CF}"/>
                  </a:ext>
                </a:extLst>
              </p:cNvPr>
              <p:cNvSpPr/>
              <p:nvPr/>
            </p:nvSpPr>
            <p:spPr>
              <a:xfrm>
                <a:off x="1028700" y="3762380"/>
                <a:ext cx="3810000" cy="5429250"/>
              </a:xfrm>
              <a:custGeom>
                <a:avLst/>
                <a:gdLst/>
                <a:ahLst/>
                <a:cxnLst/>
                <a:rect l="l" t="t" r="r" b="b"/>
                <a:pathLst>
                  <a:path w="3810000" h="5429250">
                    <a:moveTo>
                      <a:pt x="3809999" y="5429249"/>
                    </a:moveTo>
                    <a:lnTo>
                      <a:pt x="0" y="5429249"/>
                    </a:lnTo>
                    <a:lnTo>
                      <a:pt x="0" y="0"/>
                    </a:lnTo>
                    <a:lnTo>
                      <a:pt x="3809999" y="0"/>
                    </a:lnTo>
                    <a:lnTo>
                      <a:pt x="3809999" y="5429249"/>
                    </a:lnTo>
                    <a:close/>
                  </a:path>
                </a:pathLst>
              </a:custGeom>
              <a:solidFill>
                <a:srgbClr val="2E6A8C"/>
              </a:solidFill>
            </p:spPr>
            <p:txBody>
              <a:bodyPr wrap="square" lIns="0" tIns="0" rIns="0" bIns="0" rtlCol="0"/>
              <a:lstStyle/>
              <a:p>
                <a:endParaRPr/>
              </a:p>
            </p:txBody>
          </p:sp>
          <p:sp>
            <p:nvSpPr>
              <p:cNvPr id="28" name="object 5">
                <a:extLst>
                  <a:ext uri="{FF2B5EF4-FFF2-40B4-BE49-F238E27FC236}">
                    <a16:creationId xmlns:a16="http://schemas.microsoft.com/office/drawing/2014/main" id="{322A6B38-F1EF-4F4B-A6F9-F79C6A699116}"/>
                  </a:ext>
                </a:extLst>
              </p:cNvPr>
              <p:cNvSpPr/>
              <p:nvPr/>
            </p:nvSpPr>
            <p:spPr>
              <a:xfrm>
                <a:off x="2621216" y="3724201"/>
                <a:ext cx="625475" cy="384175"/>
              </a:xfrm>
              <a:custGeom>
                <a:avLst/>
                <a:gdLst/>
                <a:ahLst/>
                <a:cxnLst/>
                <a:rect l="l" t="t" r="r" b="b"/>
                <a:pathLst>
                  <a:path w="625475" h="384175">
                    <a:moveTo>
                      <a:pt x="0" y="0"/>
                    </a:moveTo>
                    <a:lnTo>
                      <a:pt x="624941" y="0"/>
                    </a:lnTo>
                    <a:lnTo>
                      <a:pt x="312470" y="383609"/>
                    </a:lnTo>
                    <a:lnTo>
                      <a:pt x="0" y="0"/>
                    </a:lnTo>
                    <a:close/>
                  </a:path>
                </a:pathLst>
              </a:custGeom>
              <a:solidFill>
                <a:srgbClr val="FDB917"/>
              </a:solidFill>
            </p:spPr>
            <p:txBody>
              <a:bodyPr wrap="square" lIns="0" tIns="0" rIns="0" bIns="0" rtlCol="0"/>
              <a:lstStyle/>
              <a:p>
                <a:endParaRPr/>
              </a:p>
            </p:txBody>
          </p:sp>
        </p:grpSp>
        <p:sp>
          <p:nvSpPr>
            <p:cNvPr id="26" name="object 15">
              <a:extLst>
                <a:ext uri="{FF2B5EF4-FFF2-40B4-BE49-F238E27FC236}">
                  <a16:creationId xmlns:a16="http://schemas.microsoft.com/office/drawing/2014/main" id="{6028E08A-5716-473C-8C95-562689F033FE}"/>
                </a:ext>
              </a:extLst>
            </p:cNvPr>
            <p:cNvSpPr txBox="1"/>
            <p:nvPr/>
          </p:nvSpPr>
          <p:spPr>
            <a:xfrm>
              <a:off x="1538096" y="4607579"/>
              <a:ext cx="2791460" cy="2143796"/>
            </a:xfrm>
            <a:prstGeom prst="rect">
              <a:avLst/>
            </a:prstGeom>
          </p:spPr>
          <p:txBody>
            <a:bodyPr vert="horz" wrap="square" lIns="0" tIns="12700" rIns="0" bIns="0" rtlCol="0">
              <a:spAutoFit/>
            </a:bodyPr>
            <a:lstStyle/>
            <a:p>
              <a:pPr algn="ctr">
                <a:lnSpc>
                  <a:spcPct val="100000"/>
                </a:lnSpc>
                <a:spcBef>
                  <a:spcPts val="100"/>
                </a:spcBef>
              </a:pPr>
              <a:r>
                <a:rPr lang="en-US" sz="2600" dirty="0">
                  <a:latin typeface="Calibri" panose="020F0502020204030204" pitchFamily="34" charset="0"/>
                  <a:cs typeface="Calibri" panose="020F0502020204030204" pitchFamily="34" charset="0"/>
                </a:rPr>
                <a:t>By limiting the number of direct accesses to major roadways</a:t>
              </a:r>
              <a:endParaRPr sz="2600" dirty="0">
                <a:latin typeface="Calibri" panose="020F0502020204030204" pitchFamily="34" charset="0"/>
                <a:cs typeface="Calibri" panose="020F0502020204030204" pitchFamily="34" charset="0"/>
              </a:endParaRPr>
            </a:p>
          </p:txBody>
        </p:sp>
      </p:grpSp>
    </p:spTree>
    <p:custDataLst>
      <p:tags r:id="rId1"/>
    </p:custDataLst>
  </p:cSld>
  <p:clrMapOvr>
    <a:masterClrMapping/>
  </p:clrMapOvr>
  <p:transition advTm="89358"/>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Right of Way (ROW)</a:t>
            </a:r>
          </a:p>
        </p:txBody>
      </p:sp>
      <p:sp>
        <p:nvSpPr>
          <p:cNvPr id="7" name="Text Box 6">
            <a:extLst>
              <a:ext uri="{FF2B5EF4-FFF2-40B4-BE49-F238E27FC236}">
                <a16:creationId xmlns:a16="http://schemas.microsoft.com/office/drawing/2014/main" id="{1D421EA4-B9BB-4C81-9EA1-2C2B949D5BEB}"/>
              </a:ext>
            </a:extLst>
          </p:cNvPr>
          <p:cNvSpPr txBox="1">
            <a:spLocks noChangeArrowheads="1"/>
          </p:cNvSpPr>
          <p:nvPr/>
        </p:nvSpPr>
        <p:spPr bwMode="auto">
          <a:xfrm>
            <a:off x="457200" y="616996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FontTx/>
              <a:buNone/>
            </a:pPr>
            <a:r>
              <a:rPr lang="en-US" altLang="en-US" sz="2400" b="1" dirty="0">
                <a:solidFill>
                  <a:srgbClr val="741112"/>
                </a:solidFill>
                <a:latin typeface="Calibri" panose="020F0502020204030204" pitchFamily="34" charset="0"/>
                <a:cs typeface="Calibri" panose="020F0502020204030204" pitchFamily="34" charset="0"/>
              </a:rPr>
              <a:t>See Handout</a:t>
            </a:r>
          </a:p>
        </p:txBody>
      </p:sp>
      <p:graphicFrame>
        <p:nvGraphicFramePr>
          <p:cNvPr id="9" name="Content Placeholder 1">
            <a:extLst>
              <a:ext uri="{FF2B5EF4-FFF2-40B4-BE49-F238E27FC236}">
                <a16:creationId xmlns:a16="http://schemas.microsoft.com/office/drawing/2014/main" id="{18D08FC0-B75A-43A9-8F1E-E574FE8728C3}"/>
              </a:ext>
            </a:extLst>
          </p:cNvPr>
          <p:cNvGraphicFramePr>
            <a:graphicFrameLocks noGrp="1"/>
          </p:cNvGraphicFramePr>
          <p:nvPr>
            <p:ph sz="quarter" idx="2"/>
            <p:extLst>
              <p:ext uri="{D42A27DB-BD31-4B8C-83A1-F6EECF244321}">
                <p14:modId xmlns:p14="http://schemas.microsoft.com/office/powerpoint/2010/main" val="22380994"/>
              </p:ext>
            </p:extLst>
          </p:nvPr>
        </p:nvGraphicFramePr>
        <p:xfrm>
          <a:off x="457200" y="1371600"/>
          <a:ext cx="82296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advTm="5212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Encroachments</a:t>
            </a:r>
          </a:p>
        </p:txBody>
      </p:sp>
      <p:sp>
        <p:nvSpPr>
          <p:cNvPr id="7" name="Text Box 6">
            <a:extLst>
              <a:ext uri="{FF2B5EF4-FFF2-40B4-BE49-F238E27FC236}">
                <a16:creationId xmlns:a16="http://schemas.microsoft.com/office/drawing/2014/main" id="{08F7B2D0-14A4-4B12-8A61-130F4ECB49EA}"/>
              </a:ext>
            </a:extLst>
          </p:cNvPr>
          <p:cNvSpPr txBox="1">
            <a:spLocks noChangeArrowheads="1"/>
          </p:cNvSpPr>
          <p:nvPr/>
        </p:nvSpPr>
        <p:spPr bwMode="auto">
          <a:xfrm>
            <a:off x="457200" y="616996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FontTx/>
              <a:buNone/>
            </a:pPr>
            <a:r>
              <a:rPr lang="en-US" altLang="en-US" sz="2400" b="1" dirty="0">
                <a:solidFill>
                  <a:srgbClr val="741112"/>
                </a:solidFill>
                <a:latin typeface="Calibri" panose="020F0502020204030204" pitchFamily="34" charset="0"/>
                <a:cs typeface="Calibri" panose="020F0502020204030204" pitchFamily="34" charset="0"/>
              </a:rPr>
              <a:t>See Handout</a:t>
            </a:r>
          </a:p>
        </p:txBody>
      </p:sp>
      <p:graphicFrame>
        <p:nvGraphicFramePr>
          <p:cNvPr id="9" name="Diagram 8">
            <a:extLst>
              <a:ext uri="{FF2B5EF4-FFF2-40B4-BE49-F238E27FC236}">
                <a16:creationId xmlns:a16="http://schemas.microsoft.com/office/drawing/2014/main" id="{3377537D-9866-4010-9B33-2281F971D09D}"/>
              </a:ext>
            </a:extLst>
          </p:cNvPr>
          <p:cNvGraphicFramePr/>
          <p:nvPr>
            <p:extLst>
              <p:ext uri="{D42A27DB-BD31-4B8C-83A1-F6EECF244321}">
                <p14:modId xmlns:p14="http://schemas.microsoft.com/office/powerpoint/2010/main" val="713851828"/>
              </p:ext>
            </p:extLst>
          </p:nvPr>
        </p:nvGraphicFramePr>
        <p:xfrm>
          <a:off x="457200" y="1143000"/>
          <a:ext cx="8229600" cy="493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76244948"/>
      </p:ext>
    </p:extLst>
  </p:cSld>
  <p:clrMapOvr>
    <a:masterClrMapping/>
  </p:clrMapOvr>
  <p:transition advTm="5212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Utility Coordination</a:t>
            </a:r>
          </a:p>
        </p:txBody>
      </p:sp>
      <p:sp>
        <p:nvSpPr>
          <p:cNvPr id="10" name="Rectangle 3"/>
          <p:cNvSpPr txBox="1">
            <a:spLocks noChangeArrowheads="1"/>
          </p:cNvSpPr>
          <p:nvPr/>
        </p:nvSpPr>
        <p:spPr>
          <a:xfrm>
            <a:off x="3995936" y="1142999"/>
            <a:ext cx="5040560" cy="5117811"/>
          </a:xfrm>
          <a:prstGeom prst="rect">
            <a:avLst/>
          </a:prstGeom>
        </p:spPr>
        <p:txBody>
          <a:bodyPr vert="horz" lIns="91440" tIns="91440" rIns="91440" bIns="91440" anchor="ctr" anchorCtr="0">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indent="0" algn="ctr" fontAlgn="auto">
              <a:spcBef>
                <a:spcPts val="0"/>
              </a:spcBef>
              <a:spcAft>
                <a:spcPts val="600"/>
              </a:spcAft>
              <a:buClr>
                <a:schemeClr val="tx1"/>
              </a:buClr>
              <a:buNone/>
              <a:defRPr/>
            </a:pPr>
            <a:r>
              <a:rPr lang="en-US" altLang="en-US" sz="2400" dirty="0">
                <a:solidFill>
                  <a:srgbClr val="2E6A8C"/>
                </a:solidFill>
                <a:latin typeface="Calibri" panose="020F0502020204030204" pitchFamily="34" charset="0"/>
                <a:cs typeface="Calibri" panose="020F0502020204030204" pitchFamily="34" charset="0"/>
              </a:rPr>
              <a:t>Dakota Energy Cooperative</a:t>
            </a:r>
          </a:p>
          <a:p>
            <a:pPr marL="0" indent="0" algn="ctr" fontAlgn="auto">
              <a:spcBef>
                <a:spcPts val="0"/>
              </a:spcBef>
              <a:spcAft>
                <a:spcPts val="600"/>
              </a:spcAft>
              <a:buClr>
                <a:schemeClr val="tx1"/>
              </a:buClr>
              <a:buNone/>
              <a:defRPr/>
            </a:pPr>
            <a:r>
              <a:rPr lang="en-US" altLang="en-US" sz="2400" dirty="0">
                <a:solidFill>
                  <a:srgbClr val="2E6A8C"/>
                </a:solidFill>
                <a:latin typeface="Calibri" panose="020F0502020204030204" pitchFamily="34" charset="0"/>
                <a:cs typeface="Calibri" panose="020F0502020204030204" pitchFamily="34" charset="0"/>
              </a:rPr>
              <a:t>Dakota Access Pipeline LLC</a:t>
            </a:r>
          </a:p>
          <a:p>
            <a:pPr marL="0" indent="0" algn="ctr" fontAlgn="auto">
              <a:spcBef>
                <a:spcPts val="0"/>
              </a:spcBef>
              <a:spcAft>
                <a:spcPts val="600"/>
              </a:spcAft>
              <a:buClr>
                <a:schemeClr val="tx1"/>
              </a:buClr>
              <a:buNone/>
              <a:defRPr/>
            </a:pPr>
            <a:r>
              <a:rPr lang="en-US" altLang="en-US" sz="2400" dirty="0">
                <a:solidFill>
                  <a:srgbClr val="2E6A8C"/>
                </a:solidFill>
                <a:latin typeface="Calibri" panose="020F0502020204030204" pitchFamily="34" charset="0"/>
                <a:cs typeface="Calibri" panose="020F0502020204030204" pitchFamily="34" charset="0"/>
              </a:rPr>
              <a:t>Mid-Dakota Rural Water Systems Inc</a:t>
            </a:r>
          </a:p>
          <a:p>
            <a:pPr marL="0" indent="0" algn="ctr" fontAlgn="auto">
              <a:spcBef>
                <a:spcPts val="0"/>
              </a:spcBef>
              <a:spcAft>
                <a:spcPts val="600"/>
              </a:spcAft>
              <a:buClr>
                <a:schemeClr val="tx1"/>
              </a:buClr>
              <a:buNone/>
              <a:defRPr/>
            </a:pPr>
            <a:r>
              <a:rPr lang="en-US" altLang="en-US" sz="2400" dirty="0">
                <a:solidFill>
                  <a:srgbClr val="2E6A8C"/>
                </a:solidFill>
                <a:latin typeface="Calibri" panose="020F0502020204030204" pitchFamily="34" charset="0"/>
                <a:cs typeface="Calibri" panose="020F0502020204030204" pitchFamily="34" charset="0"/>
              </a:rPr>
              <a:t>Midcontinent Communications</a:t>
            </a:r>
          </a:p>
          <a:p>
            <a:pPr marL="0" indent="0" algn="ctr" fontAlgn="auto">
              <a:spcBef>
                <a:spcPts val="0"/>
              </a:spcBef>
              <a:spcAft>
                <a:spcPts val="600"/>
              </a:spcAft>
              <a:buClr>
                <a:schemeClr val="tx1"/>
              </a:buClr>
              <a:buNone/>
              <a:defRPr/>
            </a:pPr>
            <a:r>
              <a:rPr lang="en-US" altLang="en-US" sz="2400" dirty="0">
                <a:solidFill>
                  <a:srgbClr val="2E6A8C"/>
                </a:solidFill>
                <a:latin typeface="Calibri" panose="020F0502020204030204" pitchFamily="34" charset="0"/>
                <a:cs typeface="Calibri" panose="020F0502020204030204" pitchFamily="34" charset="0"/>
              </a:rPr>
              <a:t>Lumen</a:t>
            </a:r>
          </a:p>
          <a:p>
            <a:pPr marL="0" indent="0" algn="ctr" fontAlgn="auto">
              <a:spcBef>
                <a:spcPts val="0"/>
              </a:spcBef>
              <a:spcAft>
                <a:spcPts val="600"/>
              </a:spcAft>
              <a:buClr>
                <a:schemeClr val="tx1"/>
              </a:buClr>
              <a:buNone/>
              <a:defRPr/>
            </a:pPr>
            <a:r>
              <a:rPr lang="en-US" altLang="en-US" sz="2400" dirty="0">
                <a:solidFill>
                  <a:srgbClr val="2E6A8C"/>
                </a:solidFill>
                <a:latin typeface="Calibri" panose="020F0502020204030204" pitchFamily="34" charset="0"/>
                <a:cs typeface="Calibri" panose="020F0502020204030204" pitchFamily="34" charset="0"/>
              </a:rPr>
              <a:t>Venture Communications Cooperative</a:t>
            </a:r>
          </a:p>
          <a:p>
            <a:pPr marL="0" indent="0" algn="ctr" fontAlgn="auto">
              <a:spcBef>
                <a:spcPts val="0"/>
              </a:spcBef>
              <a:spcAft>
                <a:spcPts val="600"/>
              </a:spcAft>
              <a:buClr>
                <a:schemeClr val="tx1"/>
              </a:buClr>
              <a:buNone/>
              <a:defRPr/>
            </a:pPr>
            <a:r>
              <a:rPr lang="en-US" altLang="en-US" sz="2400" dirty="0" err="1">
                <a:solidFill>
                  <a:srgbClr val="2E6A8C"/>
                </a:solidFill>
                <a:latin typeface="Calibri" panose="020F0502020204030204" pitchFamily="34" charset="0"/>
                <a:cs typeface="Calibri" panose="020F0502020204030204" pitchFamily="34" charset="0"/>
              </a:rPr>
              <a:t>Santel</a:t>
            </a:r>
            <a:r>
              <a:rPr lang="en-US" altLang="en-US" sz="2400" dirty="0">
                <a:solidFill>
                  <a:srgbClr val="2E6A8C"/>
                </a:solidFill>
                <a:latin typeface="Calibri" panose="020F0502020204030204" pitchFamily="34" charset="0"/>
                <a:cs typeface="Calibri" panose="020F0502020204030204" pitchFamily="34" charset="0"/>
              </a:rPr>
              <a:t> Communications</a:t>
            </a:r>
          </a:p>
          <a:p>
            <a:pPr marL="0" indent="0" algn="ctr" fontAlgn="auto">
              <a:spcBef>
                <a:spcPts val="0"/>
              </a:spcBef>
              <a:spcAft>
                <a:spcPts val="600"/>
              </a:spcAft>
              <a:buClr>
                <a:schemeClr val="tx1"/>
              </a:buClr>
              <a:buNone/>
              <a:defRPr/>
            </a:pPr>
            <a:r>
              <a:rPr lang="en-US" altLang="en-US" sz="2400" dirty="0">
                <a:solidFill>
                  <a:srgbClr val="2E6A8C"/>
                </a:solidFill>
                <a:latin typeface="Calibri" panose="020F0502020204030204" pitchFamily="34" charset="0"/>
                <a:cs typeface="Calibri" panose="020F0502020204030204" pitchFamily="34" charset="0"/>
              </a:rPr>
              <a:t>Northern Electric Cooperative</a:t>
            </a:r>
          </a:p>
        </p:txBody>
      </p:sp>
      <p:sp>
        <p:nvSpPr>
          <p:cNvPr id="6" name="Text Box 6">
            <a:extLst>
              <a:ext uri="{FF2B5EF4-FFF2-40B4-BE49-F238E27FC236}">
                <a16:creationId xmlns:a16="http://schemas.microsoft.com/office/drawing/2014/main" id="{EBCE8ADA-C7D1-4AAB-89F7-4BAF01EE9C8B}"/>
              </a:ext>
            </a:extLst>
          </p:cNvPr>
          <p:cNvSpPr txBox="1">
            <a:spLocks noChangeArrowheads="1"/>
          </p:cNvSpPr>
          <p:nvPr/>
        </p:nvSpPr>
        <p:spPr bwMode="auto">
          <a:xfrm>
            <a:off x="457200" y="616996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FontTx/>
              <a:buNone/>
            </a:pPr>
            <a:r>
              <a:rPr lang="en-US" altLang="en-US" sz="2400" b="1" dirty="0">
                <a:solidFill>
                  <a:srgbClr val="741112"/>
                </a:solidFill>
                <a:latin typeface="Calibri" panose="020F0502020204030204" pitchFamily="34" charset="0"/>
                <a:cs typeface="Calibri" panose="020F0502020204030204" pitchFamily="34" charset="0"/>
              </a:rPr>
              <a:t>See Handout</a:t>
            </a:r>
          </a:p>
        </p:txBody>
      </p:sp>
      <p:grpSp>
        <p:nvGrpSpPr>
          <p:cNvPr id="2" name="Group 1">
            <a:extLst>
              <a:ext uri="{FF2B5EF4-FFF2-40B4-BE49-F238E27FC236}">
                <a16:creationId xmlns:a16="http://schemas.microsoft.com/office/drawing/2014/main" id="{CD48B663-03E4-4527-A5FC-94C7149A2F49}"/>
              </a:ext>
            </a:extLst>
          </p:cNvPr>
          <p:cNvGrpSpPr>
            <a:grpSpLocks/>
          </p:cNvGrpSpPr>
          <p:nvPr/>
        </p:nvGrpSpPr>
        <p:grpSpPr>
          <a:xfrm>
            <a:off x="914400" y="1143005"/>
            <a:ext cx="3200400" cy="2374611"/>
            <a:chOff x="1028687" y="1028712"/>
            <a:chExt cx="8714740" cy="8229600"/>
          </a:xfrm>
        </p:grpSpPr>
        <p:sp>
          <p:nvSpPr>
            <p:cNvPr id="8" name="object 4">
              <a:extLst>
                <a:ext uri="{FF2B5EF4-FFF2-40B4-BE49-F238E27FC236}">
                  <a16:creationId xmlns:a16="http://schemas.microsoft.com/office/drawing/2014/main" id="{8D6EDC6B-705A-4EAC-80EB-29A91E04DDC7}"/>
                </a:ext>
              </a:extLst>
            </p:cNvPr>
            <p:cNvSpPr/>
            <p:nvPr/>
          </p:nvSpPr>
          <p:spPr>
            <a:xfrm>
              <a:off x="1028687" y="1028712"/>
              <a:ext cx="8714740" cy="8229600"/>
            </a:xfrm>
            <a:custGeom>
              <a:avLst/>
              <a:gdLst/>
              <a:ahLst/>
              <a:cxnLst/>
              <a:rect l="l" t="t" r="r" b="b"/>
              <a:pathLst>
                <a:path w="8714740" h="8229600">
                  <a:moveTo>
                    <a:pt x="8714422" y="4114825"/>
                  </a:moveTo>
                  <a:lnTo>
                    <a:pt x="8096250" y="3611295"/>
                  </a:lnTo>
                  <a:lnTo>
                    <a:pt x="8096250" y="0"/>
                  </a:lnTo>
                  <a:lnTo>
                    <a:pt x="0" y="0"/>
                  </a:lnTo>
                  <a:lnTo>
                    <a:pt x="0" y="8229600"/>
                  </a:lnTo>
                  <a:lnTo>
                    <a:pt x="8096250" y="8229600"/>
                  </a:lnTo>
                  <a:lnTo>
                    <a:pt x="8096250" y="4618367"/>
                  </a:lnTo>
                  <a:lnTo>
                    <a:pt x="8714422" y="4114825"/>
                  </a:lnTo>
                  <a:close/>
                </a:path>
              </a:pathLst>
            </a:custGeom>
            <a:solidFill>
              <a:srgbClr val="2E6A8C"/>
            </a:solidFill>
          </p:spPr>
          <p:txBody>
            <a:bodyPr wrap="square" lIns="0" tIns="0" rIns="0" bIns="0" rtlCol="0" anchor="ctr"/>
            <a:lstStyle/>
            <a:p>
              <a:endParaRPr/>
            </a:p>
          </p:txBody>
        </p:sp>
        <p:sp>
          <p:nvSpPr>
            <p:cNvPr id="11" name="object 3">
              <a:extLst>
                <a:ext uri="{FF2B5EF4-FFF2-40B4-BE49-F238E27FC236}">
                  <a16:creationId xmlns:a16="http://schemas.microsoft.com/office/drawing/2014/main" id="{7FDF78E9-9445-4555-8BF5-0508E2AEB365}"/>
                </a:ext>
              </a:extLst>
            </p:cNvPr>
            <p:cNvSpPr txBox="1">
              <a:spLocks/>
            </p:cNvSpPr>
            <p:nvPr/>
          </p:nvSpPr>
          <p:spPr>
            <a:xfrm>
              <a:off x="1028687" y="2588437"/>
              <a:ext cx="7967762" cy="5119920"/>
            </a:xfrm>
            <a:prstGeom prst="rect">
              <a:avLst/>
            </a:prstGeom>
          </p:spPr>
          <p:txBody>
            <a:bodyPr vert="horz" wrap="square" lIns="91440" tIns="91440" rIns="91440" bIns="91440" rtlCol="0" anchor="ctr">
              <a:spAutoFit/>
            </a:bodyPr>
            <a:lstStyle>
              <a:lvl1pPr>
                <a:defRPr sz="6500" b="1" i="0">
                  <a:solidFill>
                    <a:srgbClr val="741112"/>
                  </a:solidFill>
                  <a:latin typeface="Calibri"/>
                  <a:ea typeface="+mj-ea"/>
                  <a:cs typeface="Calibri"/>
                </a:defRPr>
              </a:lvl1pPr>
            </a:lstStyle>
            <a:p>
              <a:pPr marL="12700" algn="ctr">
                <a:spcBef>
                  <a:spcPts val="100"/>
                </a:spcBef>
              </a:pPr>
              <a:r>
                <a:rPr lang="en-US" sz="2800" kern="0" dirty="0">
                  <a:solidFill>
                    <a:srgbClr val="FFFFFF"/>
                  </a:solidFill>
                </a:rPr>
                <a:t>Some utilities may need to be relocated.</a:t>
              </a:r>
            </a:p>
          </p:txBody>
        </p:sp>
      </p:grpSp>
      <p:grpSp>
        <p:nvGrpSpPr>
          <p:cNvPr id="12" name="Group 11">
            <a:extLst>
              <a:ext uri="{FF2B5EF4-FFF2-40B4-BE49-F238E27FC236}">
                <a16:creationId xmlns:a16="http://schemas.microsoft.com/office/drawing/2014/main" id="{4E68F2F3-D52B-45F1-A4F6-EBB71AACD3E4}"/>
              </a:ext>
            </a:extLst>
          </p:cNvPr>
          <p:cNvGrpSpPr>
            <a:grpSpLocks/>
          </p:cNvGrpSpPr>
          <p:nvPr/>
        </p:nvGrpSpPr>
        <p:grpSpPr>
          <a:xfrm>
            <a:off x="914399" y="3886200"/>
            <a:ext cx="3200401" cy="2374611"/>
            <a:chOff x="1028684" y="1028712"/>
            <a:chExt cx="8714743" cy="8229600"/>
          </a:xfrm>
        </p:grpSpPr>
        <p:sp>
          <p:nvSpPr>
            <p:cNvPr id="13" name="object 4">
              <a:extLst>
                <a:ext uri="{FF2B5EF4-FFF2-40B4-BE49-F238E27FC236}">
                  <a16:creationId xmlns:a16="http://schemas.microsoft.com/office/drawing/2014/main" id="{00DB181A-46F0-432F-B5C2-DA04C042C54C}"/>
                </a:ext>
              </a:extLst>
            </p:cNvPr>
            <p:cNvSpPr/>
            <p:nvPr/>
          </p:nvSpPr>
          <p:spPr>
            <a:xfrm>
              <a:off x="1028687" y="1028712"/>
              <a:ext cx="8714740" cy="8229600"/>
            </a:xfrm>
            <a:custGeom>
              <a:avLst/>
              <a:gdLst/>
              <a:ahLst/>
              <a:cxnLst/>
              <a:rect l="l" t="t" r="r" b="b"/>
              <a:pathLst>
                <a:path w="8714740" h="8229600">
                  <a:moveTo>
                    <a:pt x="8714422" y="4114825"/>
                  </a:moveTo>
                  <a:lnTo>
                    <a:pt x="8096250" y="3611295"/>
                  </a:lnTo>
                  <a:lnTo>
                    <a:pt x="8096250" y="0"/>
                  </a:lnTo>
                  <a:lnTo>
                    <a:pt x="0" y="0"/>
                  </a:lnTo>
                  <a:lnTo>
                    <a:pt x="0" y="8229600"/>
                  </a:lnTo>
                  <a:lnTo>
                    <a:pt x="8096250" y="8229600"/>
                  </a:lnTo>
                  <a:lnTo>
                    <a:pt x="8096250" y="4618367"/>
                  </a:lnTo>
                  <a:lnTo>
                    <a:pt x="8714422" y="4114825"/>
                  </a:lnTo>
                  <a:close/>
                </a:path>
              </a:pathLst>
            </a:custGeom>
            <a:solidFill>
              <a:srgbClr val="2E6A8C"/>
            </a:solidFill>
          </p:spPr>
          <p:txBody>
            <a:bodyPr wrap="square" lIns="0" tIns="0" rIns="0" bIns="0" rtlCol="0"/>
            <a:lstStyle/>
            <a:p>
              <a:endParaRPr/>
            </a:p>
          </p:txBody>
        </p:sp>
        <p:sp>
          <p:nvSpPr>
            <p:cNvPr id="14" name="object 3">
              <a:extLst>
                <a:ext uri="{FF2B5EF4-FFF2-40B4-BE49-F238E27FC236}">
                  <a16:creationId xmlns:a16="http://schemas.microsoft.com/office/drawing/2014/main" id="{ED1DB149-7436-49DD-AD56-764958F5520E}"/>
                </a:ext>
              </a:extLst>
            </p:cNvPr>
            <p:cNvSpPr txBox="1">
              <a:spLocks/>
            </p:cNvSpPr>
            <p:nvPr/>
          </p:nvSpPr>
          <p:spPr>
            <a:xfrm>
              <a:off x="1028684" y="1841798"/>
              <a:ext cx="7967763" cy="6613229"/>
            </a:xfrm>
            <a:prstGeom prst="rect">
              <a:avLst/>
            </a:prstGeom>
          </p:spPr>
          <p:txBody>
            <a:bodyPr vert="horz" wrap="square" lIns="91440" tIns="91440" rIns="91440" bIns="91440" rtlCol="0" anchor="ctr">
              <a:spAutoFit/>
            </a:bodyPr>
            <a:lstStyle>
              <a:lvl1pPr>
                <a:defRPr sz="6500" b="1" i="0">
                  <a:solidFill>
                    <a:srgbClr val="741112"/>
                  </a:solidFill>
                  <a:latin typeface="Calibri"/>
                  <a:ea typeface="+mj-ea"/>
                  <a:cs typeface="Calibri"/>
                </a:defRPr>
              </a:lvl1pPr>
            </a:lstStyle>
            <a:p>
              <a:pPr marL="12700" algn="ctr">
                <a:spcBef>
                  <a:spcPts val="100"/>
                </a:spcBef>
              </a:pPr>
              <a:r>
                <a:rPr lang="en-US" sz="2800" kern="0" dirty="0">
                  <a:solidFill>
                    <a:srgbClr val="FFFFFF"/>
                  </a:solidFill>
                </a:rPr>
                <a:t>Utility companies negotiate easements with landowners.</a:t>
              </a:r>
            </a:p>
          </p:txBody>
        </p:sp>
      </p:grpSp>
    </p:spTree>
    <p:extLst>
      <p:ext uri="{BB962C8B-B14F-4D97-AF65-F5344CB8AC3E}">
        <p14:creationId xmlns:p14="http://schemas.microsoft.com/office/powerpoint/2010/main" val="105851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Utility Coordination</a:t>
            </a:r>
          </a:p>
        </p:txBody>
      </p:sp>
      <p:sp>
        <p:nvSpPr>
          <p:cNvPr id="10" name="Rectangle 3"/>
          <p:cNvSpPr txBox="1">
            <a:spLocks noChangeArrowheads="1"/>
          </p:cNvSpPr>
          <p:nvPr/>
        </p:nvSpPr>
        <p:spPr>
          <a:xfrm>
            <a:off x="4114800" y="1142999"/>
            <a:ext cx="4663440" cy="5117811"/>
          </a:xfrm>
          <a:prstGeom prst="rect">
            <a:avLst/>
          </a:prstGeom>
        </p:spPr>
        <p:txBody>
          <a:bodyPr vert="horz" lIns="91440" tIns="91440" rIns="91440" bIns="91440" anchor="ctr" anchorCtr="0">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indent="0" algn="ctr" fontAlgn="auto">
              <a:spcBef>
                <a:spcPts val="0"/>
              </a:spcBef>
              <a:spcAft>
                <a:spcPts val="600"/>
              </a:spcAft>
              <a:buClr>
                <a:schemeClr val="tx1"/>
              </a:buClr>
              <a:buNone/>
              <a:defRPr/>
            </a:pPr>
            <a:r>
              <a:rPr lang="en-US" altLang="en-US" sz="2400" dirty="0">
                <a:solidFill>
                  <a:srgbClr val="2E6A8C"/>
                </a:solidFill>
                <a:latin typeface="Calibri" panose="020F0502020204030204" pitchFamily="34" charset="0"/>
                <a:cs typeface="Calibri" panose="020F0502020204030204" pitchFamily="34" charset="0"/>
              </a:rPr>
              <a:t>Water Lines</a:t>
            </a:r>
          </a:p>
          <a:p>
            <a:pPr marL="0" indent="0" algn="ctr" fontAlgn="auto">
              <a:spcBef>
                <a:spcPts val="0"/>
              </a:spcBef>
              <a:spcAft>
                <a:spcPts val="600"/>
              </a:spcAft>
              <a:buClr>
                <a:schemeClr val="tx1"/>
              </a:buClr>
              <a:buNone/>
              <a:defRPr/>
            </a:pPr>
            <a:r>
              <a:rPr lang="en-US" altLang="en-US" sz="2400" dirty="0">
                <a:solidFill>
                  <a:srgbClr val="2E6A8C"/>
                </a:solidFill>
                <a:latin typeface="Calibri" panose="020F0502020204030204" pitchFamily="34" charset="0"/>
                <a:cs typeface="Calibri" panose="020F0502020204030204" pitchFamily="34" charset="0"/>
              </a:rPr>
              <a:t>Drain Fields</a:t>
            </a:r>
          </a:p>
          <a:p>
            <a:pPr marL="0" indent="0" algn="ctr" fontAlgn="auto">
              <a:spcBef>
                <a:spcPts val="0"/>
              </a:spcBef>
              <a:spcAft>
                <a:spcPts val="600"/>
              </a:spcAft>
              <a:buClr>
                <a:schemeClr val="tx1"/>
              </a:buClr>
              <a:buNone/>
              <a:defRPr/>
            </a:pPr>
            <a:r>
              <a:rPr lang="en-US" altLang="en-US" sz="2400" dirty="0">
                <a:solidFill>
                  <a:srgbClr val="2E6A8C"/>
                </a:solidFill>
                <a:latin typeface="Calibri" panose="020F0502020204030204" pitchFamily="34" charset="0"/>
                <a:cs typeface="Calibri" panose="020F0502020204030204" pitchFamily="34" charset="0"/>
              </a:rPr>
              <a:t>Septic Tanks</a:t>
            </a:r>
          </a:p>
          <a:p>
            <a:pPr marL="0" indent="0" algn="ctr" fontAlgn="auto">
              <a:spcBef>
                <a:spcPts val="0"/>
              </a:spcBef>
              <a:spcAft>
                <a:spcPts val="600"/>
              </a:spcAft>
              <a:buClr>
                <a:schemeClr val="tx1"/>
              </a:buClr>
              <a:buNone/>
              <a:defRPr/>
            </a:pPr>
            <a:r>
              <a:rPr lang="en-US" altLang="en-US" sz="2400" dirty="0">
                <a:solidFill>
                  <a:srgbClr val="2E6A8C"/>
                </a:solidFill>
                <a:latin typeface="Calibri" panose="020F0502020204030204" pitchFamily="34" charset="0"/>
                <a:cs typeface="Calibri" panose="020F0502020204030204" pitchFamily="34" charset="0"/>
              </a:rPr>
              <a:t>Underground Storage Tanks</a:t>
            </a:r>
          </a:p>
          <a:p>
            <a:pPr marL="0" indent="0" algn="ctr" fontAlgn="auto">
              <a:spcBef>
                <a:spcPts val="0"/>
              </a:spcBef>
              <a:spcAft>
                <a:spcPts val="600"/>
              </a:spcAft>
              <a:buClr>
                <a:schemeClr val="tx1"/>
              </a:buClr>
              <a:buNone/>
              <a:defRPr/>
            </a:pPr>
            <a:r>
              <a:rPr lang="en-US" altLang="en-US" sz="2400" dirty="0">
                <a:solidFill>
                  <a:srgbClr val="2E6A8C"/>
                </a:solidFill>
                <a:latin typeface="Calibri" panose="020F0502020204030204" pitchFamily="34" charset="0"/>
                <a:cs typeface="Calibri" panose="020F0502020204030204" pitchFamily="34" charset="0"/>
              </a:rPr>
              <a:t>Underground Power Lines</a:t>
            </a:r>
          </a:p>
        </p:txBody>
      </p:sp>
      <p:sp>
        <p:nvSpPr>
          <p:cNvPr id="6" name="Text Box 6">
            <a:extLst>
              <a:ext uri="{FF2B5EF4-FFF2-40B4-BE49-F238E27FC236}">
                <a16:creationId xmlns:a16="http://schemas.microsoft.com/office/drawing/2014/main" id="{EBCE8ADA-C7D1-4AAB-89F7-4BAF01EE9C8B}"/>
              </a:ext>
            </a:extLst>
          </p:cNvPr>
          <p:cNvSpPr txBox="1">
            <a:spLocks noChangeArrowheads="1"/>
          </p:cNvSpPr>
          <p:nvPr/>
        </p:nvSpPr>
        <p:spPr bwMode="auto">
          <a:xfrm>
            <a:off x="457200" y="616996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FontTx/>
              <a:buNone/>
            </a:pPr>
            <a:r>
              <a:rPr lang="en-US" altLang="en-US" sz="2400" b="1" dirty="0">
                <a:solidFill>
                  <a:srgbClr val="741112"/>
                </a:solidFill>
                <a:latin typeface="Calibri" panose="020F0502020204030204" pitchFamily="34" charset="0"/>
                <a:cs typeface="Calibri" panose="020F0502020204030204" pitchFamily="34" charset="0"/>
              </a:rPr>
              <a:t>See Handout</a:t>
            </a:r>
          </a:p>
        </p:txBody>
      </p:sp>
      <p:grpSp>
        <p:nvGrpSpPr>
          <p:cNvPr id="2" name="Group 1">
            <a:extLst>
              <a:ext uri="{FF2B5EF4-FFF2-40B4-BE49-F238E27FC236}">
                <a16:creationId xmlns:a16="http://schemas.microsoft.com/office/drawing/2014/main" id="{CD48B663-03E4-4527-A5FC-94C7149A2F49}"/>
              </a:ext>
            </a:extLst>
          </p:cNvPr>
          <p:cNvGrpSpPr>
            <a:grpSpLocks/>
          </p:cNvGrpSpPr>
          <p:nvPr/>
        </p:nvGrpSpPr>
        <p:grpSpPr>
          <a:xfrm>
            <a:off x="914400" y="1143005"/>
            <a:ext cx="3200400" cy="2374611"/>
            <a:chOff x="1028687" y="1028712"/>
            <a:chExt cx="8714740" cy="8229600"/>
          </a:xfrm>
        </p:grpSpPr>
        <p:sp>
          <p:nvSpPr>
            <p:cNvPr id="8" name="object 4">
              <a:extLst>
                <a:ext uri="{FF2B5EF4-FFF2-40B4-BE49-F238E27FC236}">
                  <a16:creationId xmlns:a16="http://schemas.microsoft.com/office/drawing/2014/main" id="{8D6EDC6B-705A-4EAC-80EB-29A91E04DDC7}"/>
                </a:ext>
              </a:extLst>
            </p:cNvPr>
            <p:cNvSpPr/>
            <p:nvPr/>
          </p:nvSpPr>
          <p:spPr>
            <a:xfrm>
              <a:off x="1028687" y="1028712"/>
              <a:ext cx="8714740" cy="8229600"/>
            </a:xfrm>
            <a:custGeom>
              <a:avLst/>
              <a:gdLst/>
              <a:ahLst/>
              <a:cxnLst/>
              <a:rect l="l" t="t" r="r" b="b"/>
              <a:pathLst>
                <a:path w="8714740" h="8229600">
                  <a:moveTo>
                    <a:pt x="8714422" y="4114825"/>
                  </a:moveTo>
                  <a:lnTo>
                    <a:pt x="8096250" y="3611295"/>
                  </a:lnTo>
                  <a:lnTo>
                    <a:pt x="8096250" y="0"/>
                  </a:lnTo>
                  <a:lnTo>
                    <a:pt x="0" y="0"/>
                  </a:lnTo>
                  <a:lnTo>
                    <a:pt x="0" y="8229600"/>
                  </a:lnTo>
                  <a:lnTo>
                    <a:pt x="8096250" y="8229600"/>
                  </a:lnTo>
                  <a:lnTo>
                    <a:pt x="8096250" y="4618367"/>
                  </a:lnTo>
                  <a:lnTo>
                    <a:pt x="8714422" y="4114825"/>
                  </a:lnTo>
                  <a:close/>
                </a:path>
              </a:pathLst>
            </a:custGeom>
            <a:solidFill>
              <a:srgbClr val="2E6A8C"/>
            </a:solidFill>
          </p:spPr>
          <p:txBody>
            <a:bodyPr wrap="square" lIns="0" tIns="0" rIns="0" bIns="0" rtlCol="0" anchor="ctr"/>
            <a:lstStyle/>
            <a:p>
              <a:endParaRPr/>
            </a:p>
          </p:txBody>
        </p:sp>
        <p:sp>
          <p:nvSpPr>
            <p:cNvPr id="11" name="object 3">
              <a:extLst>
                <a:ext uri="{FF2B5EF4-FFF2-40B4-BE49-F238E27FC236}">
                  <a16:creationId xmlns:a16="http://schemas.microsoft.com/office/drawing/2014/main" id="{7FDF78E9-9445-4555-8BF5-0508E2AEB365}"/>
                </a:ext>
              </a:extLst>
            </p:cNvPr>
            <p:cNvSpPr txBox="1">
              <a:spLocks/>
            </p:cNvSpPr>
            <p:nvPr/>
          </p:nvSpPr>
          <p:spPr>
            <a:xfrm>
              <a:off x="1028687" y="3335093"/>
              <a:ext cx="7967762" cy="3626608"/>
            </a:xfrm>
            <a:prstGeom prst="rect">
              <a:avLst/>
            </a:prstGeom>
          </p:spPr>
          <p:txBody>
            <a:bodyPr vert="horz" wrap="square" lIns="91440" tIns="91440" rIns="91440" bIns="91440" rtlCol="0" anchor="ctr">
              <a:spAutoFit/>
            </a:bodyPr>
            <a:lstStyle>
              <a:lvl1pPr>
                <a:defRPr sz="6500" b="1" i="0">
                  <a:solidFill>
                    <a:srgbClr val="741112"/>
                  </a:solidFill>
                  <a:latin typeface="Calibri"/>
                  <a:ea typeface="+mj-ea"/>
                  <a:cs typeface="Calibri"/>
                </a:defRPr>
              </a:lvl1pPr>
            </a:lstStyle>
            <a:p>
              <a:pPr marL="12700" algn="ctr">
                <a:spcBef>
                  <a:spcPts val="100"/>
                </a:spcBef>
              </a:pPr>
              <a:r>
                <a:rPr lang="en-US" sz="2800" kern="0" dirty="0">
                  <a:solidFill>
                    <a:srgbClr val="FFFFFF"/>
                  </a:solidFill>
                </a:rPr>
                <a:t>Any Known Private Utilities?</a:t>
              </a:r>
            </a:p>
          </p:txBody>
        </p:sp>
      </p:grpSp>
      <p:grpSp>
        <p:nvGrpSpPr>
          <p:cNvPr id="12" name="Group 11">
            <a:extLst>
              <a:ext uri="{FF2B5EF4-FFF2-40B4-BE49-F238E27FC236}">
                <a16:creationId xmlns:a16="http://schemas.microsoft.com/office/drawing/2014/main" id="{4E68F2F3-D52B-45F1-A4F6-EBB71AACD3E4}"/>
              </a:ext>
            </a:extLst>
          </p:cNvPr>
          <p:cNvGrpSpPr>
            <a:grpSpLocks/>
          </p:cNvGrpSpPr>
          <p:nvPr/>
        </p:nvGrpSpPr>
        <p:grpSpPr>
          <a:xfrm>
            <a:off x="914399" y="3886200"/>
            <a:ext cx="3200401" cy="2374611"/>
            <a:chOff x="1028684" y="1028712"/>
            <a:chExt cx="8714743" cy="8229600"/>
          </a:xfrm>
        </p:grpSpPr>
        <p:sp>
          <p:nvSpPr>
            <p:cNvPr id="13" name="object 4">
              <a:extLst>
                <a:ext uri="{FF2B5EF4-FFF2-40B4-BE49-F238E27FC236}">
                  <a16:creationId xmlns:a16="http://schemas.microsoft.com/office/drawing/2014/main" id="{00DB181A-46F0-432F-B5C2-DA04C042C54C}"/>
                </a:ext>
              </a:extLst>
            </p:cNvPr>
            <p:cNvSpPr/>
            <p:nvPr/>
          </p:nvSpPr>
          <p:spPr>
            <a:xfrm>
              <a:off x="1028687" y="1028712"/>
              <a:ext cx="8714740" cy="8229600"/>
            </a:xfrm>
            <a:custGeom>
              <a:avLst/>
              <a:gdLst/>
              <a:ahLst/>
              <a:cxnLst/>
              <a:rect l="l" t="t" r="r" b="b"/>
              <a:pathLst>
                <a:path w="8714740" h="8229600">
                  <a:moveTo>
                    <a:pt x="8714422" y="4114825"/>
                  </a:moveTo>
                  <a:lnTo>
                    <a:pt x="8096250" y="3611295"/>
                  </a:lnTo>
                  <a:lnTo>
                    <a:pt x="8096250" y="0"/>
                  </a:lnTo>
                  <a:lnTo>
                    <a:pt x="0" y="0"/>
                  </a:lnTo>
                  <a:lnTo>
                    <a:pt x="0" y="8229600"/>
                  </a:lnTo>
                  <a:lnTo>
                    <a:pt x="8096250" y="8229600"/>
                  </a:lnTo>
                  <a:lnTo>
                    <a:pt x="8096250" y="4618367"/>
                  </a:lnTo>
                  <a:lnTo>
                    <a:pt x="8714422" y="4114825"/>
                  </a:lnTo>
                  <a:close/>
                </a:path>
              </a:pathLst>
            </a:custGeom>
            <a:solidFill>
              <a:srgbClr val="2E6A8C"/>
            </a:solidFill>
          </p:spPr>
          <p:txBody>
            <a:bodyPr wrap="square" lIns="0" tIns="0" rIns="0" bIns="0" rtlCol="0"/>
            <a:lstStyle/>
            <a:p>
              <a:endParaRPr/>
            </a:p>
          </p:txBody>
        </p:sp>
        <p:sp>
          <p:nvSpPr>
            <p:cNvPr id="14" name="object 3">
              <a:extLst>
                <a:ext uri="{FF2B5EF4-FFF2-40B4-BE49-F238E27FC236}">
                  <a16:creationId xmlns:a16="http://schemas.microsoft.com/office/drawing/2014/main" id="{ED1DB149-7436-49DD-AD56-764958F5520E}"/>
                </a:ext>
              </a:extLst>
            </p:cNvPr>
            <p:cNvSpPr txBox="1">
              <a:spLocks/>
            </p:cNvSpPr>
            <p:nvPr/>
          </p:nvSpPr>
          <p:spPr>
            <a:xfrm>
              <a:off x="1028684" y="4081763"/>
              <a:ext cx="7967763" cy="2133299"/>
            </a:xfrm>
            <a:prstGeom prst="rect">
              <a:avLst/>
            </a:prstGeom>
          </p:spPr>
          <p:txBody>
            <a:bodyPr vert="horz" wrap="square" lIns="91440" tIns="91440" rIns="91440" bIns="91440" rtlCol="0" anchor="ctr">
              <a:spAutoFit/>
            </a:bodyPr>
            <a:lstStyle>
              <a:lvl1pPr>
                <a:defRPr sz="6500" b="1" i="0">
                  <a:solidFill>
                    <a:srgbClr val="741112"/>
                  </a:solidFill>
                  <a:latin typeface="Calibri"/>
                  <a:ea typeface="+mj-ea"/>
                  <a:cs typeface="Calibri"/>
                </a:defRPr>
              </a:lvl1pPr>
            </a:lstStyle>
            <a:p>
              <a:pPr marL="12700" algn="ctr">
                <a:spcBef>
                  <a:spcPts val="100"/>
                </a:spcBef>
              </a:pPr>
              <a:r>
                <a:rPr lang="en-US" sz="2800" kern="0" dirty="0">
                  <a:solidFill>
                    <a:srgbClr val="FFFFFF"/>
                  </a:solidFill>
                </a:rPr>
                <a:t>Contact SDDOT</a:t>
              </a:r>
            </a:p>
          </p:txBody>
        </p:sp>
      </p:grpSp>
    </p:spTree>
    <p:extLst>
      <p:ext uri="{BB962C8B-B14F-4D97-AF65-F5344CB8AC3E}">
        <p14:creationId xmlns:p14="http://schemas.microsoft.com/office/powerpoint/2010/main" val="2388533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a:extLst>
              <a:ext uri="{FF2B5EF4-FFF2-40B4-BE49-F238E27FC236}">
                <a16:creationId xmlns:a16="http://schemas.microsoft.com/office/drawing/2014/main" id="{D1DA2401-28E1-4D17-9F95-E3722F8B3CB1}"/>
              </a:ext>
            </a:extLst>
          </p:cNvPr>
          <p:cNvSpPr txBox="1">
            <a:spLocks noChangeArrowheads="1"/>
          </p:cNvSpPr>
          <p:nvPr/>
        </p:nvSpPr>
        <p:spPr bwMode="auto">
          <a:xfrm>
            <a:off x="457200" y="6172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FontTx/>
              <a:buNone/>
            </a:pPr>
            <a:r>
              <a:rPr lang="en-US" altLang="en-US" sz="2000" dirty="0"/>
              <a:t>See </a:t>
            </a:r>
            <a:r>
              <a:rPr lang="en-US" altLang="en-US" sz="1800" dirty="0"/>
              <a:t>Handout</a:t>
            </a:r>
            <a:endParaRPr lang="en-US" altLang="en-US" sz="2000" dirty="0"/>
          </a:p>
        </p:txBody>
      </p:sp>
      <p:sp>
        <p:nvSpPr>
          <p:cNvPr id="30" name="Content Placeholder 2">
            <a:extLst>
              <a:ext uri="{FF2B5EF4-FFF2-40B4-BE49-F238E27FC236}">
                <a16:creationId xmlns:a16="http://schemas.microsoft.com/office/drawing/2014/main" id="{A65AACF2-58DA-4166-8B36-724BA716EB31}"/>
              </a:ext>
            </a:extLst>
          </p:cNvPr>
          <p:cNvSpPr txBox="1">
            <a:spLocks/>
          </p:cNvSpPr>
          <p:nvPr/>
        </p:nvSpPr>
        <p:spPr>
          <a:xfrm>
            <a:off x="457200" y="1828800"/>
            <a:ext cx="8229600" cy="4361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90000"/>
              </a:lnSpc>
              <a:spcBef>
                <a:spcPts val="0"/>
              </a:spcBef>
              <a:spcAft>
                <a:spcPts val="1200"/>
              </a:spcAft>
              <a:buClr>
                <a:schemeClr val="tx1"/>
              </a:buClr>
              <a:buSzPct val="65000"/>
              <a:buNone/>
              <a:defRPr/>
            </a:pPr>
            <a:r>
              <a:rPr lang="en-US" b="1" dirty="0">
                <a:solidFill>
                  <a:srgbClr val="2E6A8C"/>
                </a:solidFill>
                <a:latin typeface="Calibri" panose="020F0502020204030204" pitchFamily="34" charset="0"/>
                <a:cs typeface="Calibri" panose="020F0502020204030204" pitchFamily="34" charset="0"/>
              </a:rPr>
              <a:t>A cultural resources survey will be completed.</a:t>
            </a:r>
          </a:p>
          <a:p>
            <a:pPr marL="0" indent="0" fontAlgn="auto">
              <a:lnSpc>
                <a:spcPct val="90000"/>
              </a:lnSpc>
              <a:spcBef>
                <a:spcPts val="0"/>
              </a:spcBef>
              <a:spcAft>
                <a:spcPts val="1200"/>
              </a:spcAft>
              <a:buClr>
                <a:schemeClr val="tx1"/>
              </a:buClr>
              <a:buSzPct val="65000"/>
              <a:buNone/>
              <a:defRPr/>
            </a:pPr>
            <a:r>
              <a:rPr lang="en-US" b="1" dirty="0">
                <a:solidFill>
                  <a:srgbClr val="2E6A8C"/>
                </a:solidFill>
                <a:latin typeface="Calibri" panose="020F0502020204030204" pitchFamily="34" charset="0"/>
                <a:cs typeface="Calibri" panose="020F0502020204030204" pitchFamily="34" charset="0"/>
              </a:rPr>
              <a:t>The project is being reviewed to determine extent of wetland impacts.</a:t>
            </a:r>
          </a:p>
          <a:p>
            <a:pPr marL="0" indent="0" fontAlgn="auto">
              <a:lnSpc>
                <a:spcPct val="90000"/>
              </a:lnSpc>
              <a:spcBef>
                <a:spcPts val="0"/>
              </a:spcBef>
              <a:spcAft>
                <a:spcPts val="1200"/>
              </a:spcAft>
              <a:buClr>
                <a:schemeClr val="tx1"/>
              </a:buClr>
              <a:buSzPct val="65000"/>
              <a:buNone/>
              <a:defRPr/>
            </a:pPr>
            <a:r>
              <a:rPr lang="en-US" b="1" dirty="0">
                <a:solidFill>
                  <a:srgbClr val="2E6A8C"/>
                </a:solidFill>
                <a:latin typeface="Calibri" panose="020F0502020204030204" pitchFamily="34" charset="0"/>
                <a:cs typeface="Calibri" panose="020F0502020204030204" pitchFamily="34" charset="0"/>
              </a:rPr>
              <a:t>Endangered and Threatened Species:</a:t>
            </a:r>
          </a:p>
          <a:p>
            <a:pPr marL="342900" lvl="1" indent="-342900" algn="just" fontAlgn="auto">
              <a:lnSpc>
                <a:spcPct val="90000"/>
              </a:lnSpc>
              <a:spcBef>
                <a:spcPts val="0"/>
              </a:spcBef>
              <a:spcAft>
                <a:spcPts val="600"/>
              </a:spcAft>
              <a:defRPr/>
            </a:pPr>
            <a:r>
              <a:rPr lang="en-US" b="1" dirty="0">
                <a:solidFill>
                  <a:srgbClr val="2E6A8C"/>
                </a:solidFill>
                <a:latin typeface="Calibri" panose="020F0502020204030204" pitchFamily="34" charset="0"/>
                <a:cs typeface="Calibri" panose="020F0502020204030204" pitchFamily="34" charset="0"/>
              </a:rPr>
              <a:t>Birds: Whooping Crane, Red Knot</a:t>
            </a:r>
          </a:p>
          <a:p>
            <a:pPr marL="342900" lvl="1" indent="-342900" algn="just" fontAlgn="auto">
              <a:lnSpc>
                <a:spcPct val="90000"/>
              </a:lnSpc>
              <a:spcBef>
                <a:spcPts val="0"/>
              </a:spcBef>
              <a:spcAft>
                <a:spcPts val="600"/>
              </a:spcAft>
              <a:defRPr/>
            </a:pPr>
            <a:r>
              <a:rPr lang="en-US" b="1" dirty="0">
                <a:solidFill>
                  <a:srgbClr val="2E6A8C"/>
                </a:solidFill>
                <a:latin typeface="Calibri" panose="020F0502020204030204" pitchFamily="34" charset="0"/>
                <a:cs typeface="Calibri" panose="020F0502020204030204" pitchFamily="34" charset="0"/>
              </a:rPr>
              <a:t>Mammals:  Northern Long-Eared Bat </a:t>
            </a:r>
          </a:p>
          <a:p>
            <a:pPr marL="342900" lvl="1" indent="-342900" algn="just" fontAlgn="auto">
              <a:lnSpc>
                <a:spcPct val="90000"/>
              </a:lnSpc>
              <a:spcBef>
                <a:spcPts val="0"/>
              </a:spcBef>
              <a:spcAft>
                <a:spcPts val="600"/>
              </a:spcAft>
              <a:defRPr/>
            </a:pPr>
            <a:r>
              <a:rPr lang="en-US" b="1" dirty="0">
                <a:solidFill>
                  <a:srgbClr val="2E6A8C"/>
                </a:solidFill>
                <a:latin typeface="Calibri" panose="020F0502020204030204" pitchFamily="34" charset="0"/>
                <a:cs typeface="Calibri" panose="020F0502020204030204" pitchFamily="34" charset="0"/>
              </a:rPr>
              <a:t>Fish: Topeka Shiner</a:t>
            </a:r>
          </a:p>
          <a:p>
            <a:pPr marL="342900" lvl="1" indent="-342900" algn="just" fontAlgn="auto">
              <a:lnSpc>
                <a:spcPct val="90000"/>
              </a:lnSpc>
              <a:spcBef>
                <a:spcPts val="0"/>
              </a:spcBef>
              <a:spcAft>
                <a:spcPts val="600"/>
              </a:spcAft>
              <a:defRPr/>
            </a:pPr>
            <a:r>
              <a:rPr lang="en-US" b="1" dirty="0">
                <a:solidFill>
                  <a:srgbClr val="2E6A8C"/>
                </a:solidFill>
                <a:latin typeface="Calibri" panose="020F0502020204030204" pitchFamily="34" charset="0"/>
                <a:cs typeface="Calibri" panose="020F0502020204030204" pitchFamily="34" charset="0"/>
              </a:rPr>
              <a:t>Plants: Western Prairie Fringed Orchid</a:t>
            </a:r>
          </a:p>
          <a:p>
            <a:pPr marL="0" lvl="0" indent="0" algn="just" fontAlgn="auto">
              <a:spcAft>
                <a:spcPts val="600"/>
              </a:spcAft>
              <a:buNone/>
              <a:defRPr/>
            </a:pPr>
            <a:endParaRPr lang="en-US" sz="2400" dirty="0">
              <a:solidFill>
                <a:srgbClr val="2E6A8C"/>
              </a:solidFill>
              <a:latin typeface="Calibri" panose="020F0502020204030204" pitchFamily="34" charset="0"/>
              <a:cs typeface="Calibri" panose="020F0502020204030204" pitchFamily="34" charset="0"/>
            </a:endParaRPr>
          </a:p>
          <a:p>
            <a:pPr marL="0" lvl="0" indent="0" algn="just" fontAlgn="auto">
              <a:spcAft>
                <a:spcPts val="0"/>
              </a:spcAft>
              <a:buNone/>
              <a:defRPr/>
            </a:pPr>
            <a:endParaRPr kumimoji="0" lang="en-US" sz="1800" b="0" i="0" u="none" strike="noStrike" kern="1200" cap="none" spc="0" normalizeH="0" baseline="0" noProof="0" dirty="0">
              <a:ln>
                <a:noFill/>
              </a:ln>
              <a:solidFill>
                <a:srgbClr val="2E6A8C"/>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9D26DA47-654A-4341-86D9-29F9EA94F38A}"/>
              </a:ext>
            </a:extLst>
          </p:cNvPr>
          <p:cNvGrpSpPr/>
          <p:nvPr/>
        </p:nvGrpSpPr>
        <p:grpSpPr>
          <a:xfrm>
            <a:off x="0" y="0"/>
            <a:ext cx="9144000" cy="1828800"/>
            <a:chOff x="0" y="0"/>
            <a:chExt cx="9144000" cy="1828800"/>
          </a:xfrm>
        </p:grpSpPr>
        <p:sp>
          <p:nvSpPr>
            <p:cNvPr id="7" name="object 4">
              <a:extLst>
                <a:ext uri="{FF2B5EF4-FFF2-40B4-BE49-F238E27FC236}">
                  <a16:creationId xmlns:a16="http://schemas.microsoft.com/office/drawing/2014/main" id="{9958C774-D8A4-4287-9CB6-7F273369FD62}"/>
                </a:ext>
              </a:extLst>
            </p:cNvPr>
            <p:cNvSpPr>
              <a:spLocks noChangeAspect="1"/>
            </p:cNvSpPr>
            <p:nvPr/>
          </p:nvSpPr>
          <p:spPr>
            <a:xfrm rot="10800000">
              <a:off x="0" y="0"/>
              <a:ext cx="9144000" cy="1806574"/>
            </a:xfrm>
            <a:custGeom>
              <a:avLst/>
              <a:gdLst/>
              <a:ahLst/>
              <a:cxnLst/>
              <a:rect l="l" t="t" r="r" b="b"/>
              <a:pathLst>
                <a:path w="18288000" h="3613150">
                  <a:moveTo>
                    <a:pt x="18287988" y="589572"/>
                  </a:moveTo>
                  <a:lnTo>
                    <a:pt x="2093264" y="589572"/>
                  </a:lnTo>
                  <a:lnTo>
                    <a:pt x="1613027" y="0"/>
                  </a:lnTo>
                  <a:lnTo>
                    <a:pt x="1132776" y="589572"/>
                  </a:lnTo>
                  <a:lnTo>
                    <a:pt x="0" y="589572"/>
                  </a:lnTo>
                  <a:lnTo>
                    <a:pt x="0" y="3612553"/>
                  </a:lnTo>
                  <a:lnTo>
                    <a:pt x="18287988" y="3612553"/>
                  </a:lnTo>
                  <a:lnTo>
                    <a:pt x="18287988" y="589572"/>
                  </a:lnTo>
                  <a:close/>
                </a:path>
              </a:pathLst>
            </a:custGeom>
            <a:solidFill>
              <a:srgbClr val="2E6A8C"/>
            </a:solidFill>
          </p:spPr>
          <p:txBody>
            <a:bodyPr wrap="square" lIns="0" tIns="0" rIns="0" bIns="0" rtlCol="0"/>
            <a:lstStyle/>
            <a:p>
              <a:endParaRPr/>
            </a:p>
          </p:txBody>
        </p:sp>
        <p:sp>
          <p:nvSpPr>
            <p:cNvPr id="9" name="Rectangle 3">
              <a:extLst>
                <a:ext uri="{FF2B5EF4-FFF2-40B4-BE49-F238E27FC236}">
                  <a16:creationId xmlns:a16="http://schemas.microsoft.com/office/drawing/2014/main" id="{20EBC0E8-F51B-47FD-ABC0-01D53864BF5A}"/>
                </a:ext>
              </a:extLst>
            </p:cNvPr>
            <p:cNvSpPr txBox="1">
              <a:spLocks noChangeArrowheads="1"/>
            </p:cNvSpPr>
            <p:nvPr/>
          </p:nvSpPr>
          <p:spPr bwMode="auto">
            <a:xfrm>
              <a:off x="228600" y="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t"/>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effectLst/>
                  <a:latin typeface="Calibri" panose="020F0502020204030204" pitchFamily="34" charset="0"/>
                  <a:cs typeface="Calibri" panose="020F0502020204030204" pitchFamily="34" charset="0"/>
                </a:rPr>
                <a:t>Environmental, Social and Economic Concerns</a:t>
              </a:r>
              <a:endParaRPr lang="en-US" altLang="en-US" sz="4800" kern="0" dirty="0">
                <a:effectLst/>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3850900223"/>
      </p:ext>
    </p:extLst>
  </p:cSld>
  <p:clrMapOvr>
    <a:masterClrMapping/>
  </p:clrMapOvr>
  <p:transition advTm="52123"/>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a:extLst>
              <a:ext uri="{FF2B5EF4-FFF2-40B4-BE49-F238E27FC236}">
                <a16:creationId xmlns:a16="http://schemas.microsoft.com/office/drawing/2014/main" id="{D1DA2401-28E1-4D17-9F95-E3722F8B3CB1}"/>
              </a:ext>
            </a:extLst>
          </p:cNvPr>
          <p:cNvSpPr txBox="1">
            <a:spLocks noChangeArrowheads="1"/>
          </p:cNvSpPr>
          <p:nvPr/>
        </p:nvSpPr>
        <p:spPr bwMode="auto">
          <a:xfrm>
            <a:off x="457200" y="616996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None/>
            </a:pPr>
            <a:r>
              <a:rPr lang="en-US" altLang="en-US" sz="2400" b="1" dirty="0">
                <a:solidFill>
                  <a:srgbClr val="741112"/>
                </a:solidFill>
                <a:latin typeface="Calibri" panose="020F0502020204030204" pitchFamily="34" charset="0"/>
                <a:cs typeface="Calibri" panose="020F0502020204030204" pitchFamily="34" charset="0"/>
              </a:rPr>
              <a:t>See Handout</a:t>
            </a:r>
          </a:p>
        </p:txBody>
      </p:sp>
      <p:sp>
        <p:nvSpPr>
          <p:cNvPr id="10" name="Content Placeholder 2">
            <a:extLst>
              <a:ext uri="{FF2B5EF4-FFF2-40B4-BE49-F238E27FC236}">
                <a16:creationId xmlns:a16="http://schemas.microsoft.com/office/drawing/2014/main" id="{B462DCFF-AC41-451E-B7F2-F157D70B832F}"/>
              </a:ext>
            </a:extLst>
          </p:cNvPr>
          <p:cNvSpPr txBox="1">
            <a:spLocks/>
          </p:cNvSpPr>
          <p:nvPr/>
        </p:nvSpPr>
        <p:spPr>
          <a:xfrm>
            <a:off x="457200" y="1828800"/>
            <a:ext cx="8229600" cy="41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1200"/>
              </a:spcAft>
              <a:buSzPct val="65000"/>
              <a:buNone/>
              <a:defRPr/>
            </a:pPr>
            <a:r>
              <a:rPr lang="en-US" b="1" dirty="0">
                <a:solidFill>
                  <a:srgbClr val="2E6A8C"/>
                </a:solidFill>
                <a:latin typeface="Calibri" panose="020F0502020204030204" pitchFamily="34" charset="0"/>
                <a:cs typeface="Calibri" panose="020F0502020204030204" pitchFamily="34" charset="0"/>
              </a:rPr>
              <a:t>This project is being developed in accordance with applicable State and Federal environmental regulations.</a:t>
            </a:r>
          </a:p>
          <a:p>
            <a:pPr marL="0" indent="0" fontAlgn="auto">
              <a:spcBef>
                <a:spcPts val="1200"/>
              </a:spcBef>
              <a:spcAft>
                <a:spcPts val="0"/>
              </a:spcAft>
              <a:buSzPct val="65000"/>
              <a:buNone/>
              <a:defRPr/>
            </a:pPr>
            <a:r>
              <a:rPr lang="en-US" b="1" dirty="0">
                <a:solidFill>
                  <a:srgbClr val="2E6A8C"/>
                </a:solidFill>
                <a:latin typeface="Calibri" panose="020F0502020204030204" pitchFamily="34" charset="0"/>
                <a:cs typeface="Calibri" panose="020F0502020204030204" pitchFamily="34" charset="0"/>
              </a:rPr>
              <a:t>National Environmental Policy Act of 1969 (NEPA), as amended.  Coordination has been initiated with State and Federal resource agencies.</a:t>
            </a:r>
          </a:p>
        </p:txBody>
      </p:sp>
      <p:grpSp>
        <p:nvGrpSpPr>
          <p:cNvPr id="5" name="Group 4">
            <a:extLst>
              <a:ext uri="{FF2B5EF4-FFF2-40B4-BE49-F238E27FC236}">
                <a16:creationId xmlns:a16="http://schemas.microsoft.com/office/drawing/2014/main" id="{7767666C-FAF2-4AD7-9F06-D3DEB115B72F}"/>
              </a:ext>
            </a:extLst>
          </p:cNvPr>
          <p:cNvGrpSpPr/>
          <p:nvPr/>
        </p:nvGrpSpPr>
        <p:grpSpPr>
          <a:xfrm>
            <a:off x="0" y="0"/>
            <a:ext cx="9144000" cy="1828800"/>
            <a:chOff x="0" y="0"/>
            <a:chExt cx="9144000" cy="1828800"/>
          </a:xfrm>
        </p:grpSpPr>
        <p:sp>
          <p:nvSpPr>
            <p:cNvPr id="7" name="object 4">
              <a:extLst>
                <a:ext uri="{FF2B5EF4-FFF2-40B4-BE49-F238E27FC236}">
                  <a16:creationId xmlns:a16="http://schemas.microsoft.com/office/drawing/2014/main" id="{C5C7193A-114C-413A-98C9-A47AEC0D3FAD}"/>
                </a:ext>
              </a:extLst>
            </p:cNvPr>
            <p:cNvSpPr>
              <a:spLocks noChangeAspect="1"/>
            </p:cNvSpPr>
            <p:nvPr/>
          </p:nvSpPr>
          <p:spPr>
            <a:xfrm rot="10800000">
              <a:off x="0" y="0"/>
              <a:ext cx="9144000" cy="1806574"/>
            </a:xfrm>
            <a:custGeom>
              <a:avLst/>
              <a:gdLst/>
              <a:ahLst/>
              <a:cxnLst/>
              <a:rect l="l" t="t" r="r" b="b"/>
              <a:pathLst>
                <a:path w="18288000" h="3613150">
                  <a:moveTo>
                    <a:pt x="18287988" y="589572"/>
                  </a:moveTo>
                  <a:lnTo>
                    <a:pt x="2093264" y="589572"/>
                  </a:lnTo>
                  <a:lnTo>
                    <a:pt x="1613027" y="0"/>
                  </a:lnTo>
                  <a:lnTo>
                    <a:pt x="1132776" y="589572"/>
                  </a:lnTo>
                  <a:lnTo>
                    <a:pt x="0" y="589572"/>
                  </a:lnTo>
                  <a:lnTo>
                    <a:pt x="0" y="3612553"/>
                  </a:lnTo>
                  <a:lnTo>
                    <a:pt x="18287988" y="3612553"/>
                  </a:lnTo>
                  <a:lnTo>
                    <a:pt x="18287988" y="589572"/>
                  </a:lnTo>
                  <a:close/>
                </a:path>
              </a:pathLst>
            </a:custGeom>
            <a:solidFill>
              <a:srgbClr val="2E6A8C"/>
            </a:solidFill>
          </p:spPr>
          <p:txBody>
            <a:bodyPr wrap="square" lIns="0" tIns="0" rIns="0" bIns="0" rtlCol="0"/>
            <a:lstStyle/>
            <a:p>
              <a:endParaRPr/>
            </a:p>
          </p:txBody>
        </p:sp>
        <p:sp>
          <p:nvSpPr>
            <p:cNvPr id="9" name="Rectangle 3">
              <a:extLst>
                <a:ext uri="{FF2B5EF4-FFF2-40B4-BE49-F238E27FC236}">
                  <a16:creationId xmlns:a16="http://schemas.microsoft.com/office/drawing/2014/main" id="{6AEB3D01-F9EC-4AC3-9ECD-507A84BD0E2E}"/>
                </a:ext>
              </a:extLst>
            </p:cNvPr>
            <p:cNvSpPr txBox="1">
              <a:spLocks noChangeArrowheads="1"/>
            </p:cNvSpPr>
            <p:nvPr/>
          </p:nvSpPr>
          <p:spPr bwMode="auto">
            <a:xfrm>
              <a:off x="228600" y="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t"/>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effectLst/>
                  <a:latin typeface="Calibri" panose="020F0502020204030204" pitchFamily="34" charset="0"/>
                  <a:cs typeface="Calibri" panose="020F0502020204030204" pitchFamily="34" charset="0"/>
                </a:rPr>
                <a:t>Environmental, Social and Economic Concerns</a:t>
              </a:r>
              <a:endParaRPr lang="en-US" altLang="en-US" sz="4800" kern="0" dirty="0">
                <a:effectLst/>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1116063019"/>
      </p:ext>
    </p:extLst>
  </p:cSld>
  <p:clrMapOvr>
    <a:masterClrMapping/>
  </p:clrMapOvr>
  <p:transition advTm="5212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DE2267D-A9BB-4772-A6FF-BEEDCEB5C6F4}"/>
              </a:ext>
            </a:extLst>
          </p:cNvPr>
          <p:cNvGraphicFramePr/>
          <p:nvPr>
            <p:extLst>
              <p:ext uri="{D42A27DB-BD31-4B8C-83A1-F6EECF244321}">
                <p14:modId xmlns:p14="http://schemas.microsoft.com/office/powerpoint/2010/main" val="2903167426"/>
              </p:ext>
            </p:extLst>
          </p:nvPr>
        </p:nvGraphicFramePr>
        <p:xfrm>
          <a:off x="457200" y="1143000"/>
          <a:ext cx="8229600" cy="4285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3"/>
          <p:cNvSpPr txBox="1">
            <a:spLocks noChangeArrowheads="1"/>
          </p:cNvSpPr>
          <p:nvPr/>
        </p:nvSpPr>
        <p:spPr bwMode="auto">
          <a:xfrm>
            <a:off x="0" y="0"/>
            <a:ext cx="91439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Construction Traffic Control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6DCF8-6559-BDBA-6194-0BC1F145F5A4}"/>
              </a:ext>
            </a:extLst>
          </p:cNvPr>
          <p:cNvPicPr>
            <a:picLocks noChangeAspect="1"/>
          </p:cNvPicPr>
          <p:nvPr/>
        </p:nvPicPr>
        <p:blipFill>
          <a:blip r:embed="rId3"/>
          <a:stretch>
            <a:fillRect/>
          </a:stretch>
        </p:blipFill>
        <p:spPr>
          <a:xfrm>
            <a:off x="4129140" y="1125308"/>
            <a:ext cx="4439304" cy="5094974"/>
          </a:xfrm>
          <a:prstGeom prst="rect">
            <a:avLst/>
          </a:prstGeom>
        </p:spPr>
      </p:pic>
      <p:sp>
        <p:nvSpPr>
          <p:cNvPr id="14" name="Rectangle 3"/>
          <p:cNvSpPr txBox="1">
            <a:spLocks noChangeArrowheads="1"/>
          </p:cNvSpPr>
          <p:nvPr/>
        </p:nvSpPr>
        <p:spPr bwMode="auto">
          <a:xfrm>
            <a:off x="0" y="0"/>
            <a:ext cx="91439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Construction Traffic Control</a:t>
            </a:r>
          </a:p>
        </p:txBody>
      </p:sp>
      <p:grpSp>
        <p:nvGrpSpPr>
          <p:cNvPr id="20" name="Group 19">
            <a:extLst>
              <a:ext uri="{FF2B5EF4-FFF2-40B4-BE49-F238E27FC236}">
                <a16:creationId xmlns:a16="http://schemas.microsoft.com/office/drawing/2014/main" id="{B0398907-B3F6-475A-91ED-97A5A5AE48A3}"/>
              </a:ext>
            </a:extLst>
          </p:cNvPr>
          <p:cNvGrpSpPr>
            <a:grpSpLocks/>
          </p:cNvGrpSpPr>
          <p:nvPr/>
        </p:nvGrpSpPr>
        <p:grpSpPr>
          <a:xfrm>
            <a:off x="457200" y="1143004"/>
            <a:ext cx="3657600" cy="5029200"/>
            <a:chOff x="1028687" y="1028712"/>
            <a:chExt cx="8714740" cy="8229600"/>
          </a:xfrm>
        </p:grpSpPr>
        <p:sp>
          <p:nvSpPr>
            <p:cNvPr id="21" name="object 4">
              <a:extLst>
                <a:ext uri="{FF2B5EF4-FFF2-40B4-BE49-F238E27FC236}">
                  <a16:creationId xmlns:a16="http://schemas.microsoft.com/office/drawing/2014/main" id="{F0C5A62D-7BB7-4BC8-80F1-DEDB6609A3AE}"/>
                </a:ext>
              </a:extLst>
            </p:cNvPr>
            <p:cNvSpPr/>
            <p:nvPr/>
          </p:nvSpPr>
          <p:spPr>
            <a:xfrm>
              <a:off x="1028687" y="1028712"/>
              <a:ext cx="8714740" cy="8229600"/>
            </a:xfrm>
            <a:custGeom>
              <a:avLst/>
              <a:gdLst/>
              <a:ahLst/>
              <a:cxnLst/>
              <a:rect l="l" t="t" r="r" b="b"/>
              <a:pathLst>
                <a:path w="8714740" h="8229600">
                  <a:moveTo>
                    <a:pt x="8714422" y="4114825"/>
                  </a:moveTo>
                  <a:lnTo>
                    <a:pt x="8096250" y="3611295"/>
                  </a:lnTo>
                  <a:lnTo>
                    <a:pt x="8096250" y="0"/>
                  </a:lnTo>
                  <a:lnTo>
                    <a:pt x="0" y="0"/>
                  </a:lnTo>
                  <a:lnTo>
                    <a:pt x="0" y="8229600"/>
                  </a:lnTo>
                  <a:lnTo>
                    <a:pt x="8096250" y="8229600"/>
                  </a:lnTo>
                  <a:lnTo>
                    <a:pt x="8096250" y="4618367"/>
                  </a:lnTo>
                  <a:lnTo>
                    <a:pt x="8714422" y="4114825"/>
                  </a:lnTo>
                  <a:close/>
                </a:path>
              </a:pathLst>
            </a:custGeom>
            <a:solidFill>
              <a:srgbClr val="2E6A8C"/>
            </a:solidFill>
          </p:spPr>
          <p:txBody>
            <a:bodyPr wrap="square" lIns="0" tIns="0" rIns="0" bIns="0" rtlCol="0" anchor="ctr"/>
            <a:lstStyle/>
            <a:p>
              <a:endParaRPr/>
            </a:p>
          </p:txBody>
        </p:sp>
        <p:sp>
          <p:nvSpPr>
            <p:cNvPr id="22" name="object 3">
              <a:extLst>
                <a:ext uri="{FF2B5EF4-FFF2-40B4-BE49-F238E27FC236}">
                  <a16:creationId xmlns:a16="http://schemas.microsoft.com/office/drawing/2014/main" id="{7A6DB777-C2F4-4041-BF40-A57F2B862EEB}"/>
                </a:ext>
              </a:extLst>
            </p:cNvPr>
            <p:cNvSpPr txBox="1">
              <a:spLocks/>
            </p:cNvSpPr>
            <p:nvPr/>
          </p:nvSpPr>
          <p:spPr>
            <a:xfrm>
              <a:off x="1028687" y="3566147"/>
              <a:ext cx="7967764" cy="3164503"/>
            </a:xfrm>
            <a:prstGeom prst="rect">
              <a:avLst/>
            </a:prstGeom>
          </p:spPr>
          <p:txBody>
            <a:bodyPr vert="horz" wrap="square" lIns="91440" tIns="91440" rIns="91440" bIns="91440" rtlCol="0" anchor="ctr">
              <a:spAutoFit/>
            </a:bodyPr>
            <a:lstStyle>
              <a:lvl1pPr>
                <a:defRPr sz="6500" b="1" i="0">
                  <a:solidFill>
                    <a:srgbClr val="741112"/>
                  </a:solidFill>
                  <a:latin typeface="Calibri"/>
                  <a:ea typeface="+mj-ea"/>
                  <a:cs typeface="Calibri"/>
                </a:defRPr>
              </a:lvl1pPr>
            </a:lstStyle>
            <a:p>
              <a:pPr marL="12700" algn="ctr">
                <a:spcBef>
                  <a:spcPts val="100"/>
                </a:spcBef>
              </a:pPr>
              <a:r>
                <a:rPr lang="en-US" sz="2800" kern="0" dirty="0">
                  <a:solidFill>
                    <a:srgbClr val="FFFFFF"/>
                  </a:solidFill>
                </a:rPr>
                <a:t>Detour routes for</a:t>
              </a:r>
            </a:p>
            <a:p>
              <a:pPr marL="12700" algn="ctr">
                <a:spcBef>
                  <a:spcPts val="100"/>
                </a:spcBef>
              </a:pPr>
              <a:r>
                <a:rPr lang="en-US" sz="2800" kern="0" dirty="0">
                  <a:solidFill>
                    <a:srgbClr val="FFFFFF"/>
                  </a:solidFill>
                </a:rPr>
                <a:t>S.D. Highway 37</a:t>
              </a:r>
            </a:p>
            <a:p>
              <a:pPr marL="12700" algn="ctr">
                <a:spcBef>
                  <a:spcPts val="100"/>
                </a:spcBef>
              </a:pPr>
              <a:r>
                <a:rPr lang="en-US" sz="2800" kern="0" dirty="0">
                  <a:solidFill>
                    <a:srgbClr val="FFFFFF"/>
                  </a:solidFill>
                </a:rPr>
                <a:t>traffic during construction:</a:t>
              </a:r>
            </a:p>
          </p:txBody>
        </p:sp>
      </p:grpSp>
    </p:spTree>
    <p:extLst>
      <p:ext uri="{BB962C8B-B14F-4D97-AF65-F5344CB8AC3E}">
        <p14:creationId xmlns:p14="http://schemas.microsoft.com/office/powerpoint/2010/main" val="2764586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457200" y="1828800"/>
            <a:ext cx="8229600" cy="4572000"/>
          </a:xfrm>
          <a:prstGeom prst="rect">
            <a:avLst/>
          </a:prstGeom>
        </p:spPr>
        <p:txBody>
          <a:bodyPr vert="horz" lIns="91440" tIns="91440" rIns="91440" bIns="0" anchor="t" anchorCtr="0">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indent="0" fontAlgn="auto">
              <a:spcBef>
                <a:spcPts val="0"/>
              </a:spcBef>
              <a:spcAft>
                <a:spcPts val="600"/>
              </a:spcAft>
              <a:buClr>
                <a:schemeClr val="tx1"/>
              </a:buClr>
              <a:buNone/>
              <a:defRPr/>
            </a:pPr>
            <a:r>
              <a:rPr lang="en-US" altLang="en-US" b="1" u="sng" dirty="0">
                <a:solidFill>
                  <a:srgbClr val="2E6A8C"/>
                </a:solidFill>
                <a:latin typeface="Calibri" panose="020F0502020204030204" pitchFamily="34" charset="0"/>
                <a:cs typeface="Calibri" panose="020F0502020204030204" pitchFamily="34" charset="0"/>
              </a:rPr>
              <a:t>Spring 2023</a:t>
            </a:r>
          </a:p>
          <a:p>
            <a:pPr marL="0" indent="0" fontAlgn="auto">
              <a:spcBef>
                <a:spcPts val="0"/>
              </a:spcBef>
              <a:spcAft>
                <a:spcPts val="1200"/>
              </a:spcAft>
              <a:buClr>
                <a:schemeClr val="tx1"/>
              </a:buClr>
              <a:buNone/>
              <a:defRPr/>
            </a:pPr>
            <a:r>
              <a:rPr lang="en-US" altLang="en-US" dirty="0">
                <a:solidFill>
                  <a:srgbClr val="2E6A8C"/>
                </a:solidFill>
                <a:latin typeface="Calibri" panose="020F0502020204030204" pitchFamily="34" charset="0"/>
                <a:cs typeface="Calibri" panose="020F0502020204030204" pitchFamily="34" charset="0"/>
              </a:rPr>
              <a:t>Landowners adjacent to the project will be contacted individually by SDDOT to schedule a meeting.</a:t>
            </a:r>
          </a:p>
          <a:p>
            <a:pPr marL="0" indent="0" fontAlgn="auto">
              <a:spcBef>
                <a:spcPts val="0"/>
              </a:spcBef>
              <a:spcAft>
                <a:spcPts val="0"/>
              </a:spcAft>
              <a:buClr>
                <a:schemeClr val="tx1"/>
              </a:buClr>
              <a:buNone/>
              <a:defRPr/>
            </a:pPr>
            <a:r>
              <a:rPr lang="en-US" altLang="en-US" b="1" u="sng" dirty="0">
                <a:solidFill>
                  <a:srgbClr val="2E6A8C"/>
                </a:solidFill>
                <a:latin typeface="Calibri" panose="020F0502020204030204" pitchFamily="34" charset="0"/>
                <a:cs typeface="Calibri" panose="020F0502020204030204" pitchFamily="34" charset="0"/>
              </a:rPr>
              <a:t>Discussion Items</a:t>
            </a:r>
          </a:p>
          <a:p>
            <a:pPr marL="0" indent="0" fontAlgn="auto">
              <a:spcBef>
                <a:spcPts val="0"/>
              </a:spcBef>
              <a:spcAft>
                <a:spcPts val="0"/>
              </a:spcAft>
              <a:buClr>
                <a:schemeClr val="tx1"/>
              </a:buClr>
              <a:buNone/>
              <a:defRPr/>
            </a:pPr>
            <a:r>
              <a:rPr lang="en-US" altLang="en-US" dirty="0">
                <a:solidFill>
                  <a:srgbClr val="2E6A8C"/>
                </a:solidFill>
                <a:latin typeface="Calibri" panose="020F0502020204030204" pitchFamily="34" charset="0"/>
                <a:cs typeface="Calibri" panose="020F0502020204030204" pitchFamily="34" charset="0"/>
              </a:rPr>
              <a:t>Driveway locations/widths</a:t>
            </a:r>
          </a:p>
          <a:p>
            <a:pPr marL="0" indent="0" fontAlgn="auto">
              <a:spcBef>
                <a:spcPts val="0"/>
              </a:spcBef>
              <a:spcAft>
                <a:spcPts val="0"/>
              </a:spcAft>
              <a:buClr>
                <a:schemeClr val="tx1"/>
              </a:buClr>
              <a:buNone/>
              <a:defRPr/>
            </a:pPr>
            <a:r>
              <a:rPr lang="en-US" altLang="en-US" dirty="0">
                <a:solidFill>
                  <a:srgbClr val="2E6A8C"/>
                </a:solidFill>
                <a:latin typeface="Calibri" panose="020F0502020204030204" pitchFamily="34" charset="0"/>
                <a:cs typeface="Calibri" panose="020F0502020204030204" pitchFamily="34" charset="0"/>
              </a:rPr>
              <a:t>Fences</a:t>
            </a:r>
          </a:p>
          <a:p>
            <a:pPr marL="0" indent="0" fontAlgn="auto">
              <a:spcBef>
                <a:spcPts val="0"/>
              </a:spcBef>
              <a:spcAft>
                <a:spcPts val="0"/>
              </a:spcAft>
              <a:buClr>
                <a:schemeClr val="tx1"/>
              </a:buClr>
              <a:buNone/>
              <a:defRPr/>
            </a:pPr>
            <a:r>
              <a:rPr lang="en-US" altLang="en-US" dirty="0">
                <a:solidFill>
                  <a:srgbClr val="2E6A8C"/>
                </a:solidFill>
                <a:latin typeface="Calibri" panose="020F0502020204030204" pitchFamily="34" charset="0"/>
                <a:cs typeface="Calibri" panose="020F0502020204030204" pitchFamily="34" charset="0"/>
              </a:rPr>
              <a:t>Drainage</a:t>
            </a:r>
          </a:p>
          <a:p>
            <a:pPr marL="0" indent="0" fontAlgn="auto">
              <a:spcBef>
                <a:spcPts val="0"/>
              </a:spcBef>
              <a:spcAft>
                <a:spcPts val="0"/>
              </a:spcAft>
              <a:buClr>
                <a:schemeClr val="tx1"/>
              </a:buClr>
              <a:buNone/>
              <a:defRPr/>
            </a:pPr>
            <a:r>
              <a:rPr lang="en-US" altLang="en-US" dirty="0">
                <a:solidFill>
                  <a:srgbClr val="2E6A8C"/>
                </a:solidFill>
                <a:latin typeface="Calibri" panose="020F0502020204030204" pitchFamily="34" charset="0"/>
                <a:cs typeface="Calibri" panose="020F0502020204030204" pitchFamily="34" charset="0"/>
              </a:rPr>
              <a:t>Trees</a:t>
            </a:r>
          </a:p>
          <a:p>
            <a:pPr marL="0" indent="0" fontAlgn="auto">
              <a:spcBef>
                <a:spcPts val="0"/>
              </a:spcBef>
              <a:spcAft>
                <a:spcPts val="0"/>
              </a:spcAft>
              <a:buClr>
                <a:schemeClr val="tx1"/>
              </a:buClr>
              <a:buNone/>
              <a:defRPr/>
            </a:pPr>
            <a:r>
              <a:rPr lang="en-US" altLang="en-US" dirty="0">
                <a:solidFill>
                  <a:srgbClr val="2E6A8C"/>
                </a:solidFill>
                <a:latin typeface="Calibri" panose="020F0502020204030204" pitchFamily="34" charset="0"/>
                <a:cs typeface="Calibri" panose="020F0502020204030204" pitchFamily="34" charset="0"/>
              </a:rPr>
              <a:t>Temporary Easements or ROW acquisition</a:t>
            </a:r>
          </a:p>
        </p:txBody>
      </p:sp>
      <p:sp>
        <p:nvSpPr>
          <p:cNvPr id="6" name="Text Box 6">
            <a:extLst>
              <a:ext uri="{FF2B5EF4-FFF2-40B4-BE49-F238E27FC236}">
                <a16:creationId xmlns:a16="http://schemas.microsoft.com/office/drawing/2014/main" id="{EBCE8ADA-C7D1-4AAB-89F7-4BAF01EE9C8B}"/>
              </a:ext>
            </a:extLst>
          </p:cNvPr>
          <p:cNvSpPr txBox="1">
            <a:spLocks noChangeArrowheads="1"/>
          </p:cNvSpPr>
          <p:nvPr/>
        </p:nvSpPr>
        <p:spPr bwMode="auto">
          <a:xfrm>
            <a:off x="457200" y="616996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FontTx/>
              <a:buNone/>
            </a:pPr>
            <a:r>
              <a:rPr lang="en-US" altLang="en-US" sz="2400" b="1" dirty="0">
                <a:solidFill>
                  <a:srgbClr val="741112"/>
                </a:solidFill>
                <a:latin typeface="Calibri" panose="020F0502020204030204" pitchFamily="34" charset="0"/>
                <a:cs typeface="Calibri" panose="020F0502020204030204" pitchFamily="34" charset="0"/>
              </a:rPr>
              <a:t>See Handout</a:t>
            </a:r>
          </a:p>
        </p:txBody>
      </p:sp>
      <p:grpSp>
        <p:nvGrpSpPr>
          <p:cNvPr id="15" name="Group 14">
            <a:extLst>
              <a:ext uri="{FF2B5EF4-FFF2-40B4-BE49-F238E27FC236}">
                <a16:creationId xmlns:a16="http://schemas.microsoft.com/office/drawing/2014/main" id="{86304CFD-3B1F-4937-891C-2626DBA9FE8B}"/>
              </a:ext>
            </a:extLst>
          </p:cNvPr>
          <p:cNvGrpSpPr/>
          <p:nvPr/>
        </p:nvGrpSpPr>
        <p:grpSpPr>
          <a:xfrm>
            <a:off x="0" y="0"/>
            <a:ext cx="9144000" cy="1828800"/>
            <a:chOff x="0" y="0"/>
            <a:chExt cx="9144000" cy="1828800"/>
          </a:xfrm>
        </p:grpSpPr>
        <p:sp>
          <p:nvSpPr>
            <p:cNvPr id="16" name="object 4">
              <a:extLst>
                <a:ext uri="{FF2B5EF4-FFF2-40B4-BE49-F238E27FC236}">
                  <a16:creationId xmlns:a16="http://schemas.microsoft.com/office/drawing/2014/main" id="{6B0E53E7-C02F-4F01-91D4-4741612C6E4F}"/>
                </a:ext>
              </a:extLst>
            </p:cNvPr>
            <p:cNvSpPr>
              <a:spLocks noChangeAspect="1"/>
            </p:cNvSpPr>
            <p:nvPr/>
          </p:nvSpPr>
          <p:spPr>
            <a:xfrm rot="10800000">
              <a:off x="0" y="0"/>
              <a:ext cx="9144000" cy="1806574"/>
            </a:xfrm>
            <a:custGeom>
              <a:avLst/>
              <a:gdLst/>
              <a:ahLst/>
              <a:cxnLst/>
              <a:rect l="l" t="t" r="r" b="b"/>
              <a:pathLst>
                <a:path w="18288000" h="3613150">
                  <a:moveTo>
                    <a:pt x="18287988" y="589572"/>
                  </a:moveTo>
                  <a:lnTo>
                    <a:pt x="2093264" y="589572"/>
                  </a:lnTo>
                  <a:lnTo>
                    <a:pt x="1613027" y="0"/>
                  </a:lnTo>
                  <a:lnTo>
                    <a:pt x="1132776" y="589572"/>
                  </a:lnTo>
                  <a:lnTo>
                    <a:pt x="0" y="589572"/>
                  </a:lnTo>
                  <a:lnTo>
                    <a:pt x="0" y="3612553"/>
                  </a:lnTo>
                  <a:lnTo>
                    <a:pt x="18287988" y="3612553"/>
                  </a:lnTo>
                  <a:lnTo>
                    <a:pt x="18287988" y="589572"/>
                  </a:lnTo>
                  <a:close/>
                </a:path>
              </a:pathLst>
            </a:custGeom>
            <a:solidFill>
              <a:srgbClr val="2E6A8C"/>
            </a:solidFill>
          </p:spPr>
          <p:txBody>
            <a:bodyPr wrap="square" lIns="0" tIns="0" rIns="0" bIns="0" rtlCol="0"/>
            <a:lstStyle/>
            <a:p>
              <a:endParaRPr/>
            </a:p>
          </p:txBody>
        </p:sp>
        <p:sp>
          <p:nvSpPr>
            <p:cNvPr id="17" name="Rectangle 3">
              <a:extLst>
                <a:ext uri="{FF2B5EF4-FFF2-40B4-BE49-F238E27FC236}">
                  <a16:creationId xmlns:a16="http://schemas.microsoft.com/office/drawing/2014/main" id="{FE5BC36D-1E72-408B-BA64-B1C9C13C5C99}"/>
                </a:ext>
              </a:extLst>
            </p:cNvPr>
            <p:cNvSpPr txBox="1">
              <a:spLocks noChangeArrowheads="1"/>
            </p:cNvSpPr>
            <p:nvPr/>
          </p:nvSpPr>
          <p:spPr bwMode="auto">
            <a:xfrm>
              <a:off x="228600" y="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760" bIns="0" anchor="t"/>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effectLst/>
                  <a:latin typeface="Calibri" panose="020F0502020204030204" pitchFamily="34" charset="0"/>
                  <a:cs typeface="Calibri" panose="020F0502020204030204" pitchFamily="34" charset="0"/>
                </a:rPr>
                <a:t>Landowner Meetings</a:t>
              </a:r>
              <a:endParaRPr lang="en-US" altLang="en-US" sz="4800" kern="0" dirty="0">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58284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spcBef>
                <a:spcPts val="1800"/>
              </a:spcBef>
              <a:defRPr/>
            </a:pPr>
            <a:r>
              <a:rPr lang="en-US" altLang="en-US" sz="4800" b="1" dirty="0">
                <a:solidFill>
                  <a:srgbClr val="741112"/>
                </a:solidFill>
                <a:effectLst/>
                <a:latin typeface="Calibri" panose="020F0502020204030204" pitchFamily="34" charset="0"/>
                <a:cs typeface="Calibri" panose="020F0502020204030204" pitchFamily="34" charset="0"/>
              </a:rPr>
              <a:t>Purpose of the Meeting</a:t>
            </a:r>
          </a:p>
        </p:txBody>
      </p:sp>
      <p:graphicFrame>
        <p:nvGraphicFramePr>
          <p:cNvPr id="2" name="Diagram 1">
            <a:extLst>
              <a:ext uri="{FF2B5EF4-FFF2-40B4-BE49-F238E27FC236}">
                <a16:creationId xmlns:a16="http://schemas.microsoft.com/office/drawing/2014/main" id="{B56CDF85-7E0D-4B46-8704-F08E15F06CD5}"/>
              </a:ext>
            </a:extLst>
          </p:cNvPr>
          <p:cNvGraphicFramePr/>
          <p:nvPr>
            <p:extLst>
              <p:ext uri="{D42A27DB-BD31-4B8C-83A1-F6EECF244321}">
                <p14:modId xmlns:p14="http://schemas.microsoft.com/office/powerpoint/2010/main" val="3373167584"/>
              </p:ext>
            </p:extLst>
          </p:nvPr>
        </p:nvGraphicFramePr>
        <p:xfrm>
          <a:off x="457200" y="1143000"/>
          <a:ext cx="8229600" cy="493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973815"/>
      </p:ext>
    </p:extLst>
  </p:cSld>
  <p:clrMapOvr>
    <a:masterClrMapping/>
  </p:clrMapOvr>
  <p:transition advTm="58937"/>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029200"/>
            <a:ext cx="8229600" cy="1107996"/>
          </a:xfrm>
          <a:prstGeom prst="rect">
            <a:avLst/>
          </a:prstGeom>
          <a:noFill/>
        </p:spPr>
        <p:txBody>
          <a:bodyPr wrap="square" rtlCol="0">
            <a:spAutoFit/>
          </a:bodyPr>
          <a:lstStyle/>
          <a:p>
            <a:pPr>
              <a:spcBef>
                <a:spcPts val="0"/>
              </a:spcBef>
              <a:spcAft>
                <a:spcPts val="1200"/>
              </a:spcAft>
            </a:pPr>
            <a:r>
              <a:rPr lang="en-US" sz="2800" b="1" dirty="0">
                <a:latin typeface="Arial (Body)"/>
              </a:rPr>
              <a:t>Estimated Cost:  $7.8 million</a:t>
            </a:r>
          </a:p>
          <a:p>
            <a:r>
              <a:rPr lang="en-US" sz="2800" b="1" dirty="0">
                <a:latin typeface="Arial (Body)"/>
              </a:rPr>
              <a:t>Final Surfacing is planned for 2019</a:t>
            </a:r>
          </a:p>
        </p:txBody>
      </p:sp>
      <p:sp>
        <p:nvSpPr>
          <p:cNvPr id="7" name="Rectangle 3"/>
          <p:cNvSpPr txBox="1">
            <a:spLocks noChangeArrowheads="1"/>
          </p:cNvSpPr>
          <p:nvPr/>
        </p:nvSpPr>
        <p:spPr bwMode="auto">
          <a:xfrm>
            <a:off x="0" y="0"/>
            <a:ext cx="91439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Tentative Project Schedule</a:t>
            </a:r>
          </a:p>
        </p:txBody>
      </p:sp>
      <p:sp>
        <p:nvSpPr>
          <p:cNvPr id="3" name="Rectangle 2">
            <a:extLst>
              <a:ext uri="{FF2B5EF4-FFF2-40B4-BE49-F238E27FC236}">
                <a16:creationId xmlns:a16="http://schemas.microsoft.com/office/drawing/2014/main" id="{45AA24C8-E5B6-4110-BF75-091B5DD305FC}"/>
              </a:ext>
            </a:extLst>
          </p:cNvPr>
          <p:cNvSpPr/>
          <p:nvPr/>
        </p:nvSpPr>
        <p:spPr>
          <a:xfrm>
            <a:off x="2217028" y="1024234"/>
            <a:ext cx="4709944" cy="461665"/>
          </a:xfrm>
          <a:prstGeom prst="rect">
            <a:avLst/>
          </a:prstGeom>
        </p:spPr>
        <p:txBody>
          <a:bodyPr wrap="none" anchor="ctr">
            <a:spAutoFit/>
          </a:bodyPr>
          <a:lstStyle/>
          <a:p>
            <a:pPr algn="ctr" eaLnBrk="1" hangingPunct="1">
              <a:defRPr/>
            </a:pPr>
            <a:r>
              <a:rPr lang="en-US" sz="2400" b="1" dirty="0">
                <a:solidFill>
                  <a:srgbClr val="2E6A8C"/>
                </a:solidFill>
              </a:rPr>
              <a:t>Dependent on Federal Funding</a:t>
            </a:r>
            <a:endParaRPr lang="en-US" altLang="en-US" sz="2400" b="1" kern="0" dirty="0">
              <a:solidFill>
                <a:srgbClr val="2E6A8C"/>
              </a:solidFill>
            </a:endParaRPr>
          </a:p>
        </p:txBody>
      </p:sp>
      <p:grpSp>
        <p:nvGrpSpPr>
          <p:cNvPr id="4" name="Group 3">
            <a:extLst>
              <a:ext uri="{FF2B5EF4-FFF2-40B4-BE49-F238E27FC236}">
                <a16:creationId xmlns:a16="http://schemas.microsoft.com/office/drawing/2014/main" id="{77893E82-BA78-474B-B34D-C1B348739AEB}"/>
              </a:ext>
            </a:extLst>
          </p:cNvPr>
          <p:cNvGrpSpPr/>
          <p:nvPr/>
        </p:nvGrpSpPr>
        <p:grpSpPr>
          <a:xfrm>
            <a:off x="513207" y="2062004"/>
            <a:ext cx="8117586" cy="2733993"/>
            <a:chOff x="512064" y="2719351"/>
            <a:chExt cx="8117586" cy="2733993"/>
          </a:xfrm>
        </p:grpSpPr>
        <p:grpSp>
          <p:nvGrpSpPr>
            <p:cNvPr id="45" name="object 3">
              <a:extLst>
                <a:ext uri="{FF2B5EF4-FFF2-40B4-BE49-F238E27FC236}">
                  <a16:creationId xmlns:a16="http://schemas.microsoft.com/office/drawing/2014/main" id="{EE3AE3B3-161A-46A4-91A6-04C7D1E7C189}"/>
                </a:ext>
              </a:extLst>
            </p:cNvPr>
            <p:cNvGrpSpPr/>
            <p:nvPr/>
          </p:nvGrpSpPr>
          <p:grpSpPr>
            <a:xfrm>
              <a:off x="514350" y="2719351"/>
              <a:ext cx="1905000" cy="2733993"/>
              <a:chOff x="1028700" y="3724201"/>
              <a:chExt cx="3810000" cy="5467985"/>
            </a:xfrm>
          </p:grpSpPr>
          <p:sp>
            <p:nvSpPr>
              <p:cNvPr id="46" name="object 4">
                <a:extLst>
                  <a:ext uri="{FF2B5EF4-FFF2-40B4-BE49-F238E27FC236}">
                    <a16:creationId xmlns:a16="http://schemas.microsoft.com/office/drawing/2014/main" id="{563B54FF-835F-4D49-A774-CFD9312C8771}"/>
                  </a:ext>
                </a:extLst>
              </p:cNvPr>
              <p:cNvSpPr/>
              <p:nvPr/>
            </p:nvSpPr>
            <p:spPr>
              <a:xfrm>
                <a:off x="1028700" y="3762380"/>
                <a:ext cx="3810000" cy="5429250"/>
              </a:xfrm>
              <a:custGeom>
                <a:avLst/>
                <a:gdLst/>
                <a:ahLst/>
                <a:cxnLst/>
                <a:rect l="l" t="t" r="r" b="b"/>
                <a:pathLst>
                  <a:path w="3810000" h="5429250">
                    <a:moveTo>
                      <a:pt x="3809999" y="5429249"/>
                    </a:moveTo>
                    <a:lnTo>
                      <a:pt x="0" y="5429249"/>
                    </a:lnTo>
                    <a:lnTo>
                      <a:pt x="0" y="0"/>
                    </a:lnTo>
                    <a:lnTo>
                      <a:pt x="3809999" y="0"/>
                    </a:lnTo>
                    <a:lnTo>
                      <a:pt x="3809999" y="5429249"/>
                    </a:lnTo>
                    <a:close/>
                  </a:path>
                </a:pathLst>
              </a:custGeom>
              <a:solidFill>
                <a:srgbClr val="2E6A8C"/>
              </a:solidFill>
            </p:spPr>
            <p:txBody>
              <a:bodyPr wrap="square" lIns="0" tIns="0" rIns="0" bIns="0" rtlCol="0"/>
              <a:lstStyle/>
              <a:p>
                <a:endParaRPr sz="900"/>
              </a:p>
            </p:txBody>
          </p:sp>
          <p:sp>
            <p:nvSpPr>
              <p:cNvPr id="47" name="object 5">
                <a:extLst>
                  <a:ext uri="{FF2B5EF4-FFF2-40B4-BE49-F238E27FC236}">
                    <a16:creationId xmlns:a16="http://schemas.microsoft.com/office/drawing/2014/main" id="{6A8A1784-89E3-4528-BF29-4FEBC2CDD7C4}"/>
                  </a:ext>
                </a:extLst>
              </p:cNvPr>
              <p:cNvSpPr/>
              <p:nvPr/>
            </p:nvSpPr>
            <p:spPr>
              <a:xfrm>
                <a:off x="2621216" y="3724201"/>
                <a:ext cx="625475" cy="384175"/>
              </a:xfrm>
              <a:custGeom>
                <a:avLst/>
                <a:gdLst/>
                <a:ahLst/>
                <a:cxnLst/>
                <a:rect l="l" t="t" r="r" b="b"/>
                <a:pathLst>
                  <a:path w="625475" h="384175">
                    <a:moveTo>
                      <a:pt x="0" y="0"/>
                    </a:moveTo>
                    <a:lnTo>
                      <a:pt x="624941" y="0"/>
                    </a:lnTo>
                    <a:lnTo>
                      <a:pt x="312470" y="383609"/>
                    </a:lnTo>
                    <a:lnTo>
                      <a:pt x="0" y="0"/>
                    </a:lnTo>
                    <a:close/>
                  </a:path>
                </a:pathLst>
              </a:custGeom>
              <a:solidFill>
                <a:srgbClr val="FDB917"/>
              </a:solidFill>
            </p:spPr>
            <p:txBody>
              <a:bodyPr wrap="square" lIns="0" tIns="0" rIns="0" bIns="0" rtlCol="0"/>
              <a:lstStyle/>
              <a:p>
                <a:endParaRPr sz="900"/>
              </a:p>
            </p:txBody>
          </p:sp>
        </p:grpSp>
        <p:grpSp>
          <p:nvGrpSpPr>
            <p:cNvPr id="48" name="object 6">
              <a:extLst>
                <a:ext uri="{FF2B5EF4-FFF2-40B4-BE49-F238E27FC236}">
                  <a16:creationId xmlns:a16="http://schemas.microsoft.com/office/drawing/2014/main" id="{EE3D4C7A-FDD6-49E5-B835-1F4D420BD067}"/>
                </a:ext>
              </a:extLst>
            </p:cNvPr>
            <p:cNvGrpSpPr/>
            <p:nvPr/>
          </p:nvGrpSpPr>
          <p:grpSpPr>
            <a:xfrm>
              <a:off x="2584449" y="2719351"/>
              <a:ext cx="1905000" cy="2733993"/>
              <a:chOff x="5168899" y="3724201"/>
              <a:chExt cx="3810000" cy="5467985"/>
            </a:xfrm>
          </p:grpSpPr>
          <p:sp>
            <p:nvSpPr>
              <p:cNvPr id="49" name="object 7">
                <a:extLst>
                  <a:ext uri="{FF2B5EF4-FFF2-40B4-BE49-F238E27FC236}">
                    <a16:creationId xmlns:a16="http://schemas.microsoft.com/office/drawing/2014/main" id="{71A27931-98E6-4365-9CFF-CE6E12B28BA1}"/>
                  </a:ext>
                </a:extLst>
              </p:cNvPr>
              <p:cNvSpPr/>
              <p:nvPr/>
            </p:nvSpPr>
            <p:spPr>
              <a:xfrm>
                <a:off x="5168899" y="3762380"/>
                <a:ext cx="3810000" cy="5429250"/>
              </a:xfrm>
              <a:custGeom>
                <a:avLst/>
                <a:gdLst/>
                <a:ahLst/>
                <a:cxnLst/>
                <a:rect l="l" t="t" r="r" b="b"/>
                <a:pathLst>
                  <a:path w="3810000" h="5429250">
                    <a:moveTo>
                      <a:pt x="3809999" y="5429249"/>
                    </a:moveTo>
                    <a:lnTo>
                      <a:pt x="0" y="5429249"/>
                    </a:lnTo>
                    <a:lnTo>
                      <a:pt x="0" y="0"/>
                    </a:lnTo>
                    <a:lnTo>
                      <a:pt x="3809999" y="0"/>
                    </a:lnTo>
                    <a:lnTo>
                      <a:pt x="3809999" y="5429249"/>
                    </a:lnTo>
                    <a:close/>
                  </a:path>
                </a:pathLst>
              </a:custGeom>
              <a:solidFill>
                <a:srgbClr val="2E6A8C"/>
              </a:solidFill>
            </p:spPr>
            <p:txBody>
              <a:bodyPr wrap="square" lIns="0" tIns="0" rIns="0" bIns="0" rtlCol="0"/>
              <a:lstStyle/>
              <a:p>
                <a:endParaRPr sz="900"/>
              </a:p>
            </p:txBody>
          </p:sp>
          <p:sp>
            <p:nvSpPr>
              <p:cNvPr id="50" name="object 8">
                <a:extLst>
                  <a:ext uri="{FF2B5EF4-FFF2-40B4-BE49-F238E27FC236}">
                    <a16:creationId xmlns:a16="http://schemas.microsoft.com/office/drawing/2014/main" id="{0781E10B-A66D-4108-9BD0-446E0DAD852D}"/>
                  </a:ext>
                </a:extLst>
              </p:cNvPr>
              <p:cNvSpPr/>
              <p:nvPr/>
            </p:nvSpPr>
            <p:spPr>
              <a:xfrm>
                <a:off x="6761416" y="3724201"/>
                <a:ext cx="625475" cy="384175"/>
              </a:xfrm>
              <a:custGeom>
                <a:avLst/>
                <a:gdLst/>
                <a:ahLst/>
                <a:cxnLst/>
                <a:rect l="l" t="t" r="r" b="b"/>
                <a:pathLst>
                  <a:path w="625475" h="384175">
                    <a:moveTo>
                      <a:pt x="0" y="0"/>
                    </a:moveTo>
                    <a:lnTo>
                      <a:pt x="624941" y="0"/>
                    </a:lnTo>
                    <a:lnTo>
                      <a:pt x="312470" y="383609"/>
                    </a:lnTo>
                    <a:lnTo>
                      <a:pt x="0" y="0"/>
                    </a:lnTo>
                    <a:close/>
                  </a:path>
                </a:pathLst>
              </a:custGeom>
              <a:solidFill>
                <a:srgbClr val="FDB917"/>
              </a:solidFill>
            </p:spPr>
            <p:txBody>
              <a:bodyPr wrap="square" lIns="0" tIns="0" rIns="0" bIns="0" rtlCol="0"/>
              <a:lstStyle/>
              <a:p>
                <a:endParaRPr sz="900"/>
              </a:p>
            </p:txBody>
          </p:sp>
        </p:grpSp>
        <p:grpSp>
          <p:nvGrpSpPr>
            <p:cNvPr id="51" name="Group 50">
              <a:extLst>
                <a:ext uri="{FF2B5EF4-FFF2-40B4-BE49-F238E27FC236}">
                  <a16:creationId xmlns:a16="http://schemas.microsoft.com/office/drawing/2014/main" id="{280EB312-6081-434F-AFF9-22047C35C8CE}"/>
                </a:ext>
              </a:extLst>
            </p:cNvPr>
            <p:cNvGrpSpPr/>
            <p:nvPr/>
          </p:nvGrpSpPr>
          <p:grpSpPr>
            <a:xfrm>
              <a:off x="4654549" y="2719351"/>
              <a:ext cx="1905000" cy="2733715"/>
              <a:chOff x="9309099" y="3724201"/>
              <a:chExt cx="3810000" cy="5467429"/>
            </a:xfrm>
          </p:grpSpPr>
          <p:sp>
            <p:nvSpPr>
              <p:cNvPr id="52" name="object 10">
                <a:extLst>
                  <a:ext uri="{FF2B5EF4-FFF2-40B4-BE49-F238E27FC236}">
                    <a16:creationId xmlns:a16="http://schemas.microsoft.com/office/drawing/2014/main" id="{C138CA3C-586C-4304-8515-D05B01876D03}"/>
                  </a:ext>
                </a:extLst>
              </p:cNvPr>
              <p:cNvSpPr/>
              <p:nvPr/>
            </p:nvSpPr>
            <p:spPr>
              <a:xfrm>
                <a:off x="9309099" y="3762380"/>
                <a:ext cx="3810000" cy="5429250"/>
              </a:xfrm>
              <a:custGeom>
                <a:avLst/>
                <a:gdLst/>
                <a:ahLst/>
                <a:cxnLst/>
                <a:rect l="l" t="t" r="r" b="b"/>
                <a:pathLst>
                  <a:path w="3810000" h="5429250">
                    <a:moveTo>
                      <a:pt x="3809999" y="5429249"/>
                    </a:moveTo>
                    <a:lnTo>
                      <a:pt x="0" y="5429249"/>
                    </a:lnTo>
                    <a:lnTo>
                      <a:pt x="0" y="0"/>
                    </a:lnTo>
                    <a:lnTo>
                      <a:pt x="3809999" y="0"/>
                    </a:lnTo>
                    <a:lnTo>
                      <a:pt x="3809999" y="5429249"/>
                    </a:lnTo>
                    <a:close/>
                  </a:path>
                </a:pathLst>
              </a:custGeom>
              <a:solidFill>
                <a:srgbClr val="2E6A8C"/>
              </a:solidFill>
            </p:spPr>
            <p:txBody>
              <a:bodyPr wrap="square" lIns="0" tIns="0" rIns="0" bIns="0" rtlCol="0"/>
              <a:lstStyle/>
              <a:p>
                <a:endParaRPr sz="900"/>
              </a:p>
            </p:txBody>
          </p:sp>
          <p:sp>
            <p:nvSpPr>
              <p:cNvPr id="53" name="object 11">
                <a:extLst>
                  <a:ext uri="{FF2B5EF4-FFF2-40B4-BE49-F238E27FC236}">
                    <a16:creationId xmlns:a16="http://schemas.microsoft.com/office/drawing/2014/main" id="{1BBF0F22-A0ED-4435-9025-D51A40ED5457}"/>
                  </a:ext>
                </a:extLst>
              </p:cNvPr>
              <p:cNvSpPr/>
              <p:nvPr/>
            </p:nvSpPr>
            <p:spPr>
              <a:xfrm>
                <a:off x="10901616" y="3724201"/>
                <a:ext cx="625475" cy="384175"/>
              </a:xfrm>
              <a:custGeom>
                <a:avLst/>
                <a:gdLst/>
                <a:ahLst/>
                <a:cxnLst/>
                <a:rect l="l" t="t" r="r" b="b"/>
                <a:pathLst>
                  <a:path w="625475" h="384175">
                    <a:moveTo>
                      <a:pt x="0" y="0"/>
                    </a:moveTo>
                    <a:lnTo>
                      <a:pt x="624941" y="0"/>
                    </a:lnTo>
                    <a:lnTo>
                      <a:pt x="312470" y="383609"/>
                    </a:lnTo>
                    <a:lnTo>
                      <a:pt x="0" y="0"/>
                    </a:lnTo>
                    <a:close/>
                  </a:path>
                </a:pathLst>
              </a:custGeom>
              <a:solidFill>
                <a:srgbClr val="FDB917"/>
              </a:solidFill>
            </p:spPr>
            <p:txBody>
              <a:bodyPr wrap="square" lIns="0" tIns="0" rIns="0" bIns="0" rtlCol="0"/>
              <a:lstStyle/>
              <a:p>
                <a:endParaRPr sz="900"/>
              </a:p>
            </p:txBody>
          </p:sp>
        </p:grpSp>
        <p:grpSp>
          <p:nvGrpSpPr>
            <p:cNvPr id="54" name="object 12">
              <a:extLst>
                <a:ext uri="{FF2B5EF4-FFF2-40B4-BE49-F238E27FC236}">
                  <a16:creationId xmlns:a16="http://schemas.microsoft.com/office/drawing/2014/main" id="{72FE27F1-4ACB-4906-B000-47CBD666C979}"/>
                </a:ext>
              </a:extLst>
            </p:cNvPr>
            <p:cNvGrpSpPr/>
            <p:nvPr/>
          </p:nvGrpSpPr>
          <p:grpSpPr>
            <a:xfrm>
              <a:off x="6724650" y="2719351"/>
              <a:ext cx="1905000" cy="2733993"/>
              <a:chOff x="13449300" y="3724201"/>
              <a:chExt cx="3810000" cy="5467985"/>
            </a:xfrm>
          </p:grpSpPr>
          <p:sp>
            <p:nvSpPr>
              <p:cNvPr id="55" name="object 13">
                <a:extLst>
                  <a:ext uri="{FF2B5EF4-FFF2-40B4-BE49-F238E27FC236}">
                    <a16:creationId xmlns:a16="http://schemas.microsoft.com/office/drawing/2014/main" id="{7786E258-EEB3-47EA-A7A9-F8DC08488C37}"/>
                  </a:ext>
                </a:extLst>
              </p:cNvPr>
              <p:cNvSpPr/>
              <p:nvPr/>
            </p:nvSpPr>
            <p:spPr>
              <a:xfrm>
                <a:off x="13449300" y="3762380"/>
                <a:ext cx="3810000" cy="5429250"/>
              </a:xfrm>
              <a:custGeom>
                <a:avLst/>
                <a:gdLst/>
                <a:ahLst/>
                <a:cxnLst/>
                <a:rect l="l" t="t" r="r" b="b"/>
                <a:pathLst>
                  <a:path w="3810000" h="5429250">
                    <a:moveTo>
                      <a:pt x="3809999" y="5429249"/>
                    </a:moveTo>
                    <a:lnTo>
                      <a:pt x="0" y="5429249"/>
                    </a:lnTo>
                    <a:lnTo>
                      <a:pt x="0" y="0"/>
                    </a:lnTo>
                    <a:lnTo>
                      <a:pt x="3809999" y="0"/>
                    </a:lnTo>
                    <a:lnTo>
                      <a:pt x="3809999" y="5429249"/>
                    </a:lnTo>
                    <a:close/>
                  </a:path>
                </a:pathLst>
              </a:custGeom>
              <a:solidFill>
                <a:srgbClr val="2E6A8C"/>
              </a:solidFill>
            </p:spPr>
            <p:txBody>
              <a:bodyPr wrap="square" lIns="0" tIns="0" rIns="0" bIns="0" rtlCol="0"/>
              <a:lstStyle/>
              <a:p>
                <a:endParaRPr sz="900"/>
              </a:p>
            </p:txBody>
          </p:sp>
          <p:sp>
            <p:nvSpPr>
              <p:cNvPr id="56" name="object 14">
                <a:extLst>
                  <a:ext uri="{FF2B5EF4-FFF2-40B4-BE49-F238E27FC236}">
                    <a16:creationId xmlns:a16="http://schemas.microsoft.com/office/drawing/2014/main" id="{C06AA114-188E-4AA3-ACC4-2BF0E6C41A12}"/>
                  </a:ext>
                </a:extLst>
              </p:cNvPr>
              <p:cNvSpPr/>
              <p:nvPr/>
            </p:nvSpPr>
            <p:spPr>
              <a:xfrm>
                <a:off x="15041816" y="3724201"/>
                <a:ext cx="625475" cy="384175"/>
              </a:xfrm>
              <a:custGeom>
                <a:avLst/>
                <a:gdLst/>
                <a:ahLst/>
                <a:cxnLst/>
                <a:rect l="l" t="t" r="r" b="b"/>
                <a:pathLst>
                  <a:path w="625475" h="384175">
                    <a:moveTo>
                      <a:pt x="0" y="0"/>
                    </a:moveTo>
                    <a:lnTo>
                      <a:pt x="624941" y="0"/>
                    </a:lnTo>
                    <a:lnTo>
                      <a:pt x="312470" y="383609"/>
                    </a:lnTo>
                    <a:lnTo>
                      <a:pt x="0" y="0"/>
                    </a:lnTo>
                    <a:close/>
                  </a:path>
                </a:pathLst>
              </a:custGeom>
              <a:solidFill>
                <a:srgbClr val="FDB917"/>
              </a:solidFill>
            </p:spPr>
            <p:txBody>
              <a:bodyPr wrap="square" lIns="0" tIns="0" rIns="0" bIns="0" rtlCol="0"/>
              <a:lstStyle/>
              <a:p>
                <a:endParaRPr sz="900"/>
              </a:p>
            </p:txBody>
          </p:sp>
        </p:grpSp>
        <p:sp>
          <p:nvSpPr>
            <p:cNvPr id="57" name="object 15">
              <a:extLst>
                <a:ext uri="{FF2B5EF4-FFF2-40B4-BE49-F238E27FC236}">
                  <a16:creationId xmlns:a16="http://schemas.microsoft.com/office/drawing/2014/main" id="{0CB232B9-3424-45C2-9523-55271B4DCC93}"/>
                </a:ext>
              </a:extLst>
            </p:cNvPr>
            <p:cNvSpPr txBox="1">
              <a:spLocks/>
            </p:cNvSpPr>
            <p:nvPr/>
          </p:nvSpPr>
          <p:spPr>
            <a:xfrm>
              <a:off x="512064" y="3200400"/>
              <a:ext cx="1901952" cy="1637628"/>
            </a:xfrm>
            <a:prstGeom prst="rect">
              <a:avLst/>
            </a:prstGeom>
          </p:spPr>
          <p:txBody>
            <a:bodyPr vert="horz" wrap="square" lIns="0" tIns="6350" rIns="0" bIns="0" rtlCol="0">
              <a:spAutoFit/>
            </a:bodyPr>
            <a:lstStyle/>
            <a:p>
              <a:pPr algn="ctr">
                <a:spcBef>
                  <a:spcPts val="0"/>
                </a:spcBef>
                <a:spcAft>
                  <a:spcPts val="600"/>
                </a:spcAft>
              </a:pPr>
              <a:r>
                <a:rPr lang="en-US" sz="2400" b="1" spc="-10" dirty="0">
                  <a:solidFill>
                    <a:srgbClr val="FFFFFF"/>
                  </a:solidFill>
                  <a:cs typeface="Calibri"/>
                </a:rPr>
                <a:t>Spring</a:t>
              </a:r>
            </a:p>
            <a:p>
              <a:pPr algn="ctr">
                <a:spcBef>
                  <a:spcPts val="0"/>
                </a:spcBef>
                <a:spcAft>
                  <a:spcPts val="600"/>
                </a:spcAft>
              </a:pPr>
              <a:r>
                <a:rPr lang="en-US" sz="2400" b="1" spc="-10" dirty="0">
                  <a:solidFill>
                    <a:srgbClr val="FFFFFF"/>
                  </a:solidFill>
                  <a:cs typeface="Calibri"/>
                </a:rPr>
                <a:t>2023</a:t>
              </a:r>
              <a:endParaRPr sz="2400" dirty="0">
                <a:cs typeface="Calibri"/>
              </a:endParaRPr>
            </a:p>
            <a:p>
              <a:pPr marL="6350" marR="2540" algn="ctr">
                <a:spcBef>
                  <a:spcPts val="0"/>
                </a:spcBef>
              </a:pPr>
              <a:r>
                <a:rPr lang="en-US" sz="2400" dirty="0">
                  <a:solidFill>
                    <a:srgbClr val="FFFFFF"/>
                  </a:solidFill>
                  <a:cs typeface="Lucida Sans Unicode"/>
                </a:rPr>
                <a:t>Landowner Meetings</a:t>
              </a:r>
            </a:p>
          </p:txBody>
        </p:sp>
        <p:sp>
          <p:nvSpPr>
            <p:cNvPr id="61" name="object 15">
              <a:extLst>
                <a:ext uri="{FF2B5EF4-FFF2-40B4-BE49-F238E27FC236}">
                  <a16:creationId xmlns:a16="http://schemas.microsoft.com/office/drawing/2014/main" id="{FC53B562-6C92-4C7D-B9B3-4F8EB91309F6}"/>
                </a:ext>
              </a:extLst>
            </p:cNvPr>
            <p:cNvSpPr txBox="1">
              <a:spLocks/>
            </p:cNvSpPr>
            <p:nvPr/>
          </p:nvSpPr>
          <p:spPr>
            <a:xfrm>
              <a:off x="2587752" y="3200400"/>
              <a:ext cx="1901952" cy="1191352"/>
            </a:xfrm>
            <a:prstGeom prst="rect">
              <a:avLst/>
            </a:prstGeom>
          </p:spPr>
          <p:txBody>
            <a:bodyPr vert="horz" wrap="square" lIns="0" tIns="6350" rIns="0" bIns="0" rtlCol="0">
              <a:spAutoFit/>
            </a:bodyPr>
            <a:lstStyle/>
            <a:p>
              <a:pPr algn="ctr">
                <a:spcBef>
                  <a:spcPts val="0"/>
                </a:spcBef>
                <a:spcAft>
                  <a:spcPts val="0"/>
                </a:spcAft>
              </a:pPr>
              <a:endParaRPr lang="en-US" sz="2400" b="1" spc="-10" dirty="0">
                <a:solidFill>
                  <a:srgbClr val="FFFFFF"/>
                </a:solidFill>
                <a:cs typeface="Calibri"/>
              </a:endParaRPr>
            </a:p>
            <a:p>
              <a:pPr algn="ctr">
                <a:spcBef>
                  <a:spcPts val="0"/>
                </a:spcBef>
                <a:spcAft>
                  <a:spcPts val="600"/>
                </a:spcAft>
              </a:pPr>
              <a:r>
                <a:rPr lang="en-US" sz="2400" b="1" spc="-10" dirty="0">
                  <a:solidFill>
                    <a:srgbClr val="FFFFFF"/>
                  </a:solidFill>
                  <a:cs typeface="Calibri"/>
                </a:rPr>
                <a:t>2023</a:t>
              </a:r>
              <a:endParaRPr sz="2400" dirty="0">
                <a:cs typeface="Calibri"/>
              </a:endParaRPr>
            </a:p>
            <a:p>
              <a:pPr marL="6350" marR="2540" algn="ctr">
                <a:spcBef>
                  <a:spcPts val="0"/>
                </a:spcBef>
              </a:pPr>
              <a:r>
                <a:rPr lang="en-US" sz="2400" dirty="0">
                  <a:solidFill>
                    <a:srgbClr val="FFFFFF"/>
                  </a:solidFill>
                  <a:cs typeface="Lucida Sans Unicode"/>
                </a:rPr>
                <a:t>Final Design</a:t>
              </a:r>
            </a:p>
          </p:txBody>
        </p:sp>
        <p:sp>
          <p:nvSpPr>
            <p:cNvPr id="62" name="object 15">
              <a:extLst>
                <a:ext uri="{FF2B5EF4-FFF2-40B4-BE49-F238E27FC236}">
                  <a16:creationId xmlns:a16="http://schemas.microsoft.com/office/drawing/2014/main" id="{446543B5-75ED-4BFD-84BC-1C44D67579B0}"/>
                </a:ext>
              </a:extLst>
            </p:cNvPr>
            <p:cNvSpPr txBox="1">
              <a:spLocks/>
            </p:cNvSpPr>
            <p:nvPr/>
          </p:nvSpPr>
          <p:spPr>
            <a:xfrm>
              <a:off x="4654296" y="3200400"/>
              <a:ext cx="1901952" cy="1560684"/>
            </a:xfrm>
            <a:prstGeom prst="rect">
              <a:avLst/>
            </a:prstGeom>
          </p:spPr>
          <p:txBody>
            <a:bodyPr vert="horz" wrap="square" lIns="0" tIns="6350" rIns="0" bIns="0" rtlCol="0">
              <a:spAutoFit/>
            </a:bodyPr>
            <a:lstStyle/>
            <a:p>
              <a:pPr algn="ctr">
                <a:spcBef>
                  <a:spcPts val="0"/>
                </a:spcBef>
                <a:spcAft>
                  <a:spcPts val="0"/>
                </a:spcAft>
              </a:pPr>
              <a:r>
                <a:rPr lang="en-US" sz="2400" b="1" spc="-10" dirty="0">
                  <a:solidFill>
                    <a:srgbClr val="FFFFFF"/>
                  </a:solidFill>
                  <a:cs typeface="Calibri"/>
                </a:rPr>
                <a:t>2024-</a:t>
              </a:r>
            </a:p>
            <a:p>
              <a:pPr algn="ctr">
                <a:spcBef>
                  <a:spcPts val="0"/>
                </a:spcBef>
                <a:spcAft>
                  <a:spcPts val="600"/>
                </a:spcAft>
              </a:pPr>
              <a:r>
                <a:rPr lang="en-US" sz="2400" b="1" spc="-10" dirty="0">
                  <a:solidFill>
                    <a:srgbClr val="FFFFFF"/>
                  </a:solidFill>
                  <a:cs typeface="Calibri"/>
                </a:rPr>
                <a:t>2025</a:t>
              </a:r>
              <a:endParaRPr sz="2400" dirty="0">
                <a:cs typeface="Calibri"/>
              </a:endParaRPr>
            </a:p>
            <a:p>
              <a:pPr marL="6350" marR="2540" algn="ctr">
                <a:spcBef>
                  <a:spcPts val="0"/>
                </a:spcBef>
              </a:pPr>
              <a:r>
                <a:rPr lang="en-US" sz="2400" dirty="0">
                  <a:solidFill>
                    <a:srgbClr val="FFFFFF"/>
                  </a:solidFill>
                  <a:cs typeface="Lucida Sans Unicode"/>
                </a:rPr>
                <a:t>ROW Acquisition</a:t>
              </a:r>
            </a:p>
          </p:txBody>
        </p:sp>
        <p:sp>
          <p:nvSpPr>
            <p:cNvPr id="63" name="object 15">
              <a:extLst>
                <a:ext uri="{FF2B5EF4-FFF2-40B4-BE49-F238E27FC236}">
                  <a16:creationId xmlns:a16="http://schemas.microsoft.com/office/drawing/2014/main" id="{06C37CF0-F60D-43E5-B94F-54F798B1A4D3}"/>
                </a:ext>
              </a:extLst>
            </p:cNvPr>
            <p:cNvSpPr txBox="1">
              <a:spLocks/>
            </p:cNvSpPr>
            <p:nvPr/>
          </p:nvSpPr>
          <p:spPr>
            <a:xfrm>
              <a:off x="6720840" y="3200400"/>
              <a:ext cx="1901952" cy="1191352"/>
            </a:xfrm>
            <a:prstGeom prst="rect">
              <a:avLst/>
            </a:prstGeom>
          </p:spPr>
          <p:txBody>
            <a:bodyPr vert="horz" wrap="square" lIns="0" tIns="6350" rIns="0" bIns="0" rtlCol="0">
              <a:spAutoFit/>
            </a:bodyPr>
            <a:lstStyle/>
            <a:p>
              <a:pPr algn="ctr">
                <a:spcBef>
                  <a:spcPts val="0"/>
                </a:spcBef>
                <a:spcAft>
                  <a:spcPts val="0"/>
                </a:spcAft>
              </a:pPr>
              <a:endParaRPr lang="en-US" sz="2400" b="1" spc="-10" dirty="0">
                <a:solidFill>
                  <a:srgbClr val="FFFFFF"/>
                </a:solidFill>
                <a:cs typeface="Calibri"/>
              </a:endParaRPr>
            </a:p>
            <a:p>
              <a:pPr algn="ctr">
                <a:spcBef>
                  <a:spcPts val="0"/>
                </a:spcBef>
                <a:spcAft>
                  <a:spcPts val="600"/>
                </a:spcAft>
              </a:pPr>
              <a:r>
                <a:rPr lang="en-US" sz="2400" b="1" spc="-10" dirty="0">
                  <a:solidFill>
                    <a:srgbClr val="FFFFFF"/>
                  </a:solidFill>
                  <a:cs typeface="Calibri"/>
                </a:rPr>
                <a:t>2027</a:t>
              </a:r>
              <a:endParaRPr sz="2400" dirty="0">
                <a:cs typeface="Calibri"/>
              </a:endParaRPr>
            </a:p>
            <a:p>
              <a:pPr marL="6350" marR="2540" algn="ctr">
                <a:spcBef>
                  <a:spcPts val="0"/>
                </a:spcBef>
              </a:pPr>
              <a:r>
                <a:rPr lang="en-US" sz="2400" dirty="0">
                  <a:solidFill>
                    <a:srgbClr val="FFFFFF"/>
                  </a:solidFill>
                  <a:cs typeface="Lucida Sans Unicode"/>
                </a:rPr>
                <a:t>Construction</a:t>
              </a:r>
            </a:p>
          </p:txBody>
        </p:sp>
      </p:grpSp>
    </p:spTree>
    <p:extLst>
      <p:ext uri="{BB962C8B-B14F-4D97-AF65-F5344CB8AC3E}">
        <p14:creationId xmlns:p14="http://schemas.microsoft.com/office/powerpoint/2010/main" val="110611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Projects in the Area</a:t>
            </a:r>
          </a:p>
        </p:txBody>
      </p:sp>
      <p:pic>
        <p:nvPicPr>
          <p:cNvPr id="6" name="Picture 5">
            <a:extLst>
              <a:ext uri="{FF2B5EF4-FFF2-40B4-BE49-F238E27FC236}">
                <a16:creationId xmlns:a16="http://schemas.microsoft.com/office/drawing/2014/main" id="{25EEF4AC-502D-BC59-7D47-AD07B21040BD}"/>
              </a:ext>
            </a:extLst>
          </p:cNvPr>
          <p:cNvPicPr>
            <a:picLocks noChangeAspect="1"/>
          </p:cNvPicPr>
          <p:nvPr/>
        </p:nvPicPr>
        <p:blipFill>
          <a:blip r:embed="rId3"/>
          <a:stretch>
            <a:fillRect/>
          </a:stretch>
        </p:blipFill>
        <p:spPr>
          <a:xfrm>
            <a:off x="457200" y="1556792"/>
            <a:ext cx="3991772" cy="3924570"/>
          </a:xfrm>
          <a:prstGeom prst="rect">
            <a:avLst/>
          </a:prstGeom>
        </p:spPr>
      </p:pic>
      <p:pic>
        <p:nvPicPr>
          <p:cNvPr id="3" name="Picture 2">
            <a:extLst>
              <a:ext uri="{FF2B5EF4-FFF2-40B4-BE49-F238E27FC236}">
                <a16:creationId xmlns:a16="http://schemas.microsoft.com/office/drawing/2014/main" id="{06EE327A-E8BD-11F6-3604-C0066C0F6D49}"/>
              </a:ext>
            </a:extLst>
          </p:cNvPr>
          <p:cNvPicPr>
            <a:picLocks noChangeAspect="1"/>
          </p:cNvPicPr>
          <p:nvPr/>
        </p:nvPicPr>
        <p:blipFill>
          <a:blip r:embed="rId4"/>
          <a:stretch>
            <a:fillRect/>
          </a:stretch>
        </p:blipFill>
        <p:spPr>
          <a:xfrm>
            <a:off x="4800917" y="1556792"/>
            <a:ext cx="3888105" cy="3924570"/>
          </a:xfrm>
          <a:prstGeom prst="rect">
            <a:avLst/>
          </a:prstGeom>
        </p:spPr>
      </p:pic>
      <p:pic>
        <p:nvPicPr>
          <p:cNvPr id="5" name="Picture 4">
            <a:extLst>
              <a:ext uri="{FF2B5EF4-FFF2-40B4-BE49-F238E27FC236}">
                <a16:creationId xmlns:a16="http://schemas.microsoft.com/office/drawing/2014/main" id="{F91C7679-94A9-6E2B-2CF0-8AC3DB3A8A59}"/>
              </a:ext>
            </a:extLst>
          </p:cNvPr>
          <p:cNvPicPr>
            <a:picLocks noChangeAspect="1"/>
          </p:cNvPicPr>
          <p:nvPr/>
        </p:nvPicPr>
        <p:blipFill>
          <a:blip r:embed="rId5"/>
          <a:stretch>
            <a:fillRect/>
          </a:stretch>
        </p:blipFill>
        <p:spPr>
          <a:xfrm>
            <a:off x="8467725" y="1556792"/>
            <a:ext cx="219075" cy="623888"/>
          </a:xfrm>
          <a:prstGeom prst="rect">
            <a:avLst/>
          </a:prstGeom>
        </p:spPr>
      </p:pic>
      <p:pic>
        <p:nvPicPr>
          <p:cNvPr id="8" name="Picture 7">
            <a:extLst>
              <a:ext uri="{FF2B5EF4-FFF2-40B4-BE49-F238E27FC236}">
                <a16:creationId xmlns:a16="http://schemas.microsoft.com/office/drawing/2014/main" id="{E973414D-6987-1B99-3DD9-5EB3E53A27AB}"/>
              </a:ext>
            </a:extLst>
          </p:cNvPr>
          <p:cNvPicPr>
            <a:picLocks noChangeAspect="1"/>
          </p:cNvPicPr>
          <p:nvPr/>
        </p:nvPicPr>
        <p:blipFill>
          <a:blip r:embed="rId5"/>
          <a:stretch>
            <a:fillRect/>
          </a:stretch>
        </p:blipFill>
        <p:spPr>
          <a:xfrm>
            <a:off x="4229897" y="1556792"/>
            <a:ext cx="219075" cy="623888"/>
          </a:xfrm>
          <a:prstGeom prst="rect">
            <a:avLst/>
          </a:prstGeom>
        </p:spPr>
      </p:pic>
    </p:spTree>
    <p:extLst>
      <p:ext uri="{BB962C8B-B14F-4D97-AF65-F5344CB8AC3E}">
        <p14:creationId xmlns:p14="http://schemas.microsoft.com/office/powerpoint/2010/main" val="3887171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r code&#10;&#10;Description automatically generated">
            <a:extLst>
              <a:ext uri="{FF2B5EF4-FFF2-40B4-BE49-F238E27FC236}">
                <a16:creationId xmlns:a16="http://schemas.microsoft.com/office/drawing/2014/main" id="{CBD39765-2D7E-3186-05B1-13C07B59AD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075" y="1859286"/>
            <a:ext cx="1065658" cy="1065658"/>
          </a:xfrm>
          <a:prstGeom prst="rect">
            <a:avLst/>
          </a:prstGeom>
          <a:noFill/>
          <a:ln>
            <a:noFill/>
          </a:ln>
        </p:spPr>
      </p:pic>
      <p:sp>
        <p:nvSpPr>
          <p:cNvPr id="7" name="Rectangle 6"/>
          <p:cNvSpPr>
            <a:spLocks noChangeArrowheads="1"/>
          </p:cNvSpPr>
          <p:nvPr/>
        </p:nvSpPr>
        <p:spPr bwMode="auto">
          <a:xfrm>
            <a:off x="457200" y="1828800"/>
            <a:ext cx="8229600"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Aft>
                <a:spcPts val="1200"/>
              </a:spcAft>
              <a:buClrTx/>
              <a:buSzTx/>
              <a:buFontTx/>
              <a:buNone/>
              <a:defRPr/>
            </a:pPr>
            <a:r>
              <a:rPr lang="en-US" sz="2400" dirty="0">
                <a:solidFill>
                  <a:srgbClr val="741112"/>
                </a:solidFill>
                <a:latin typeface="Arial (Body)"/>
              </a:rPr>
              <a:t>by: </a:t>
            </a:r>
            <a:r>
              <a:rPr kumimoji="0" lang="en-US" sz="2400" b="0" i="0" u="none" strike="noStrike" kern="1200" cap="none" spc="0" normalizeH="0" baseline="0" noProof="0" dirty="0">
                <a:ln>
                  <a:noFill/>
                </a:ln>
                <a:solidFill>
                  <a:srgbClr val="741112"/>
                </a:solidFill>
                <a:effectLst/>
                <a:uLnTx/>
                <a:uFillTx/>
                <a:latin typeface="Arial (Body)"/>
                <a:ea typeface="+mn-ea"/>
                <a:cs typeface="Arial" charset="0"/>
              </a:rPr>
              <a:t>Tuesday, Oct. 18, 2022 </a:t>
            </a:r>
            <a:endParaRPr lang="en-US" sz="2800" b="1" dirty="0">
              <a:solidFill>
                <a:srgbClr val="FDB917"/>
              </a:solidFill>
              <a:latin typeface="Arial (Body)"/>
            </a:endParaRPr>
          </a:p>
          <a:p>
            <a:pPr eaLnBrk="0" hangingPunct="0">
              <a:buClrTx/>
              <a:buSzTx/>
              <a:buFontTx/>
              <a:buNone/>
              <a:tabLst>
                <a:tab pos="4114800" algn="ctr"/>
              </a:tabLst>
              <a:defRPr/>
            </a:pPr>
            <a:r>
              <a:rPr lang="en-US" sz="2400" dirty="0">
                <a:solidFill>
                  <a:srgbClr val="741112"/>
                </a:solidFill>
                <a:latin typeface="Arial (Body)"/>
              </a:rPr>
              <a:t>submit to:	</a:t>
            </a:r>
            <a:r>
              <a:rPr lang="en-US" sz="2600" dirty="0">
                <a:solidFill>
                  <a:srgbClr val="2E6A8C"/>
                </a:solidFill>
                <a:latin typeface="Arial (Body)"/>
              </a:rPr>
              <a:t>Waylon Blasius</a:t>
            </a:r>
          </a:p>
          <a:p>
            <a:pPr algn="ctr" eaLnBrk="0" hangingPunct="0">
              <a:buClrTx/>
              <a:buSzTx/>
              <a:buFontTx/>
              <a:buNone/>
              <a:defRPr/>
            </a:pPr>
            <a:r>
              <a:rPr lang="en-US" sz="2600" dirty="0">
                <a:solidFill>
                  <a:srgbClr val="2E6A8C"/>
                </a:solidFill>
                <a:latin typeface="Arial (Body)"/>
              </a:rPr>
              <a:t>Design Engineer</a:t>
            </a:r>
          </a:p>
          <a:p>
            <a:pPr algn="ctr" eaLnBrk="0" hangingPunct="0">
              <a:buClrTx/>
              <a:buSzTx/>
              <a:buFontTx/>
              <a:buNone/>
              <a:defRPr/>
            </a:pPr>
            <a:r>
              <a:rPr lang="en-US" sz="2600" dirty="0">
                <a:solidFill>
                  <a:srgbClr val="2E6A8C"/>
                </a:solidFill>
                <a:latin typeface="Arial (Body)"/>
              </a:rPr>
              <a:t>Banner Associates, Inc.</a:t>
            </a:r>
          </a:p>
          <a:p>
            <a:pPr algn="ctr" eaLnBrk="0" hangingPunct="0">
              <a:buClrTx/>
              <a:buSzTx/>
              <a:buFontTx/>
              <a:buNone/>
              <a:defRPr/>
            </a:pPr>
            <a:r>
              <a:rPr lang="en-US" sz="2600" dirty="0">
                <a:solidFill>
                  <a:srgbClr val="2E6A8C"/>
                </a:solidFill>
                <a:latin typeface="Arial (Body)"/>
              </a:rPr>
              <a:t>409 22</a:t>
            </a:r>
            <a:r>
              <a:rPr lang="en-US" sz="2600" baseline="30000" dirty="0">
                <a:solidFill>
                  <a:srgbClr val="2E6A8C"/>
                </a:solidFill>
                <a:latin typeface="Arial (Body)"/>
              </a:rPr>
              <a:t>nd</a:t>
            </a:r>
            <a:r>
              <a:rPr lang="en-US" sz="2600" dirty="0">
                <a:solidFill>
                  <a:srgbClr val="2E6A8C"/>
                </a:solidFill>
                <a:latin typeface="Arial (Body)"/>
              </a:rPr>
              <a:t> Ave S</a:t>
            </a:r>
          </a:p>
          <a:p>
            <a:pPr algn="ctr" eaLnBrk="0" hangingPunct="0">
              <a:buClrTx/>
              <a:buSzTx/>
              <a:buFontTx/>
              <a:buNone/>
              <a:defRPr/>
            </a:pPr>
            <a:r>
              <a:rPr lang="en-US" sz="2600" dirty="0">
                <a:solidFill>
                  <a:srgbClr val="2E6A8C"/>
                </a:solidFill>
                <a:latin typeface="Arial (Body)"/>
              </a:rPr>
              <a:t>Brookings, South Dakota 57006</a:t>
            </a:r>
          </a:p>
          <a:p>
            <a:pPr algn="ctr" eaLnBrk="0" hangingPunct="0">
              <a:spcAft>
                <a:spcPts val="1200"/>
              </a:spcAft>
              <a:buClrTx/>
              <a:buSzTx/>
              <a:buFontTx/>
              <a:buNone/>
              <a:defRPr/>
            </a:pPr>
            <a:r>
              <a:rPr lang="en-US" sz="2600" dirty="0">
                <a:solidFill>
                  <a:srgbClr val="2E6A8C"/>
                </a:solidFill>
                <a:latin typeface="Arial (Body)"/>
                <a:hlinkClick r:id="rId4">
                  <a:extLst>
                    <a:ext uri="{A12FA001-AC4F-418D-AE19-62706E023703}">
                      <ahyp:hlinkClr xmlns:ahyp="http://schemas.microsoft.com/office/drawing/2018/hyperlinkcolor" val="tx"/>
                    </a:ext>
                  </a:extLst>
                </a:hlinkClick>
              </a:rPr>
              <a:t>waylonb@bannerassociates.com</a:t>
            </a:r>
            <a:r>
              <a:rPr lang="en-US" sz="2600" dirty="0">
                <a:solidFill>
                  <a:srgbClr val="2E6A8C"/>
                </a:solidFill>
                <a:latin typeface="Arial (Body)"/>
              </a:rPr>
              <a:t> </a:t>
            </a:r>
          </a:p>
          <a:p>
            <a:pPr eaLnBrk="0" hangingPunct="0">
              <a:buClrTx/>
              <a:buSzTx/>
              <a:buFontTx/>
              <a:buNone/>
              <a:defRPr/>
            </a:pPr>
            <a:r>
              <a:rPr lang="en-US" sz="2400" dirty="0">
                <a:solidFill>
                  <a:srgbClr val="741112"/>
                </a:solidFill>
                <a:latin typeface="Calibri" panose="020F0502020204030204" pitchFamily="34" charset="0"/>
                <a:cs typeface="Calibri" panose="020F0502020204030204" pitchFamily="34" charset="0"/>
              </a:rPr>
              <a:t>website:</a:t>
            </a:r>
            <a:endParaRPr lang="en-US" sz="2400" dirty="0">
              <a:solidFill>
                <a:srgbClr val="741112"/>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endParaRPr>
          </a:p>
          <a:p>
            <a:pPr algn="ctr" eaLnBrk="0" hangingPunct="0">
              <a:buClrTx/>
              <a:buSzTx/>
              <a:buFontTx/>
              <a:buNone/>
              <a:defRPr/>
            </a:pPr>
            <a:r>
              <a:rPr lang="en-US" sz="2400" dirty="0">
                <a:solidFill>
                  <a:schemeClr val="bg2">
                    <a:lumMod val="75000"/>
                  </a:schemeClr>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https://dot.sd.gov/projects-studies/projects/public-meetings#listItemLink_1806</a:t>
            </a:r>
            <a:r>
              <a:rPr lang="en-US" sz="2400" dirty="0">
                <a:solidFill>
                  <a:schemeClr val="bg2">
                    <a:lumMod val="75000"/>
                  </a:schemeClr>
                </a:solidFill>
                <a:latin typeface="Calibri" panose="020F0502020204030204" pitchFamily="34" charset="0"/>
                <a:cs typeface="Calibri" panose="020F0502020204030204" pitchFamily="34" charset="0"/>
              </a:rPr>
              <a:t>  </a:t>
            </a:r>
            <a:endParaRPr lang="en-US" sz="2800" dirty="0">
              <a:solidFill>
                <a:schemeClr val="bg2">
                  <a:lumMod val="75000"/>
                </a:schemeClr>
              </a:solidFill>
              <a:latin typeface="Arial (Body)"/>
            </a:endParaRPr>
          </a:p>
        </p:txBody>
      </p:sp>
      <p:grpSp>
        <p:nvGrpSpPr>
          <p:cNvPr id="5" name="Group 4">
            <a:extLst>
              <a:ext uri="{FF2B5EF4-FFF2-40B4-BE49-F238E27FC236}">
                <a16:creationId xmlns:a16="http://schemas.microsoft.com/office/drawing/2014/main" id="{39DE97B2-E52D-415D-84FC-3578C8CB4EF0}"/>
              </a:ext>
            </a:extLst>
          </p:cNvPr>
          <p:cNvGrpSpPr/>
          <p:nvPr/>
        </p:nvGrpSpPr>
        <p:grpSpPr>
          <a:xfrm>
            <a:off x="0" y="0"/>
            <a:ext cx="9144000" cy="1828800"/>
            <a:chOff x="0" y="0"/>
            <a:chExt cx="9144000" cy="1828800"/>
          </a:xfrm>
        </p:grpSpPr>
        <p:sp>
          <p:nvSpPr>
            <p:cNvPr id="9" name="object 4">
              <a:extLst>
                <a:ext uri="{FF2B5EF4-FFF2-40B4-BE49-F238E27FC236}">
                  <a16:creationId xmlns:a16="http://schemas.microsoft.com/office/drawing/2014/main" id="{9C10C2D3-BE71-4BFC-8610-4F7524A32076}"/>
                </a:ext>
              </a:extLst>
            </p:cNvPr>
            <p:cNvSpPr>
              <a:spLocks noChangeAspect="1"/>
            </p:cNvSpPr>
            <p:nvPr/>
          </p:nvSpPr>
          <p:spPr>
            <a:xfrm rot="10800000">
              <a:off x="0" y="0"/>
              <a:ext cx="9144000" cy="1806574"/>
            </a:xfrm>
            <a:custGeom>
              <a:avLst/>
              <a:gdLst/>
              <a:ahLst/>
              <a:cxnLst/>
              <a:rect l="l" t="t" r="r" b="b"/>
              <a:pathLst>
                <a:path w="18288000" h="3613150">
                  <a:moveTo>
                    <a:pt x="18287988" y="589572"/>
                  </a:moveTo>
                  <a:lnTo>
                    <a:pt x="2093264" y="589572"/>
                  </a:lnTo>
                  <a:lnTo>
                    <a:pt x="1613027" y="0"/>
                  </a:lnTo>
                  <a:lnTo>
                    <a:pt x="1132776" y="589572"/>
                  </a:lnTo>
                  <a:lnTo>
                    <a:pt x="0" y="589572"/>
                  </a:lnTo>
                  <a:lnTo>
                    <a:pt x="0" y="3612553"/>
                  </a:lnTo>
                  <a:lnTo>
                    <a:pt x="18287988" y="3612553"/>
                  </a:lnTo>
                  <a:lnTo>
                    <a:pt x="18287988" y="589572"/>
                  </a:lnTo>
                  <a:close/>
                </a:path>
              </a:pathLst>
            </a:custGeom>
            <a:solidFill>
              <a:srgbClr val="2E6A8C"/>
            </a:solidFill>
          </p:spPr>
          <p:txBody>
            <a:bodyPr wrap="square" lIns="0" tIns="0" rIns="0" bIns="0" rtlCol="0"/>
            <a:lstStyle/>
            <a:p>
              <a:endParaRPr/>
            </a:p>
          </p:txBody>
        </p:sp>
        <p:sp>
          <p:nvSpPr>
            <p:cNvPr id="10" name="Rectangle 3">
              <a:extLst>
                <a:ext uri="{FF2B5EF4-FFF2-40B4-BE49-F238E27FC236}">
                  <a16:creationId xmlns:a16="http://schemas.microsoft.com/office/drawing/2014/main" id="{520CE705-E736-4634-89F7-1E0527F2CD2D}"/>
                </a:ext>
              </a:extLst>
            </p:cNvPr>
            <p:cNvSpPr txBox="1">
              <a:spLocks noChangeArrowheads="1"/>
            </p:cNvSpPr>
            <p:nvPr/>
          </p:nvSpPr>
          <p:spPr bwMode="auto">
            <a:xfrm>
              <a:off x="228600" y="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760" bIns="0" anchor="t"/>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effectLst/>
                  <a:latin typeface="Calibri" panose="020F0502020204030204" pitchFamily="34" charset="0"/>
                  <a:cs typeface="Calibri" panose="020F0502020204030204" pitchFamily="34" charset="0"/>
                </a:rPr>
                <a:t>Questions or Comments</a:t>
              </a:r>
              <a:endParaRPr lang="en-US" altLang="en-US" sz="4800" kern="0" dirty="0">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137764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Project Limits</a:t>
            </a:r>
          </a:p>
        </p:txBody>
      </p:sp>
      <p:pic>
        <p:nvPicPr>
          <p:cNvPr id="13" name="Picture 12">
            <a:extLst>
              <a:ext uri="{FF2B5EF4-FFF2-40B4-BE49-F238E27FC236}">
                <a16:creationId xmlns:a16="http://schemas.microsoft.com/office/drawing/2014/main" id="{1DB46462-B63D-2B28-DC83-F388C28024F7}"/>
              </a:ext>
            </a:extLst>
          </p:cNvPr>
          <p:cNvPicPr>
            <a:picLocks noChangeAspect="1"/>
          </p:cNvPicPr>
          <p:nvPr/>
        </p:nvPicPr>
        <p:blipFill>
          <a:blip r:embed="rId3"/>
          <a:stretch>
            <a:fillRect/>
          </a:stretch>
        </p:blipFill>
        <p:spPr>
          <a:xfrm rot="5400000">
            <a:off x="2969822" y="-442634"/>
            <a:ext cx="3204357" cy="7743268"/>
          </a:xfrm>
          <a:prstGeom prst="rect">
            <a:avLst/>
          </a:prstGeom>
        </p:spPr>
      </p:pic>
    </p:spTree>
    <p:extLst>
      <p:ext uri="{BB962C8B-B14F-4D97-AF65-F5344CB8AC3E}">
        <p14:creationId xmlns:p14="http://schemas.microsoft.com/office/powerpoint/2010/main" val="1942777130"/>
      </p:ext>
    </p:extLst>
  </p:cSld>
  <p:clrMapOvr>
    <a:masterClrMapping/>
  </p:clrMapOvr>
  <p:transition advTm="1664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1F845E0-445E-409D-87BD-CC48FFFF1D69}"/>
              </a:ext>
            </a:extLst>
          </p:cNvPr>
          <p:cNvGraphicFramePr>
            <a:graphicFrameLocks noGrp="1"/>
          </p:cNvGraphicFramePr>
          <p:nvPr>
            <p:ph sz="quarter" idx="2"/>
            <p:extLst>
              <p:ext uri="{D42A27DB-BD31-4B8C-83A1-F6EECF244321}">
                <p14:modId xmlns:p14="http://schemas.microsoft.com/office/powerpoint/2010/main" val="4011126025"/>
              </p:ext>
            </p:extLst>
          </p:nvPr>
        </p:nvGraphicFramePr>
        <p:xfrm>
          <a:off x="457200" y="1371600"/>
          <a:ext cx="82296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6487" name="Rectangle 7"/>
          <p:cNvSpPr>
            <a:spLocks noChangeArrowheads="1"/>
          </p:cNvSpPr>
          <p:nvPr/>
        </p:nvSpPr>
        <p:spPr bwMode="auto">
          <a:xfrm>
            <a:off x="900113" y="2924175"/>
            <a:ext cx="4427537"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defRPr/>
            </a:pPr>
            <a:endParaRPr lang="en-US" sz="2800" b="1">
              <a:effectLst>
                <a:outerShdw blurRad="38100" dist="38100" dir="2700000" algn="tl">
                  <a:srgbClr val="000000"/>
                </a:outerShdw>
              </a:effectLst>
              <a:cs typeface="+mn-cs"/>
            </a:endParaRPr>
          </a:p>
        </p:txBody>
      </p:sp>
      <p:sp>
        <p:nvSpPr>
          <p:cNvPr id="7" name="Rectangle 3"/>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Background Information</a:t>
            </a:r>
          </a:p>
        </p:txBody>
      </p:sp>
    </p:spTree>
    <p:custDataLst>
      <p:tags r:id="rId1"/>
    </p:custDataLst>
  </p:cSld>
  <p:clrMapOvr>
    <a:masterClrMapping/>
  </p:clrMapOvr>
  <p:transition advTm="3903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7623E96A-F3F6-4809-9048-C0B4F9614FB2}"/>
              </a:ext>
            </a:extLst>
          </p:cNvPr>
          <p:cNvGraphicFramePr>
            <a:graphicFrameLocks noGrp="1"/>
          </p:cNvGraphicFramePr>
          <p:nvPr>
            <p:ph sz="quarter" idx="2"/>
            <p:extLst>
              <p:ext uri="{D42A27DB-BD31-4B8C-83A1-F6EECF244321}">
                <p14:modId xmlns:p14="http://schemas.microsoft.com/office/powerpoint/2010/main" val="2614694135"/>
              </p:ext>
            </p:extLst>
          </p:nvPr>
        </p:nvGraphicFramePr>
        <p:xfrm>
          <a:off x="457200" y="1371600"/>
          <a:ext cx="82296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6487" name="Rectangle 7"/>
          <p:cNvSpPr>
            <a:spLocks noChangeArrowheads="1"/>
          </p:cNvSpPr>
          <p:nvPr/>
        </p:nvSpPr>
        <p:spPr bwMode="auto">
          <a:xfrm>
            <a:off x="900113" y="2924175"/>
            <a:ext cx="4427537"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defRPr/>
            </a:pPr>
            <a:endParaRPr lang="en-US" sz="2800" b="1">
              <a:effectLst>
                <a:outerShdw blurRad="38100" dist="38100" dir="2700000" algn="tl">
                  <a:srgbClr val="000000"/>
                </a:outerShdw>
              </a:effectLst>
              <a:cs typeface="+mn-cs"/>
            </a:endParaRPr>
          </a:p>
        </p:txBody>
      </p:sp>
      <p:sp>
        <p:nvSpPr>
          <p:cNvPr id="9" name="Rectangle 3"/>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Traffic</a:t>
            </a:r>
          </a:p>
        </p:txBody>
      </p:sp>
    </p:spTree>
    <p:custDataLst>
      <p:tags r:id="rId1"/>
    </p:custDataLst>
    <p:extLst>
      <p:ext uri="{BB962C8B-B14F-4D97-AF65-F5344CB8AC3E}">
        <p14:creationId xmlns:p14="http://schemas.microsoft.com/office/powerpoint/2010/main" val="894264166"/>
      </p:ext>
    </p:extLst>
  </p:cSld>
  <p:clrMapOvr>
    <a:masterClrMapping/>
  </p:clrMapOvr>
  <p:transition advTm="3903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62EE9FA-B9E3-4B60-BB61-0B3DB9CDFEF7}"/>
              </a:ext>
            </a:extLst>
          </p:cNvPr>
          <p:cNvGraphicFramePr>
            <a:graphicFrameLocks noGrp="1"/>
          </p:cNvGraphicFramePr>
          <p:nvPr>
            <p:ph sz="quarter" idx="2"/>
            <p:extLst>
              <p:ext uri="{D42A27DB-BD31-4B8C-83A1-F6EECF244321}">
                <p14:modId xmlns:p14="http://schemas.microsoft.com/office/powerpoint/2010/main" val="2039604454"/>
              </p:ext>
            </p:extLst>
          </p:nvPr>
        </p:nvGraphicFramePr>
        <p:xfrm>
          <a:off x="457200" y="1371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3"/>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Crash History</a:t>
            </a:r>
          </a:p>
        </p:txBody>
      </p:sp>
    </p:spTree>
  </p:cSld>
  <p:clrMapOvr>
    <a:masterClrMapping/>
  </p:clrMapOvr>
  <p:transition advTm="82469"/>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alphaModFix amt="50000"/>
            <a:extLst>
              <a:ext uri="{28A0092B-C50C-407E-A947-70E740481C1C}">
                <a14:useLocalDpi xmlns:a14="http://schemas.microsoft.com/office/drawing/2010/main"/>
              </a:ext>
            </a:extLst>
          </a:blip>
          <a:srcRect/>
          <a:stretch>
            <a:fillRect/>
          </a:stretch>
        </p:blipFill>
        <p:spPr bwMode="auto">
          <a:xfrm>
            <a:off x="0" y="3099816"/>
            <a:ext cx="9144000" cy="375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a:extLst>
              <a:ext uri="{FF2B5EF4-FFF2-40B4-BE49-F238E27FC236}">
                <a16:creationId xmlns:a16="http://schemas.microsoft.com/office/drawing/2014/main" id="{4BDBE7CF-AF22-45F1-83D0-A8BEB8C49D66}"/>
              </a:ext>
            </a:extLst>
          </p:cNvPr>
          <p:cNvGraphicFramePr/>
          <p:nvPr>
            <p:extLst>
              <p:ext uri="{D42A27DB-BD31-4B8C-83A1-F6EECF244321}">
                <p14:modId xmlns:p14="http://schemas.microsoft.com/office/powerpoint/2010/main" val="579721111"/>
              </p:ext>
            </p:extLst>
          </p:nvPr>
        </p:nvGraphicFramePr>
        <p:xfrm>
          <a:off x="457200" y="1143000"/>
          <a:ext cx="82296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3"/>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Highway Deficiencies</a:t>
            </a:r>
          </a:p>
        </p:txBody>
      </p:sp>
    </p:spTree>
  </p:cSld>
  <p:clrMapOvr>
    <a:masterClrMapping/>
  </p:clrMapOvr>
  <p:transition advTm="8246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screen">
            <a:alphaModFix amt="50000"/>
            <a:extLst>
              <a:ext uri="{28A0092B-C50C-407E-A947-70E740481C1C}">
                <a14:useLocalDpi xmlns:a14="http://schemas.microsoft.com/office/drawing/2010/main"/>
              </a:ext>
            </a:extLst>
          </a:blip>
          <a:srcRect/>
          <a:stretch>
            <a:fillRect/>
          </a:stretch>
        </p:blipFill>
        <p:spPr bwMode="auto">
          <a:xfrm>
            <a:off x="1600200" y="4114800"/>
            <a:ext cx="5943600" cy="272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Proposed Improvements</a:t>
            </a:r>
          </a:p>
        </p:txBody>
      </p:sp>
      <p:graphicFrame>
        <p:nvGraphicFramePr>
          <p:cNvPr id="6" name="Diagram 5">
            <a:extLst>
              <a:ext uri="{FF2B5EF4-FFF2-40B4-BE49-F238E27FC236}">
                <a16:creationId xmlns:a16="http://schemas.microsoft.com/office/drawing/2014/main" id="{B61ADC24-4ADC-4AE3-8549-BED5373B1ED5}"/>
              </a:ext>
            </a:extLst>
          </p:cNvPr>
          <p:cNvGraphicFramePr/>
          <p:nvPr>
            <p:extLst>
              <p:ext uri="{D42A27DB-BD31-4B8C-83A1-F6EECF244321}">
                <p14:modId xmlns:p14="http://schemas.microsoft.com/office/powerpoint/2010/main" val="4192694636"/>
              </p:ext>
            </p:extLst>
          </p:nvPr>
        </p:nvGraphicFramePr>
        <p:xfrm>
          <a:off x="457200" y="1143000"/>
          <a:ext cx="8229600" cy="411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ransition advTm="3903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88" y="1588"/>
            <a:ext cx="3175" cy="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8AE8"/>
                  </a:outerShdw>
                </a:effectLst>
              </a14:hiddenEffects>
            </a:ext>
          </a:extLst>
        </p:spPr>
      </p:pic>
      <p:grpSp>
        <p:nvGrpSpPr>
          <p:cNvPr id="11267" name="Group 49"/>
          <p:cNvGrpSpPr>
            <a:grpSpLocks noChangeAspect="1"/>
          </p:cNvGrpSpPr>
          <p:nvPr/>
        </p:nvGrpSpPr>
        <p:grpSpPr bwMode="auto">
          <a:xfrm>
            <a:off x="1588" y="1588"/>
            <a:ext cx="3175" cy="0"/>
            <a:chOff x="1" y="1"/>
            <a:chExt cx="2" cy="0"/>
          </a:xfrm>
        </p:grpSpPr>
        <p:sp>
          <p:nvSpPr>
            <p:cNvPr id="11270" name="AutoShape 48"/>
            <p:cNvSpPr>
              <a:spLocks noChangeAspect="1" noChangeArrowheads="1" noTextEdit="1"/>
            </p:cNvSpPr>
            <p:nvPr/>
          </p:nvSpPr>
          <p:spPr bwMode="auto">
            <a:xfrm>
              <a:off x="1" y="1"/>
              <a:ext cx="2"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pic>
        <p:nvPicPr>
          <p:cNvPr id="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1417320"/>
            <a:ext cx="8686800" cy="402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txBox="1">
            <a:spLocks noChangeArrowheads="1"/>
          </p:cNvSpPr>
          <p:nvPr/>
        </p:nvSpPr>
        <p:spPr bwMode="auto">
          <a:xfrm>
            <a:off x="433952" y="194474"/>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4800" b="1" dirty="0">
                <a:solidFill>
                  <a:srgbClr val="741112"/>
                </a:solidFill>
                <a:effectLst/>
                <a:latin typeface="Calibri" panose="020F0502020204030204" pitchFamily="34" charset="0"/>
                <a:cs typeface="Calibri" panose="020F0502020204030204" pitchFamily="34" charset="0"/>
              </a:rPr>
              <a:t>Proposed Typical Section</a:t>
            </a:r>
          </a:p>
          <a:p>
            <a:pPr eaLnBrk="1" hangingPunct="1">
              <a:defRPr/>
            </a:pPr>
            <a:r>
              <a:rPr lang="en-US" altLang="en-US" sz="2400" b="1" dirty="0">
                <a:solidFill>
                  <a:srgbClr val="741112"/>
                </a:solidFill>
                <a:effectLst/>
                <a:latin typeface="Calibri" panose="020F0502020204030204" pitchFamily="34" charset="0"/>
                <a:cs typeface="Calibri" panose="020F0502020204030204" pitchFamily="34" charset="0"/>
              </a:rPr>
              <a:t>ROW = Right of Way</a:t>
            </a:r>
          </a:p>
        </p:txBody>
      </p:sp>
      <p:sp>
        <p:nvSpPr>
          <p:cNvPr id="3" name="TextBox 2">
            <a:extLst>
              <a:ext uri="{FF2B5EF4-FFF2-40B4-BE49-F238E27FC236}">
                <a16:creationId xmlns:a16="http://schemas.microsoft.com/office/drawing/2014/main" id="{61D5834B-17AA-F236-06E3-B7051E57A423}"/>
              </a:ext>
            </a:extLst>
          </p:cNvPr>
          <p:cNvSpPr txBox="1"/>
          <p:nvPr/>
        </p:nvSpPr>
        <p:spPr>
          <a:xfrm>
            <a:off x="1511660" y="2420888"/>
            <a:ext cx="468052" cy="1980220"/>
          </a:xfrm>
          <a:prstGeom prst="rect">
            <a:avLst/>
          </a:prstGeom>
          <a:solidFill>
            <a:schemeClr val="tx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3249FD15-4E15-D5F1-99E3-D1F415BCA117}"/>
              </a:ext>
            </a:extLst>
          </p:cNvPr>
          <p:cNvSpPr txBox="1"/>
          <p:nvPr/>
        </p:nvSpPr>
        <p:spPr>
          <a:xfrm>
            <a:off x="1745686" y="2276872"/>
            <a:ext cx="594066" cy="900100"/>
          </a:xfrm>
          <a:prstGeom prst="rect">
            <a:avLst/>
          </a:prstGeom>
          <a:solidFill>
            <a:schemeClr val="tx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5B1BDFD1-3BE6-B1E7-E425-6C6771E59E2F}"/>
              </a:ext>
            </a:extLst>
          </p:cNvPr>
          <p:cNvSpPr txBox="1"/>
          <p:nvPr/>
        </p:nvSpPr>
        <p:spPr>
          <a:xfrm>
            <a:off x="7020272" y="2060848"/>
            <a:ext cx="216024" cy="1980220"/>
          </a:xfrm>
          <a:prstGeom prst="rect">
            <a:avLst/>
          </a:prstGeom>
          <a:solidFill>
            <a:schemeClr val="tx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7FD6B0D4-3027-7ED3-ACC8-1F8329FCEC1E}"/>
              </a:ext>
            </a:extLst>
          </p:cNvPr>
          <p:cNvSpPr txBox="1"/>
          <p:nvPr/>
        </p:nvSpPr>
        <p:spPr>
          <a:xfrm>
            <a:off x="6422808" y="2336980"/>
            <a:ext cx="1209532" cy="900100"/>
          </a:xfrm>
          <a:prstGeom prst="rect">
            <a:avLst/>
          </a:prstGeom>
          <a:solidFill>
            <a:schemeClr val="tx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163A5AD-5EAF-EF31-7C22-BECAC9859DF3}"/>
              </a:ext>
            </a:extLst>
          </p:cNvPr>
          <p:cNvSpPr txBox="1"/>
          <p:nvPr/>
        </p:nvSpPr>
        <p:spPr>
          <a:xfrm>
            <a:off x="352214" y="1965316"/>
            <a:ext cx="1366976" cy="1200329"/>
          </a:xfrm>
          <a:prstGeom prst="rect">
            <a:avLst/>
          </a:prstGeom>
          <a:solidFill>
            <a:schemeClr val="tx1"/>
          </a:solidFill>
        </p:spPr>
        <p:txBody>
          <a:bodyPr wrap="square" rtlCol="0">
            <a:spAutoFit/>
          </a:bodyPr>
          <a:lstStyle/>
          <a:p>
            <a:pPr algn="ctr"/>
            <a:r>
              <a:rPr lang="en-US" dirty="0">
                <a:solidFill>
                  <a:srgbClr val="000000"/>
                </a:solidFill>
              </a:rPr>
              <a:t>Existing &amp; Proposed ROW </a:t>
            </a:r>
          </a:p>
          <a:p>
            <a:pPr algn="ctr"/>
            <a:r>
              <a:rPr lang="en-US" dirty="0">
                <a:solidFill>
                  <a:srgbClr val="000000"/>
                </a:solidFill>
              </a:rPr>
              <a:t>75’</a:t>
            </a:r>
          </a:p>
        </p:txBody>
      </p:sp>
      <p:sp>
        <p:nvSpPr>
          <p:cNvPr id="9" name="TextBox 8">
            <a:extLst>
              <a:ext uri="{FF2B5EF4-FFF2-40B4-BE49-F238E27FC236}">
                <a16:creationId xmlns:a16="http://schemas.microsoft.com/office/drawing/2014/main" id="{137D9ABB-7A24-2F63-8527-7A77B5B94B8D}"/>
              </a:ext>
            </a:extLst>
          </p:cNvPr>
          <p:cNvSpPr txBox="1"/>
          <p:nvPr/>
        </p:nvSpPr>
        <p:spPr>
          <a:xfrm>
            <a:off x="7642832" y="1844824"/>
            <a:ext cx="784786" cy="900100"/>
          </a:xfrm>
          <a:prstGeom prst="rect">
            <a:avLst/>
          </a:prstGeom>
          <a:solidFill>
            <a:schemeClr val="tx1"/>
          </a:solidFill>
        </p:spPr>
        <p:txBody>
          <a:bodyPr wrap="square" rtlCol="0">
            <a:spAutoFit/>
          </a:bodyPr>
          <a:lstStyle/>
          <a:p>
            <a:endParaRPr lang="en-US" dirty="0"/>
          </a:p>
        </p:txBody>
      </p:sp>
      <p:pic>
        <p:nvPicPr>
          <p:cNvPr id="23" name="Picture 22">
            <a:extLst>
              <a:ext uri="{FF2B5EF4-FFF2-40B4-BE49-F238E27FC236}">
                <a16:creationId xmlns:a16="http://schemas.microsoft.com/office/drawing/2014/main" id="{FDD9E267-C3EF-5754-492F-C4BB1DBC2169}"/>
              </a:ext>
            </a:extLst>
          </p:cNvPr>
          <p:cNvPicPr>
            <a:picLocks noChangeAspect="1"/>
          </p:cNvPicPr>
          <p:nvPr/>
        </p:nvPicPr>
        <p:blipFill>
          <a:blip r:embed="rId6"/>
          <a:stretch>
            <a:fillRect/>
          </a:stretch>
        </p:blipFill>
        <p:spPr>
          <a:xfrm>
            <a:off x="3712028" y="2819886"/>
            <a:ext cx="190500" cy="314325"/>
          </a:xfrm>
          <a:prstGeom prst="rect">
            <a:avLst/>
          </a:prstGeom>
        </p:spPr>
      </p:pic>
      <p:pic>
        <p:nvPicPr>
          <p:cNvPr id="24" name="Picture 23">
            <a:extLst>
              <a:ext uri="{FF2B5EF4-FFF2-40B4-BE49-F238E27FC236}">
                <a16:creationId xmlns:a16="http://schemas.microsoft.com/office/drawing/2014/main" id="{82099A90-8E29-BE22-FAA1-9862843EAE4E}"/>
              </a:ext>
            </a:extLst>
          </p:cNvPr>
          <p:cNvPicPr>
            <a:picLocks noChangeAspect="1"/>
          </p:cNvPicPr>
          <p:nvPr/>
        </p:nvPicPr>
        <p:blipFill>
          <a:blip r:embed="rId6"/>
          <a:stretch>
            <a:fillRect/>
          </a:stretch>
        </p:blipFill>
        <p:spPr>
          <a:xfrm>
            <a:off x="4103948" y="2828992"/>
            <a:ext cx="323434" cy="314325"/>
          </a:xfrm>
          <a:prstGeom prst="rect">
            <a:avLst/>
          </a:prstGeom>
        </p:spPr>
      </p:pic>
      <p:pic>
        <p:nvPicPr>
          <p:cNvPr id="25" name="Picture 24">
            <a:extLst>
              <a:ext uri="{FF2B5EF4-FFF2-40B4-BE49-F238E27FC236}">
                <a16:creationId xmlns:a16="http://schemas.microsoft.com/office/drawing/2014/main" id="{FD8F2FC8-6249-4FE8-BA05-33499CA7A1AB}"/>
              </a:ext>
            </a:extLst>
          </p:cNvPr>
          <p:cNvPicPr>
            <a:picLocks noChangeAspect="1"/>
          </p:cNvPicPr>
          <p:nvPr/>
        </p:nvPicPr>
        <p:blipFill>
          <a:blip r:embed="rId6"/>
          <a:stretch>
            <a:fillRect/>
          </a:stretch>
        </p:blipFill>
        <p:spPr>
          <a:xfrm>
            <a:off x="4743984" y="2828992"/>
            <a:ext cx="323434" cy="314325"/>
          </a:xfrm>
          <a:prstGeom prst="rect">
            <a:avLst/>
          </a:prstGeom>
        </p:spPr>
      </p:pic>
      <p:pic>
        <p:nvPicPr>
          <p:cNvPr id="26" name="Picture 25">
            <a:extLst>
              <a:ext uri="{FF2B5EF4-FFF2-40B4-BE49-F238E27FC236}">
                <a16:creationId xmlns:a16="http://schemas.microsoft.com/office/drawing/2014/main" id="{08050B1C-0AB7-514B-A4EB-50F0EDD30A94}"/>
              </a:ext>
            </a:extLst>
          </p:cNvPr>
          <p:cNvPicPr>
            <a:picLocks noChangeAspect="1"/>
          </p:cNvPicPr>
          <p:nvPr/>
        </p:nvPicPr>
        <p:blipFill>
          <a:blip r:embed="rId6"/>
          <a:stretch>
            <a:fillRect/>
          </a:stretch>
        </p:blipFill>
        <p:spPr>
          <a:xfrm>
            <a:off x="5274804" y="2814771"/>
            <a:ext cx="190500" cy="314325"/>
          </a:xfrm>
          <a:prstGeom prst="rect">
            <a:avLst/>
          </a:prstGeom>
        </p:spPr>
      </p:pic>
      <p:pic>
        <p:nvPicPr>
          <p:cNvPr id="30" name="Picture 29">
            <a:extLst>
              <a:ext uri="{FF2B5EF4-FFF2-40B4-BE49-F238E27FC236}">
                <a16:creationId xmlns:a16="http://schemas.microsoft.com/office/drawing/2014/main" id="{7CD02E07-CAD2-70AF-3CA9-6905361207E3}"/>
              </a:ext>
            </a:extLst>
          </p:cNvPr>
          <p:cNvPicPr>
            <a:picLocks noChangeAspect="1"/>
          </p:cNvPicPr>
          <p:nvPr/>
        </p:nvPicPr>
        <p:blipFill>
          <a:blip r:embed="rId7"/>
          <a:stretch>
            <a:fillRect/>
          </a:stretch>
        </p:blipFill>
        <p:spPr>
          <a:xfrm>
            <a:off x="3737802" y="2900181"/>
            <a:ext cx="173741" cy="209379"/>
          </a:xfrm>
          <a:prstGeom prst="rect">
            <a:avLst/>
          </a:prstGeom>
        </p:spPr>
      </p:pic>
      <p:pic>
        <p:nvPicPr>
          <p:cNvPr id="32" name="Picture 31">
            <a:extLst>
              <a:ext uri="{FF2B5EF4-FFF2-40B4-BE49-F238E27FC236}">
                <a16:creationId xmlns:a16="http://schemas.microsoft.com/office/drawing/2014/main" id="{982EAE9F-6790-FA83-4522-11E3669CD320}"/>
              </a:ext>
            </a:extLst>
          </p:cNvPr>
          <p:cNvPicPr>
            <a:picLocks noChangeAspect="1"/>
          </p:cNvPicPr>
          <p:nvPr/>
        </p:nvPicPr>
        <p:blipFill>
          <a:blip r:embed="rId7"/>
          <a:stretch>
            <a:fillRect/>
          </a:stretch>
        </p:blipFill>
        <p:spPr>
          <a:xfrm>
            <a:off x="5257918" y="2905258"/>
            <a:ext cx="185738" cy="223838"/>
          </a:xfrm>
          <a:prstGeom prst="rect">
            <a:avLst/>
          </a:prstGeom>
        </p:spPr>
      </p:pic>
      <p:pic>
        <p:nvPicPr>
          <p:cNvPr id="34" name="Picture 33">
            <a:extLst>
              <a:ext uri="{FF2B5EF4-FFF2-40B4-BE49-F238E27FC236}">
                <a16:creationId xmlns:a16="http://schemas.microsoft.com/office/drawing/2014/main" id="{1A8B7CD7-B65A-FBBF-EE08-E4B1AABDF757}"/>
              </a:ext>
            </a:extLst>
          </p:cNvPr>
          <p:cNvPicPr>
            <a:picLocks noChangeAspect="1"/>
          </p:cNvPicPr>
          <p:nvPr/>
        </p:nvPicPr>
        <p:blipFill>
          <a:blip r:embed="rId8"/>
          <a:stretch>
            <a:fillRect/>
          </a:stretch>
        </p:blipFill>
        <p:spPr>
          <a:xfrm>
            <a:off x="4117146" y="2860014"/>
            <a:ext cx="295274" cy="223837"/>
          </a:xfrm>
          <a:prstGeom prst="rect">
            <a:avLst/>
          </a:prstGeom>
        </p:spPr>
      </p:pic>
      <p:pic>
        <p:nvPicPr>
          <p:cNvPr id="35" name="Picture 34">
            <a:extLst>
              <a:ext uri="{FF2B5EF4-FFF2-40B4-BE49-F238E27FC236}">
                <a16:creationId xmlns:a16="http://schemas.microsoft.com/office/drawing/2014/main" id="{77B40F07-2442-6308-429D-FD751F916FC1}"/>
              </a:ext>
            </a:extLst>
          </p:cNvPr>
          <p:cNvPicPr>
            <a:picLocks noChangeAspect="1"/>
          </p:cNvPicPr>
          <p:nvPr/>
        </p:nvPicPr>
        <p:blipFill>
          <a:blip r:embed="rId8"/>
          <a:stretch>
            <a:fillRect/>
          </a:stretch>
        </p:blipFill>
        <p:spPr>
          <a:xfrm>
            <a:off x="4739115" y="2882436"/>
            <a:ext cx="295274" cy="223837"/>
          </a:xfrm>
          <a:prstGeom prst="rect">
            <a:avLst/>
          </a:prstGeom>
        </p:spPr>
      </p:pic>
      <p:sp>
        <p:nvSpPr>
          <p:cNvPr id="37" name="TextBox 36">
            <a:extLst>
              <a:ext uri="{FF2B5EF4-FFF2-40B4-BE49-F238E27FC236}">
                <a16:creationId xmlns:a16="http://schemas.microsoft.com/office/drawing/2014/main" id="{EF9C9B13-2E98-BD7B-0497-0FAD27809354}"/>
              </a:ext>
            </a:extLst>
          </p:cNvPr>
          <p:cNvSpPr txBox="1"/>
          <p:nvPr/>
        </p:nvSpPr>
        <p:spPr>
          <a:xfrm>
            <a:off x="2087724" y="1592796"/>
            <a:ext cx="4922056" cy="830997"/>
          </a:xfrm>
          <a:prstGeom prst="rect">
            <a:avLst/>
          </a:prstGeom>
          <a:solidFill>
            <a:schemeClr val="tx1"/>
          </a:solidFill>
        </p:spPr>
        <p:txBody>
          <a:bodyPr wrap="square" rtlCol="0">
            <a:spAutoFit/>
          </a:bodyPr>
          <a:lstStyle/>
          <a:p>
            <a:pPr algn="ctr"/>
            <a:r>
              <a:rPr lang="en-US" sz="2400" b="1" dirty="0">
                <a:solidFill>
                  <a:srgbClr val="000000"/>
                </a:solidFill>
              </a:rPr>
              <a:t>S.D. HIGHWAY 37</a:t>
            </a:r>
          </a:p>
          <a:p>
            <a:pPr algn="ctr"/>
            <a:r>
              <a:rPr lang="en-US" sz="2400" b="1" dirty="0">
                <a:solidFill>
                  <a:srgbClr val="000000"/>
                </a:solidFill>
              </a:rPr>
              <a:t>TYPICAL GRADING SECTION</a:t>
            </a:r>
          </a:p>
        </p:txBody>
      </p:sp>
      <p:sp>
        <p:nvSpPr>
          <p:cNvPr id="4" name="TextBox 3">
            <a:extLst>
              <a:ext uri="{FF2B5EF4-FFF2-40B4-BE49-F238E27FC236}">
                <a16:creationId xmlns:a16="http://schemas.microsoft.com/office/drawing/2014/main" id="{BCB67493-D778-A4D1-21E2-C12EE3DCFAD3}"/>
              </a:ext>
            </a:extLst>
          </p:cNvPr>
          <p:cNvSpPr txBox="1"/>
          <p:nvPr/>
        </p:nvSpPr>
        <p:spPr>
          <a:xfrm>
            <a:off x="7424810" y="1959423"/>
            <a:ext cx="1366976" cy="1200329"/>
          </a:xfrm>
          <a:prstGeom prst="rect">
            <a:avLst/>
          </a:prstGeom>
          <a:solidFill>
            <a:schemeClr val="tx1"/>
          </a:solidFill>
        </p:spPr>
        <p:txBody>
          <a:bodyPr wrap="square" rtlCol="0">
            <a:spAutoFit/>
          </a:bodyPr>
          <a:lstStyle/>
          <a:p>
            <a:pPr algn="ctr"/>
            <a:r>
              <a:rPr lang="en-US" dirty="0">
                <a:solidFill>
                  <a:srgbClr val="000000"/>
                </a:solidFill>
              </a:rPr>
              <a:t>Existing &amp; Proposed ROW </a:t>
            </a:r>
          </a:p>
          <a:p>
            <a:pPr algn="ctr"/>
            <a:r>
              <a:rPr lang="en-US" dirty="0">
                <a:solidFill>
                  <a:srgbClr val="000000"/>
                </a:solidFill>
              </a:rPr>
              <a:t>75’</a:t>
            </a:r>
          </a:p>
        </p:txBody>
      </p:sp>
    </p:spTree>
    <p:custDataLst>
      <p:tags r:id="rId1"/>
    </p:custDataLst>
  </p:cSld>
  <p:clrMapOvr>
    <a:masterClrMapping/>
  </p:clrMapOvr>
  <p:transition advTm="96515"/>
</p:sld>
</file>

<file path=ppt/tags/tag1.xml><?xml version="1.0" encoding="utf-8"?>
<p:tagLst xmlns:a="http://schemas.openxmlformats.org/drawingml/2006/main" xmlns:r="http://schemas.openxmlformats.org/officeDocument/2006/relationships" xmlns:p="http://schemas.openxmlformats.org/presentationml/2006/main">
  <p:tag name="TIMING" val="|17.3|9|6.2"/>
</p:tagLst>
</file>

<file path=ppt/tags/tag2.xml><?xml version="1.0" encoding="utf-8"?>
<p:tagLst xmlns:a="http://schemas.openxmlformats.org/drawingml/2006/main" xmlns:r="http://schemas.openxmlformats.org/officeDocument/2006/relationships" xmlns:p="http://schemas.openxmlformats.org/presentationml/2006/main">
  <p:tag name="TIMING" val="|17.3|9|6.2"/>
</p:tagLst>
</file>

<file path=ppt/tags/tag3.xml><?xml version="1.0" encoding="utf-8"?>
<p:tagLst xmlns:a="http://schemas.openxmlformats.org/drawingml/2006/main" xmlns:r="http://schemas.openxmlformats.org/officeDocument/2006/relationships" xmlns:p="http://schemas.openxmlformats.org/presentationml/2006/main">
  <p:tag name="TIMING" val="|17.3|9|6.2"/>
</p:tagLst>
</file>

<file path=ppt/tags/tag4.xml><?xml version="1.0" encoding="utf-8"?>
<p:tagLst xmlns:a="http://schemas.openxmlformats.org/drawingml/2006/main" xmlns:r="http://schemas.openxmlformats.org/officeDocument/2006/relationships" xmlns:p="http://schemas.openxmlformats.org/presentationml/2006/main">
  <p:tag name="TIMING" val="|28.4"/>
</p:tagLst>
</file>

<file path=ppt/tags/tag5.xml><?xml version="1.0" encoding="utf-8"?>
<p:tagLst xmlns:a="http://schemas.openxmlformats.org/drawingml/2006/main" xmlns:r="http://schemas.openxmlformats.org/officeDocument/2006/relationships" xmlns:p="http://schemas.openxmlformats.org/presentationml/2006/main">
  <p:tag name="TIMING" val="|5.5|45.6|9.6|20.8"/>
</p:tagLst>
</file>

<file path=ppt/tags/tag6.xml><?xml version="1.0" encoding="utf-8"?>
<p:tagLst xmlns:a="http://schemas.openxmlformats.org/drawingml/2006/main" xmlns:r="http://schemas.openxmlformats.org/officeDocument/2006/relationships" xmlns:p="http://schemas.openxmlformats.org/presentationml/2006/main">
  <p:tag name="TIMING" val="|1.6|19.2|10.2|8.7"/>
</p:tagLst>
</file>

<file path=ppt/tags/tag7.xml><?xml version="1.0" encoding="utf-8"?>
<p:tagLst xmlns:a="http://schemas.openxmlformats.org/drawingml/2006/main" xmlns:r="http://schemas.openxmlformats.org/officeDocument/2006/relationships" xmlns:p="http://schemas.openxmlformats.org/presentationml/2006/main">
  <p:tag name="TIMING" val="|1.6|19.2|10.2|8.7"/>
</p:tagLst>
</file>

<file path=ppt/tags/tag8.xml><?xml version="1.0" encoding="utf-8"?>
<p:tagLst xmlns:a="http://schemas.openxmlformats.org/drawingml/2006/main" xmlns:r="http://schemas.openxmlformats.org/officeDocument/2006/relationships" xmlns:p="http://schemas.openxmlformats.org/presentationml/2006/main">
  <p:tag name="TIMING" val="|1.6|19.2|10.2|8.7"/>
</p:tagLst>
</file>

<file path=ppt/tags/tag9.xml><?xml version="1.0" encoding="utf-8"?>
<p:tagLst xmlns:a="http://schemas.openxmlformats.org/drawingml/2006/main" xmlns:r="http://schemas.openxmlformats.org/officeDocument/2006/relationships" xmlns:p="http://schemas.openxmlformats.org/presentationml/2006/main">
  <p:tag name="TIMING" val="|1.6|19.2|10.2|8.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 xmlns="1c1d1cca-b810-4f27-9f84-3a289fb3993b" xsi:nil="true"/>
    <TaxCatchAll xmlns="d15024ee-db06-47de-a279-e73461af4c4c" xsi:nil="true"/>
    <lcf76f155ced4ddcb4097134ff3c332f xmlns="1c1d1cca-b810-4f27-9f84-3a289fb3993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96BB5BAE11D343BF5BAC7CF91FEAFB" ma:contentTypeVersion="15" ma:contentTypeDescription="Create a new document." ma:contentTypeScope="" ma:versionID="571ad269eafea7dffea55e6e5d55aa47">
  <xsd:schema xmlns:xsd="http://www.w3.org/2001/XMLSchema" xmlns:xs="http://www.w3.org/2001/XMLSchema" xmlns:p="http://schemas.microsoft.com/office/2006/metadata/properties" xmlns:ns2="cef791ae-a6f5-404f-a6cd-3e61672c8010" xmlns:ns3="1c1d1cca-b810-4f27-9f84-3a289fb3993b" xmlns:ns4="d15024ee-db06-47de-a279-e73461af4c4c" targetNamespace="http://schemas.microsoft.com/office/2006/metadata/properties" ma:root="true" ma:fieldsID="35cb9852c9076ca802757019aece29ec" ns2:_="" ns3:_="" ns4:_="">
    <xsd:import namespace="cef791ae-a6f5-404f-a6cd-3e61672c8010"/>
    <xsd:import namespace="1c1d1cca-b810-4f27-9f84-3a289fb3993b"/>
    <xsd:import namespace="d15024ee-db06-47de-a279-e73461af4c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Descriptio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791ae-a6f5-404f-a6cd-3e61672c80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1d1cca-b810-4f27-9f84-3a289fb399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Description" ma:index="13" nillable="true" ma:displayName="Description" ma:format="Dropdown" ma:internalName="Description">
      <xsd:simpleType>
        <xsd:restriction base="dms:Text">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5024ee-db06-47de-a279-e73461af4c4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daf463e-b1c8-48c8-87cc-a8440ca37f0a}" ma:internalName="TaxCatchAll" ma:showField="CatchAllData" ma:web="d15024ee-db06-47de-a279-e73461af4c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AEDA45-49A8-41A6-9A34-8FD7D5EBF747}">
  <ds:schemaRefs>
    <ds:schemaRef ds:uri="http://schemas.microsoft.com/sharepoint/v3/contenttype/forms"/>
  </ds:schemaRefs>
</ds:datastoreItem>
</file>

<file path=customXml/itemProps2.xml><?xml version="1.0" encoding="utf-8"?>
<ds:datastoreItem xmlns:ds="http://schemas.openxmlformats.org/officeDocument/2006/customXml" ds:itemID="{FCDA1826-D24D-49BA-AA00-DCC2552DFB99}">
  <ds:schemaRefs>
    <ds:schemaRef ds:uri="http://schemas.microsoft.com/office/2006/documentManagement/types"/>
    <ds:schemaRef ds:uri="http://schemas.openxmlformats.org/package/2006/metadata/core-properties"/>
    <ds:schemaRef ds:uri="1c1d1cca-b810-4f27-9f84-3a289fb3993b"/>
    <ds:schemaRef ds:uri="http://purl.org/dc/elements/1.1/"/>
    <ds:schemaRef ds:uri="http://schemas.microsoft.com/office/2006/metadata/properties"/>
    <ds:schemaRef ds:uri="http://purl.org/dc/terms/"/>
    <ds:schemaRef ds:uri="http://schemas.microsoft.com/office/infopath/2007/PartnerControls"/>
    <ds:schemaRef ds:uri="cef791ae-a6f5-404f-a6cd-3e61672c8010"/>
    <ds:schemaRef ds:uri="d15024ee-db06-47de-a279-e73461af4c4c"/>
    <ds:schemaRef ds:uri="http://www.w3.org/XML/1998/namespace"/>
    <ds:schemaRef ds:uri="http://purl.org/dc/dcmitype/"/>
  </ds:schemaRefs>
</ds:datastoreItem>
</file>

<file path=customXml/itemProps3.xml><?xml version="1.0" encoding="utf-8"?>
<ds:datastoreItem xmlns:ds="http://schemas.openxmlformats.org/officeDocument/2006/customXml" ds:itemID="{6DAD9D19-9709-4320-91E6-968D7734B1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791ae-a6f5-404f-a6cd-3e61672c8010"/>
    <ds:schemaRef ds:uri="1c1d1cca-b810-4f27-9f84-3a289fb3993b"/>
    <ds:schemaRef ds:uri="d15024ee-db06-47de-a279-e73461af4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29492</TotalTime>
  <Words>1621</Words>
  <Application>Microsoft Office PowerPoint</Application>
  <PresentationFormat>On-screen Show (4:3)</PresentationFormat>
  <Paragraphs>212</Paragraphs>
  <Slides>22</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(Body)</vt:lpstr>
      <vt:lpstr>Book Antiqua</vt:lpstr>
      <vt:lpstr>Calibri</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of Highway 10 in Eureka</dc:title>
  <dc:creator>trpr15230</dc:creator>
  <cp:lastModifiedBy>Nick Fuhr</cp:lastModifiedBy>
  <cp:revision>849</cp:revision>
  <cp:lastPrinted>2015-02-10T20:59:14Z</cp:lastPrinted>
  <dcterms:created xsi:type="dcterms:W3CDTF">2010-04-16T13:40:17Z</dcterms:created>
  <dcterms:modified xsi:type="dcterms:W3CDTF">2022-09-12T14:36:35Z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0x0101000196BB5BAE11D343BF5BAC7CF91FEAFB</vt:lpwstr>
  </property>
</Properties>
</file>