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9" r:id="rId2"/>
    <p:sldId id="261" r:id="rId3"/>
    <p:sldId id="263" r:id="rId4"/>
    <p:sldId id="265" r:id="rId5"/>
    <p:sldId id="262" r:id="rId6"/>
    <p:sldId id="264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55" d="100"/>
          <a:sy n="155" d="100"/>
        </p:scale>
        <p:origin x="168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1990C-2EE7-C144-9178-0EEF556CAF9D}" type="datetimeFigureOut">
              <a:rPr lang="en-US" smtClean="0"/>
              <a:t>03/24/2023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8A0E3-C224-4449-9460-3B9D17A3D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92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C3A8-24A2-36EB-81E1-0801A394AB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1737-741D-651C-03F7-48A308FA2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1FCCA-C87D-89A2-99F7-BBE102BD1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B5A4-CEB6-FD49-AE65-851A40D47381}" type="datetimeFigureOut">
              <a:rPr lang="en-US" smtClean="0"/>
              <a:t>03/24/2023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A5E17-AE5D-87C6-83D0-C4E1E0D2B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599B8-5037-F59F-85CE-61CCBA02B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09E9-4A8D-D94B-82CA-06BC1DB0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79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3B0F7-AB59-EA6D-6590-1446C3546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10CB35-FB93-DFA6-3303-9FF039E6B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73DB7-0835-82C0-BCCC-AD7E39C4B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B5A4-CEB6-FD49-AE65-851A40D47381}" type="datetimeFigureOut">
              <a:rPr lang="en-US" smtClean="0"/>
              <a:t>03/24/2023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F68EE-08CE-791C-0035-CAD3D43E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F16E7-7514-C16C-08C9-4CD8A83E7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09E9-4A8D-D94B-82CA-06BC1DB0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1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343E9B-BB40-69E3-4113-9BF9F7A72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603B10-F883-D3AA-EA04-5B913D8D9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099D6-6850-7636-300E-798F445CF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B5A4-CEB6-FD49-AE65-851A40D47381}" type="datetimeFigureOut">
              <a:rPr lang="en-US" smtClean="0"/>
              <a:t>03/24/2023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EB13C-9C02-2DB5-A5CB-8A22F00FE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29507-8A0D-BE6F-0BED-150845F6A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09E9-4A8D-D94B-82CA-06BC1DB0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0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B9920-64D9-E37E-12DD-D5A024328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3B96F-E95A-1B43-FF30-E16E54051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3F148-1721-DEC0-4241-03DF65723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B5A4-CEB6-FD49-AE65-851A40D47381}" type="datetimeFigureOut">
              <a:rPr lang="en-US" smtClean="0"/>
              <a:t>03/24/2023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D3082-9C3F-AD36-0C2E-A60FB23B4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3228A-D330-B96E-D7D7-BE74DF0BF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09E9-4A8D-D94B-82CA-06BC1DB0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37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E17FB-66C6-CF29-9D6C-BB36CB9A9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69379-03CA-C800-A948-31DF84B10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DB077-B2DB-AE6C-2D44-2214A89FE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B5A4-CEB6-FD49-AE65-851A40D47381}" type="datetimeFigureOut">
              <a:rPr lang="en-US" smtClean="0"/>
              <a:t>03/24/2023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D1279F-BF67-56BB-BF26-8A1CC6E83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76B42-63E5-81CC-5D29-77FAA8095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09E9-4A8D-D94B-82CA-06BC1DB0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53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D21BB-9DE1-DDCB-9FA2-831FBF078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22C03-3CBC-B6FA-FEAE-06025D0824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EF4659-F243-FA61-0981-6A0CBB029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141C98-63AB-2B5F-1F03-581773D09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B5A4-CEB6-FD49-AE65-851A40D47381}" type="datetimeFigureOut">
              <a:rPr lang="en-US" smtClean="0"/>
              <a:t>03/24/2023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746D3E-9E32-C20F-24CD-FF00D3194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3F1051-7B69-4264-8BB9-A0482DC6C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09E9-4A8D-D94B-82CA-06BC1DB0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9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B1C14-A94A-3609-962A-58DBE5252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A7E8B4-2F33-770D-482B-062C7AD6D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3E6FB3-AF92-7766-2D5B-87E9B767A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3BDA40-BC8A-4B7D-AD41-A3A9638754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B9A52D-CD8F-0AAD-C3DF-F5388458A0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99B96B-479A-20D5-88F4-31BD1BC63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B5A4-CEB6-FD49-AE65-851A40D47381}" type="datetimeFigureOut">
              <a:rPr lang="en-US" smtClean="0"/>
              <a:t>03/24/2023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017B87-954E-07E0-E791-A53C719D8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6762FB-1940-2A79-D880-9DA97410D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09E9-4A8D-D94B-82CA-06BC1DB0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D1B7D-A7A5-9AFC-C76D-7A24C6485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AE87DE-A15B-ECCC-3B73-9BB45F0BE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B5A4-CEB6-FD49-AE65-851A40D47381}" type="datetimeFigureOut">
              <a:rPr lang="en-US" smtClean="0"/>
              <a:t>03/24/2023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6DDF34-498C-AE54-F0A1-B378F73D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88202-C4BE-6620-AC8F-AEDDC2832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09E9-4A8D-D94B-82CA-06BC1DB0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25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B18AF1-9954-A4A9-CACF-FE48D5C1A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B5A4-CEB6-FD49-AE65-851A40D47381}" type="datetimeFigureOut">
              <a:rPr lang="en-US" smtClean="0"/>
              <a:t>03/24/2023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4BFE77-B1F2-BCAC-05CA-96B57637B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D059B3-AC2A-C67D-3FA8-658AEEF19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09E9-4A8D-D94B-82CA-06BC1DB0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71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64D16-FF95-BFCF-6077-F95925EA4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B5280-2E69-AA05-7D22-5941898E2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8A21E-52C0-9FFD-CAF3-0D571FAC8E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10386-CE12-8B54-29DB-76579E40E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B5A4-CEB6-FD49-AE65-851A40D47381}" type="datetimeFigureOut">
              <a:rPr lang="en-US" smtClean="0"/>
              <a:t>03/24/2023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85CFD1-7E21-13FF-A3EC-E7600576B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D849E-1416-536E-9056-DDD3F8BE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09E9-4A8D-D94B-82CA-06BC1DB0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9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AA1B0-A29C-FE7F-2ED4-9640D5EC7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38D09A-A7A1-85B9-8434-6D32611A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ACA7C7-20A3-74FF-7C74-12E298F642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682063-56D7-359E-EA10-6CA4D7D5A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B5A4-CEB6-FD49-AE65-851A40D47381}" type="datetimeFigureOut">
              <a:rPr lang="en-US" smtClean="0"/>
              <a:t>03/24/2023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4084B-348F-1688-F3E5-766A24788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9D4A5E-C61D-EA65-70A2-485F70A8C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09E9-4A8D-D94B-82CA-06BC1DB0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04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5949A9-7AB0-6BA9-CC39-841E446E9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AC6B0-E4E3-3CBB-C46D-CF6E5998B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4559B-E9B2-DBD8-0FE8-836034F6A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3B5A4-CEB6-FD49-AE65-851A40D47381}" type="datetimeFigureOut">
              <a:rPr lang="en-US" smtClean="0"/>
              <a:t>03/24/2023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BF9A5-7E58-26C9-6156-4D4BA3DE65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BD54F-F779-19D0-9842-4D63CBF57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309E9-4A8D-D94B-82CA-06BC1DB0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717842E7-87D4-61A2-9135-3251F4918C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28" t="9091" r="27736"/>
          <a:stretch/>
        </p:blipFill>
        <p:spPr>
          <a:xfrm>
            <a:off x="3830594" y="10"/>
            <a:ext cx="8361405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C76DC6-0DC8-728A-FE25-8EDDE8B4D2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8011112" cy="1208141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Virtower was launched in October 2020 with 12 Florida Airports.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55256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717842E7-87D4-61A2-9135-3251F4918C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28" t="9091" r="27736"/>
          <a:stretch/>
        </p:blipFill>
        <p:spPr>
          <a:xfrm>
            <a:off x="3830595" y="10"/>
            <a:ext cx="8361405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7CF0B1-CE37-0877-4434-4C475936D4F0}"/>
              </a:ext>
            </a:extLst>
          </p:cNvPr>
          <p:cNvSpPr txBox="1"/>
          <p:nvPr/>
        </p:nvSpPr>
        <p:spPr>
          <a:xfrm>
            <a:off x="481029" y="1228293"/>
            <a:ext cx="552342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Virtower Objectives: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Deliver accurate aircraft operational data for 	airports to present to government for capital improvement justification</a:t>
            </a:r>
          </a:p>
          <a:p>
            <a:pPr marL="342900" indent="-342900">
              <a:buAutoNum type="arabicPeriod"/>
            </a:pPr>
            <a:r>
              <a:rPr lang="en-US" dirty="0"/>
              <a:t>Provide a means to investigate noise complaints quickly showing the exact aircraft and time of the event</a:t>
            </a:r>
          </a:p>
          <a:p>
            <a:pPr marL="342900" indent="-342900">
              <a:buAutoNum type="arabicPeriod"/>
            </a:pPr>
            <a:r>
              <a:rPr lang="en-US" dirty="0"/>
              <a:t>Give airport management an easy to use tool that enhances situational awareness.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4983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717842E7-87D4-61A2-9135-3251F4918C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28" t="9091" r="27736"/>
          <a:stretch/>
        </p:blipFill>
        <p:spPr>
          <a:xfrm>
            <a:off x="3830595" y="0"/>
            <a:ext cx="8361405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7CF0B1-CE37-0877-4434-4C475936D4F0}"/>
              </a:ext>
            </a:extLst>
          </p:cNvPr>
          <p:cNvSpPr txBox="1"/>
          <p:nvPr/>
        </p:nvSpPr>
        <p:spPr>
          <a:xfrm>
            <a:off x="481029" y="1228293"/>
            <a:ext cx="552342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Key features: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Operations counts with aircraft type</a:t>
            </a:r>
          </a:p>
          <a:p>
            <a:pPr marL="342900" indent="-342900">
              <a:buAutoNum type="arabicPeriod"/>
            </a:pPr>
            <a:r>
              <a:rPr lang="en-US" dirty="0"/>
              <a:t>View pavement utilization across the Airport</a:t>
            </a:r>
          </a:p>
          <a:p>
            <a:pPr marL="342900" indent="-342900">
              <a:buAutoNum type="arabicPeriod"/>
            </a:pPr>
            <a:r>
              <a:rPr lang="en-US" dirty="0"/>
              <a:t>Tracking based aircraft activity</a:t>
            </a:r>
          </a:p>
          <a:p>
            <a:pPr marL="342900" indent="-342900">
              <a:buAutoNum type="arabicPeriod"/>
            </a:pPr>
            <a:r>
              <a:rPr lang="en-US" dirty="0"/>
              <a:t>Investigate noise complaints</a:t>
            </a:r>
          </a:p>
          <a:p>
            <a:pPr marL="342900" indent="-342900">
              <a:buAutoNum type="arabicPeriod"/>
            </a:pPr>
            <a:r>
              <a:rPr lang="en-US" dirty="0"/>
              <a:t>Generate reports on operations and usage</a:t>
            </a:r>
          </a:p>
          <a:p>
            <a:pPr marL="342900" indent="-342900">
              <a:buAutoNum type="arabicPeriod"/>
            </a:pPr>
            <a:r>
              <a:rPr lang="en-US" dirty="0"/>
              <a:t>FAA blocked aircraft exemption</a:t>
            </a:r>
          </a:p>
          <a:p>
            <a:pPr marL="342900" indent="-342900">
              <a:buAutoNum type="arabicPeriod"/>
            </a:pPr>
            <a:r>
              <a:rPr lang="en-US" dirty="0"/>
              <a:t>Compatible with PLANEPASS for fee billing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9100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717842E7-87D4-61A2-9135-3251F4918C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28" t="9091" r="27736"/>
          <a:stretch/>
        </p:blipFill>
        <p:spPr>
          <a:xfrm>
            <a:off x="3830592" y="10"/>
            <a:ext cx="8361405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7CF0B1-CE37-0877-4434-4C475936D4F0}"/>
              </a:ext>
            </a:extLst>
          </p:cNvPr>
          <p:cNvSpPr txBox="1"/>
          <p:nvPr/>
        </p:nvSpPr>
        <p:spPr>
          <a:xfrm>
            <a:off x="481029" y="1228293"/>
            <a:ext cx="55234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Installation and Setup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Two Antennas are place on a high point on the airport</a:t>
            </a:r>
          </a:p>
          <a:p>
            <a:pPr marL="342900" indent="-342900">
              <a:buAutoNum type="arabicPeriod"/>
            </a:pPr>
            <a:r>
              <a:rPr lang="en-US" dirty="0"/>
              <a:t>One sensor box is connected to power and internet</a:t>
            </a:r>
          </a:p>
          <a:p>
            <a:pPr marL="342900" indent="-342900">
              <a:buAutoNum type="arabicPeriod"/>
            </a:pPr>
            <a:r>
              <a:rPr lang="en-US" dirty="0"/>
              <a:t>Installed in under 3 hours</a:t>
            </a:r>
          </a:p>
          <a:p>
            <a:pPr marL="342900" indent="-342900">
              <a:buAutoNum type="arabicPeriod"/>
            </a:pPr>
            <a:r>
              <a:rPr lang="en-US" dirty="0"/>
              <a:t>Training in 30 minutes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7955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717842E7-87D4-61A2-9135-3251F4918C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28" t="9091" r="27736"/>
          <a:stretch/>
        </p:blipFill>
        <p:spPr>
          <a:xfrm>
            <a:off x="3830592" y="10"/>
            <a:ext cx="8361405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7CF0B1-CE37-0877-4434-4C475936D4F0}"/>
              </a:ext>
            </a:extLst>
          </p:cNvPr>
          <p:cNvSpPr txBox="1"/>
          <p:nvPr/>
        </p:nvSpPr>
        <p:spPr>
          <a:xfrm>
            <a:off x="481029" y="1228293"/>
            <a:ext cx="552342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Virtower’s</a:t>
            </a:r>
            <a:r>
              <a:rPr lang="en-US" dirty="0"/>
              <a:t> Success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Grants now available in NC, IN, TN &amp; TX</a:t>
            </a:r>
          </a:p>
          <a:p>
            <a:pPr marL="342900" indent="-342900">
              <a:buAutoNum type="arabicPeriod"/>
            </a:pPr>
            <a:r>
              <a:rPr lang="en-US" dirty="0"/>
              <a:t>Statewide deployment across Utah</a:t>
            </a:r>
          </a:p>
          <a:p>
            <a:pPr marL="342900" indent="-342900">
              <a:buAutoNum type="arabicPeriod"/>
            </a:pPr>
            <a:r>
              <a:rPr lang="en-US" dirty="0"/>
              <a:t>DHS contract for surveillance on southern border</a:t>
            </a:r>
          </a:p>
          <a:p>
            <a:pPr marL="342900" indent="-342900">
              <a:buAutoNum type="arabicPeriod"/>
            </a:pPr>
            <a:r>
              <a:rPr lang="en-US" dirty="0"/>
              <a:t>Selected by the US Navy for air stations nationwide</a:t>
            </a:r>
          </a:p>
          <a:p>
            <a:pPr marL="342900" indent="-342900">
              <a:buAutoNum type="arabicPeriod"/>
            </a:pPr>
            <a:r>
              <a:rPr lang="en-US" dirty="0"/>
              <a:t>Used in over 60 master plan updates</a:t>
            </a:r>
          </a:p>
          <a:p>
            <a:pPr marL="342900" indent="-342900">
              <a:buAutoNum type="arabicPeriod"/>
            </a:pPr>
            <a:r>
              <a:rPr lang="en-US" dirty="0"/>
              <a:t>An estimated $800 million in capital improvement project applications supported with Virtower data including runway extensions, taxiways and control towers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129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717842E7-87D4-61A2-9135-3251F4918C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28" t="9091" r="27736"/>
          <a:stretch/>
        </p:blipFill>
        <p:spPr>
          <a:xfrm>
            <a:off x="3830592" y="3728"/>
            <a:ext cx="8361405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7CF0B1-CE37-0877-4434-4C475936D4F0}"/>
              </a:ext>
            </a:extLst>
          </p:cNvPr>
          <p:cNvSpPr txBox="1"/>
          <p:nvPr/>
        </p:nvSpPr>
        <p:spPr>
          <a:xfrm>
            <a:off x="481029" y="1228293"/>
            <a:ext cx="552342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Fee Structure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GA airport $500 per month (6k a year)</a:t>
            </a:r>
          </a:p>
          <a:p>
            <a:pPr marL="342900" indent="-342900">
              <a:buAutoNum type="arabicPeriod"/>
            </a:pPr>
            <a:r>
              <a:rPr lang="en-US" dirty="0"/>
              <a:t>Very large GA airport $740 per month (9k a year)</a:t>
            </a:r>
          </a:p>
          <a:p>
            <a:pPr marL="342900" indent="-342900">
              <a:buAutoNum type="arabicPeriod"/>
            </a:pPr>
            <a:r>
              <a:rPr lang="en-US" dirty="0"/>
              <a:t>Commercial service airports starting at (12k a year)</a:t>
            </a:r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Cancel at any time on 60 days notice.</a:t>
            </a:r>
          </a:p>
          <a:p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5260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717842E7-87D4-61A2-9135-3251F4918C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28" t="9091" r="27736"/>
          <a:stretch/>
        </p:blipFill>
        <p:spPr>
          <a:xfrm>
            <a:off x="3830592" y="3728"/>
            <a:ext cx="8361405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picture containing text, microscope&#10;&#10;Description automatically generated">
            <a:extLst>
              <a:ext uri="{FF2B5EF4-FFF2-40B4-BE49-F238E27FC236}">
                <a16:creationId xmlns:a16="http://schemas.microsoft.com/office/drawing/2014/main" id="{B2A99E2F-7E20-9CBA-5AE9-BA11D593E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91" y="908365"/>
            <a:ext cx="4724400" cy="2730500"/>
          </a:xfrm>
          <a:prstGeom prst="rect">
            <a:avLst/>
          </a:prstGeom>
        </p:spPr>
      </p:pic>
      <p:pic>
        <p:nvPicPr>
          <p:cNvPr id="4" name="Picture 3" descr="A picture containing text, microscope&#10;&#10;Description automatically generated">
            <a:extLst>
              <a:ext uri="{FF2B5EF4-FFF2-40B4-BE49-F238E27FC236}">
                <a16:creationId xmlns:a16="http://schemas.microsoft.com/office/drawing/2014/main" id="{A1975881-0EEB-E7F9-33CB-4D029D3586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591" y="3902232"/>
            <a:ext cx="4762500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8956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236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 Goldsmith</dc:creator>
  <cp:lastModifiedBy>Becker, Jon</cp:lastModifiedBy>
  <cp:revision>4</cp:revision>
  <dcterms:created xsi:type="dcterms:W3CDTF">2023-03-12T20:43:18Z</dcterms:created>
  <dcterms:modified xsi:type="dcterms:W3CDTF">2023-03-24T20:25:49Z</dcterms:modified>
</cp:coreProperties>
</file>