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89" r:id="rId3"/>
    <p:sldId id="341" r:id="rId4"/>
    <p:sldId id="345" r:id="rId5"/>
    <p:sldId id="343" r:id="rId6"/>
    <p:sldId id="344" r:id="rId7"/>
    <p:sldId id="338" r:id="rId8"/>
    <p:sldId id="339" r:id="rId9"/>
    <p:sldId id="349" r:id="rId10"/>
    <p:sldId id="347" r:id="rId11"/>
    <p:sldId id="346" r:id="rId12"/>
    <p:sldId id="290" r:id="rId13"/>
    <p:sldId id="283" r:id="rId14"/>
    <p:sldId id="340" r:id="rId15"/>
    <p:sldId id="276" r:id="rId16"/>
    <p:sldId id="348" r:id="rId17"/>
    <p:sldId id="350" r:id="rId18"/>
  </p:sldIdLst>
  <p:sldSz cx="9144000" cy="6858000" type="letter"/>
  <p:notesSz cx="6881813" cy="92964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2" autoAdjust="0"/>
    <p:restoredTop sz="70667" autoAdjust="0"/>
  </p:normalViewPr>
  <p:slideViewPr>
    <p:cSldViewPr snapToGrid="0">
      <p:cViewPr varScale="1">
        <p:scale>
          <a:sx n="79" d="100"/>
          <a:sy n="79" d="100"/>
        </p:scale>
        <p:origin x="21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dy.christensen\Downloads\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cody.christensen\Downloads\2022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\\moray.jacks.local\cody.christensen\Research%20Agenda\Aeronautics%20meetings\2022%20FAA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FAA Active Certificates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 1'!$A$6</c:f>
              <c:strCache>
                <c:ptCount val="1"/>
                <c:pt idx="0">
                  <c:v>Pilot--Total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'Table 1'!$B$5:$H$5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  <c:extLst/>
            </c:numRef>
          </c:cat>
          <c:val>
            <c:numRef>
              <c:f>'Table 1'!$B$6:$H$6</c:f>
              <c:extLst/>
            </c:numRef>
          </c:val>
          <c:extLst>
            <c:ext xmlns:c16="http://schemas.microsoft.com/office/drawing/2014/chart" uri="{C3380CC4-5D6E-409C-BE32-E72D297353CC}">
              <c16:uniqueId val="{00000000-DFFA-4C0E-8BD7-BF36554B7D0B}"/>
            </c:ext>
          </c:extLst>
        </c:ser>
        <c:ser>
          <c:idx val="1"/>
          <c:order val="1"/>
          <c:tx>
            <c:strRef>
              <c:f>'Table 1'!$A$7</c:f>
              <c:strCache>
                <c:ptCount val="1"/>
                <c:pt idx="0">
                  <c:v>Student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'Table 1'!$B$5:$H$5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  <c:extLst/>
            </c:numRef>
          </c:cat>
          <c:val>
            <c:numRef>
              <c:f>'Table 1'!$B$7:$H$7</c:f>
              <c:numCache>
                <c:formatCode>#,##0</c:formatCode>
                <c:ptCount val="7"/>
                <c:pt idx="0">
                  <c:v>280582</c:v>
                </c:pt>
                <c:pt idx="1">
                  <c:v>250197</c:v>
                </c:pt>
                <c:pt idx="2">
                  <c:v>222629</c:v>
                </c:pt>
                <c:pt idx="3">
                  <c:v>197665</c:v>
                </c:pt>
                <c:pt idx="4">
                  <c:v>167804</c:v>
                </c:pt>
                <c:pt idx="5">
                  <c:v>149121</c:v>
                </c:pt>
                <c:pt idx="6">
                  <c:v>128501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FFA-4C0E-8BD7-BF36554B7D0B}"/>
            </c:ext>
          </c:extLst>
        </c:ser>
        <c:ser>
          <c:idx val="4"/>
          <c:order val="4"/>
          <c:tx>
            <c:strRef>
              <c:f>'Table 1'!$A$10</c:f>
              <c:strCache>
                <c:ptCount val="1"/>
                <c:pt idx="0">
                  <c:v>Airplane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1'!$B$5:$H$5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  <c:extLst/>
            </c:numRef>
          </c:cat>
          <c:val>
            <c:numRef>
              <c:f>'Table 1'!$B$10:$H$10</c:f>
              <c:numCache>
                <c:formatCode>General</c:formatCode>
                <c:ptCount val="7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FFA-4C0E-8BD7-BF36554B7D0B}"/>
            </c:ext>
          </c:extLst>
        </c:ser>
        <c:ser>
          <c:idx val="5"/>
          <c:order val="5"/>
          <c:tx>
            <c:strRef>
              <c:f>'Table 1'!$A$11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1'!$B$5:$H$5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  <c:extLst/>
            </c:numRef>
          </c:cat>
          <c:val>
            <c:numRef>
              <c:f>'Table 1'!$B$11:$H$11</c:f>
              <c:numCache>
                <c:formatCode>#,##0</c:formatCode>
                <c:ptCount val="7"/>
                <c:pt idx="0">
                  <c:v>164090</c:v>
                </c:pt>
                <c:pt idx="1">
                  <c:v>161459</c:v>
                </c:pt>
                <c:pt idx="2">
                  <c:v>160860</c:v>
                </c:pt>
                <c:pt idx="3">
                  <c:v>161105</c:v>
                </c:pt>
                <c:pt idx="4">
                  <c:v>163695</c:v>
                </c:pt>
                <c:pt idx="5">
                  <c:v>162455</c:v>
                </c:pt>
                <c:pt idx="6">
                  <c:v>162313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FFA-4C0E-8BD7-BF36554B7D0B}"/>
            </c:ext>
          </c:extLst>
        </c:ser>
        <c:ser>
          <c:idx val="6"/>
          <c:order val="6"/>
          <c:tx>
            <c:strRef>
              <c:f>'Table 1'!$A$12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1'!$B$5:$H$5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  <c:extLst/>
            </c:numRef>
          </c:cat>
          <c:val>
            <c:numRef>
              <c:f>'Table 1'!$B$12:$H$12</c:f>
              <c:numCache>
                <c:formatCode>#,##0</c:formatCode>
                <c:ptCount val="7"/>
                <c:pt idx="0">
                  <c:v>104498</c:v>
                </c:pt>
                <c:pt idx="1">
                  <c:v>104610</c:v>
                </c:pt>
                <c:pt idx="2">
                  <c:v>103879</c:v>
                </c:pt>
                <c:pt idx="3">
                  <c:v>100863</c:v>
                </c:pt>
                <c:pt idx="4">
                  <c:v>99880</c:v>
                </c:pt>
                <c:pt idx="5">
                  <c:v>98161</c:v>
                </c:pt>
                <c:pt idx="6">
                  <c:v>96081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FFA-4C0E-8BD7-BF36554B7D0B}"/>
            </c:ext>
          </c:extLst>
        </c:ser>
        <c:ser>
          <c:idx val="7"/>
          <c:order val="7"/>
          <c:tx>
            <c:strRef>
              <c:f>'Table 1'!$A$13</c:f>
              <c:strCache>
                <c:ptCount val="1"/>
                <c:pt idx="0">
                  <c:v>Airline Transport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1'!$B$5:$H$5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  <c:extLst/>
            </c:numRef>
          </c:cat>
          <c:val>
            <c:numRef>
              <c:f>'Table 1'!$B$13:$H$13</c:f>
              <c:numCache>
                <c:formatCode>#,##0</c:formatCode>
                <c:ptCount val="7"/>
                <c:pt idx="0">
                  <c:v>166738</c:v>
                </c:pt>
                <c:pt idx="1">
                  <c:v>163934</c:v>
                </c:pt>
                <c:pt idx="2">
                  <c:v>164193</c:v>
                </c:pt>
                <c:pt idx="3">
                  <c:v>164947</c:v>
                </c:pt>
                <c:pt idx="4">
                  <c:v>162145</c:v>
                </c:pt>
                <c:pt idx="5">
                  <c:v>159825</c:v>
                </c:pt>
                <c:pt idx="6">
                  <c:v>157894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FFA-4C0E-8BD7-BF36554B7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4362128"/>
        <c:axId val="135491934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'Table 1'!$A$8</c15:sqref>
                        </c15:formulaRef>
                      </c:ext>
                    </c:extLst>
                    <c:strCache>
                      <c:ptCount val="1"/>
                      <c:pt idx="0">
                        <c:v>Recreational (only)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'Table 1'!$B$5:$H$5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2022</c:v>
                      </c:pt>
                      <c:pt idx="1">
                        <c:v>2021</c:v>
                      </c:pt>
                      <c:pt idx="2">
                        <c:v>2020</c:v>
                      </c:pt>
                      <c:pt idx="3">
                        <c:v>2019</c:v>
                      </c:pt>
                      <c:pt idx="4">
                        <c:v>2018</c:v>
                      </c:pt>
                      <c:pt idx="5">
                        <c:v>2017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'Table 1'!$B$8:$H$8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79</c:v>
                      </c:pt>
                      <c:pt idx="1">
                        <c:v>85</c:v>
                      </c:pt>
                      <c:pt idx="2">
                        <c:v>105</c:v>
                      </c:pt>
                      <c:pt idx="3">
                        <c:v>127</c:v>
                      </c:pt>
                      <c:pt idx="4">
                        <c:v>144</c:v>
                      </c:pt>
                      <c:pt idx="5">
                        <c:v>153</c:v>
                      </c:pt>
                      <c:pt idx="6">
                        <c:v>175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FFA-4C0E-8BD7-BF36554B7D0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1'!$A$9</c15:sqref>
                        </c15:formulaRef>
                      </c:ext>
                    </c:extLst>
                    <c:strCache>
                      <c:ptCount val="1"/>
                      <c:pt idx="0">
                        <c:v>Sport (only)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1'!$B$5:$H$5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2022</c:v>
                      </c:pt>
                      <c:pt idx="1">
                        <c:v>2021</c:v>
                      </c:pt>
                      <c:pt idx="2">
                        <c:v>2020</c:v>
                      </c:pt>
                      <c:pt idx="3">
                        <c:v>2019</c:v>
                      </c:pt>
                      <c:pt idx="4">
                        <c:v>2018</c:v>
                      </c:pt>
                      <c:pt idx="5">
                        <c:v>2017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1'!$B$9:$H$9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6957</c:v>
                      </c:pt>
                      <c:pt idx="1">
                        <c:v>6801</c:v>
                      </c:pt>
                      <c:pt idx="2">
                        <c:v>6643</c:v>
                      </c:pt>
                      <c:pt idx="3">
                        <c:v>6467</c:v>
                      </c:pt>
                      <c:pt idx="4">
                        <c:v>6246</c:v>
                      </c:pt>
                      <c:pt idx="5">
                        <c:v>6097</c:v>
                      </c:pt>
                      <c:pt idx="6">
                        <c:v>5889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FFA-4C0E-8BD7-BF36554B7D0B}"/>
                  </c:ext>
                </c:extLst>
              </c15:ser>
            </c15:filteredBarSeries>
          </c:ext>
        </c:extLst>
      </c:barChart>
      <c:catAx>
        <c:axId val="13543621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919344"/>
        <c:crosses val="autoZero"/>
        <c:auto val="1"/>
        <c:lblAlgn val="ctr"/>
        <c:lblOffset val="100"/>
        <c:noMultiLvlLbl val="0"/>
      </c:catAx>
      <c:valAx>
        <c:axId val="13549193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36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 b="1" dirty="0"/>
              <a:t>Active Women Certificates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'Table 2'!$B$5:$K$5</c:f>
              <c:numCache>
                <c:formatCode>General</c:formatCode>
                <c:ptCount val="10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2014</c:v>
                </c:pt>
                <c:pt idx="9">
                  <c:v>2013</c:v>
                </c:pt>
              </c:numCache>
            </c:numRef>
          </c:cat>
          <c:val>
            <c:numRef>
              <c:f>'Table 2'!$B$6:$K$6</c:f>
              <c:numCache>
                <c:formatCode>#,##0</c:formatCode>
                <c:ptCount val="10"/>
                <c:pt idx="0">
                  <c:v>72428</c:v>
                </c:pt>
                <c:pt idx="1">
                  <c:v>64979</c:v>
                </c:pt>
                <c:pt idx="2">
                  <c:v>58541</c:v>
                </c:pt>
                <c:pt idx="3">
                  <c:v>52740</c:v>
                </c:pt>
                <c:pt idx="4">
                  <c:v>46463</c:v>
                </c:pt>
                <c:pt idx="5">
                  <c:v>42694</c:v>
                </c:pt>
                <c:pt idx="6">
                  <c:v>39187</c:v>
                </c:pt>
                <c:pt idx="7">
                  <c:v>39287</c:v>
                </c:pt>
                <c:pt idx="8">
                  <c:v>39322</c:v>
                </c:pt>
                <c:pt idx="9">
                  <c:v>39621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7-4BF6-9F28-DCB5ED3594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48523440"/>
        <c:axId val="1144716416"/>
      </c:barChart>
      <c:catAx>
        <c:axId val="74852344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716416"/>
        <c:crosses val="autoZero"/>
        <c:auto val="1"/>
        <c:lblAlgn val="ctr"/>
        <c:lblOffset val="100"/>
        <c:noMultiLvlLbl val="0"/>
      </c:catAx>
      <c:valAx>
        <c:axId val="1144716416"/>
        <c:scaling>
          <c:orientation val="minMax"/>
          <c:min val="30000"/>
        </c:scaling>
        <c:delete val="1"/>
        <c:axPos val="r"/>
        <c:numFmt formatCode="#,##0" sourceLinked="1"/>
        <c:majorTickMark val="none"/>
        <c:minorTickMark val="none"/>
        <c:tickLblPos val="nextTo"/>
        <c:crossAx val="74852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2022 </a:t>
            </a:r>
            <a:r>
              <a:rPr lang="en-US" sz="2400" b="1" i="0" u="none" strike="noStrike" baseline="0" dirty="0">
                <a:solidFill>
                  <a:schemeClr val="tx1"/>
                </a:solidFill>
                <a:effectLst/>
              </a:rPr>
              <a:t>Airline Transport Pilots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173,148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12'!$B$7</c:f>
              <c:strCache>
                <c:ptCount val="1"/>
                <c:pt idx="0">
                  <c:v>Total 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'Table 12'!$A$8:$A$23</c:f>
              <c:strCache>
                <c:ptCount val="9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</c:strCache>
            </c:strRef>
          </c:cat>
          <c:val>
            <c:numRef>
              <c:f>'Table 12'!$B$8:$B$23</c:f>
            </c:numRef>
          </c:val>
          <c:extLst>
            <c:ext xmlns:c16="http://schemas.microsoft.com/office/drawing/2014/chart" uri="{C3380CC4-5D6E-409C-BE32-E72D297353CC}">
              <c16:uniqueId val="{00000000-F6BA-4193-BE1F-B51B51D88406}"/>
            </c:ext>
          </c:extLst>
        </c:ser>
        <c:ser>
          <c:idx val="1"/>
          <c:order val="1"/>
          <c:tx>
            <c:strRef>
              <c:f>'Table 12'!$C$7</c:f>
              <c:strCache>
                <c:ptCount val="1"/>
                <c:pt idx="0">
                  <c:v>Student 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'Table 12'!$A$8:$A$23</c:f>
              <c:strCache>
                <c:ptCount val="9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</c:strCache>
            </c:strRef>
          </c:cat>
          <c:val>
            <c:numRef>
              <c:f>'Table 12'!$C$8:$C$23</c:f>
            </c:numRef>
          </c:val>
          <c:extLst>
            <c:ext xmlns:c16="http://schemas.microsoft.com/office/drawing/2014/chart" uri="{C3380CC4-5D6E-409C-BE32-E72D297353CC}">
              <c16:uniqueId val="{00000001-F6BA-4193-BE1F-B51B51D88406}"/>
            </c:ext>
          </c:extLst>
        </c:ser>
        <c:ser>
          <c:idx val="2"/>
          <c:order val="2"/>
          <c:tx>
            <c:strRef>
              <c:f>'Table 12'!$D$7</c:f>
              <c:strCache>
                <c:ptCount val="1"/>
                <c:pt idx="0">
                  <c:v>Sport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'Table 12'!$A$8:$A$23</c:f>
              <c:strCache>
                <c:ptCount val="9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</c:strCache>
            </c:strRef>
          </c:cat>
          <c:val>
            <c:numRef>
              <c:f>'Table 12'!$D$8:$D$23</c:f>
            </c:numRef>
          </c:val>
          <c:extLst>
            <c:ext xmlns:c16="http://schemas.microsoft.com/office/drawing/2014/chart" uri="{C3380CC4-5D6E-409C-BE32-E72D297353CC}">
              <c16:uniqueId val="{00000002-F6BA-4193-BE1F-B51B51D88406}"/>
            </c:ext>
          </c:extLst>
        </c:ser>
        <c:ser>
          <c:idx val="3"/>
          <c:order val="3"/>
          <c:tx>
            <c:strRef>
              <c:f>'Table 12'!$E$7</c:f>
              <c:strCache>
                <c:ptCount val="1"/>
                <c:pt idx="0">
                  <c:v>Recre- ational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'Table 12'!$A$8:$A$23</c:f>
              <c:strCache>
                <c:ptCount val="9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</c:strCache>
            </c:strRef>
          </c:cat>
          <c:val>
            <c:numRef>
              <c:f>'Table 12'!$E$8:$E$23</c:f>
            </c:numRef>
          </c:val>
          <c:extLst>
            <c:ext xmlns:c16="http://schemas.microsoft.com/office/drawing/2014/chart" uri="{C3380CC4-5D6E-409C-BE32-E72D297353CC}">
              <c16:uniqueId val="{00000003-F6BA-4193-BE1F-B51B51D88406}"/>
            </c:ext>
          </c:extLst>
        </c:ser>
        <c:ser>
          <c:idx val="4"/>
          <c:order val="4"/>
          <c:tx>
            <c:strRef>
              <c:f>'Table 12'!$F$7</c:f>
              <c:strCache>
                <c:ptCount val="1"/>
                <c:pt idx="0">
                  <c:v>Private 1/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'Table 12'!$A$8:$A$23</c:f>
              <c:strCache>
                <c:ptCount val="9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</c:strCache>
            </c:strRef>
          </c:cat>
          <c:val>
            <c:numRef>
              <c:f>'Table 12'!$F$8:$F$23</c:f>
            </c:numRef>
          </c:val>
          <c:extLst>
            <c:ext xmlns:c16="http://schemas.microsoft.com/office/drawing/2014/chart" uri="{C3380CC4-5D6E-409C-BE32-E72D297353CC}">
              <c16:uniqueId val="{00000004-F6BA-4193-BE1F-B51B51D88406}"/>
            </c:ext>
          </c:extLst>
        </c:ser>
        <c:ser>
          <c:idx val="5"/>
          <c:order val="5"/>
          <c:tx>
            <c:strRef>
              <c:f>'Table 12'!$G$7</c:f>
              <c:strCache>
                <c:ptCount val="1"/>
                <c:pt idx="0">
                  <c:v>Commercial 1/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'Table 12'!$A$8:$A$23</c:f>
              <c:strCache>
                <c:ptCount val="9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</c:strCache>
            </c:strRef>
          </c:cat>
          <c:val>
            <c:numRef>
              <c:f>'Table 12'!$G$8:$G$23</c:f>
            </c:numRef>
          </c:val>
          <c:extLst>
            <c:ext xmlns:c16="http://schemas.microsoft.com/office/drawing/2014/chart" uri="{C3380CC4-5D6E-409C-BE32-E72D297353CC}">
              <c16:uniqueId val="{00000005-F6BA-4193-BE1F-B51B51D88406}"/>
            </c:ext>
          </c:extLst>
        </c:ser>
        <c:ser>
          <c:idx val="6"/>
          <c:order val="6"/>
          <c:tx>
            <c:strRef>
              <c:f>'Table 12'!$H$7</c:f>
              <c:strCache>
                <c:ptCount val="1"/>
                <c:pt idx="0">
                  <c:v>Airline Transport 1/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8009265000106796E-18"/>
                  <c:y val="4.69482264209073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BA-4193-BE1F-B51B51D884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'Table 12'!$A$8:$A$23</c:f>
              <c:strCache>
                <c:ptCount val="9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</c:strCache>
            </c:strRef>
          </c:cat>
          <c:val>
            <c:numRef>
              <c:f>'Table 12'!$H$8:$H$23</c:f>
              <c:numCache>
                <c:formatCode>#,##0\ ;\(#,##0\)</c:formatCode>
                <c:ptCount val="9"/>
                <c:pt idx="0">
                  <c:v>1496</c:v>
                </c:pt>
                <c:pt idx="1">
                  <c:v>7982</c:v>
                </c:pt>
                <c:pt idx="2">
                  <c:v>11846</c:v>
                </c:pt>
                <c:pt idx="3">
                  <c:v>17229</c:v>
                </c:pt>
                <c:pt idx="4">
                  <c:v>19842</c:v>
                </c:pt>
                <c:pt idx="5">
                  <c:v>19890</c:v>
                </c:pt>
                <c:pt idx="6">
                  <c:v>22949</c:v>
                </c:pt>
                <c:pt idx="7">
                  <c:v>24955</c:v>
                </c:pt>
                <c:pt idx="8">
                  <c:v>21745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BA-4193-BE1F-B51B51D884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52392384"/>
        <c:axId val="1142842320"/>
      </c:barChart>
      <c:catAx>
        <c:axId val="11523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842320"/>
        <c:crosses val="autoZero"/>
        <c:auto val="1"/>
        <c:lblAlgn val="ctr"/>
        <c:lblOffset val="100"/>
        <c:noMultiLvlLbl val="0"/>
      </c:catAx>
      <c:valAx>
        <c:axId val="1142842320"/>
        <c:scaling>
          <c:orientation val="minMax"/>
        </c:scaling>
        <c:delete val="1"/>
        <c:axPos val="l"/>
        <c:numFmt formatCode="#,##0\ ;\(#,##0\)" sourceLinked="1"/>
        <c:majorTickMark val="none"/>
        <c:minorTickMark val="none"/>
        <c:tickLblPos val="nextTo"/>
        <c:crossAx val="11523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33525508530183729"/>
          <c:y val="3.749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580744810905316E-2"/>
          <c:y val="0.15593932114417902"/>
          <c:w val="0.92570806988024656"/>
          <c:h val="0.72493060189510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Aviation Majors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</c:v>
                </c:pt>
                <c:pt idx="1">
                  <c:v>69</c:v>
                </c:pt>
                <c:pt idx="2">
                  <c:v>98</c:v>
                </c:pt>
                <c:pt idx="3">
                  <c:v>111</c:v>
                </c:pt>
                <c:pt idx="4">
                  <c:v>153</c:v>
                </c:pt>
                <c:pt idx="5">
                  <c:v>180</c:v>
                </c:pt>
                <c:pt idx="6">
                  <c:v>180</c:v>
                </c:pt>
                <c:pt idx="7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E-4568-ABA5-9DA3F4CFB9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6141624"/>
        <c:axId val="385589512"/>
      </c:barChart>
      <c:catAx>
        <c:axId val="35614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89512"/>
        <c:crosses val="autoZero"/>
        <c:auto val="1"/>
        <c:lblAlgn val="ctr"/>
        <c:lblOffset val="100"/>
        <c:noMultiLvlLbl val="0"/>
      </c:catAx>
      <c:valAx>
        <c:axId val="38558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4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Hours flown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534934626012292E-17"/>
                  <c:y val="2.0674210794108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D1-48C0-B9CD-C7975C7FF466}"/>
                </c:ext>
              </c:extLst>
            </c:dLbl>
            <c:dLbl>
              <c:idx val="2"/>
              <c:layout>
                <c:manualLayout>
                  <c:x val="-1.5019228751960039E-3"/>
                  <c:y val="1.837707626142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D1-48C0-B9CD-C7975C7FF466}"/>
                </c:ext>
              </c:extLst>
            </c:dLbl>
            <c:dLbl>
              <c:idx val="3"/>
              <c:layout>
                <c:manualLayout>
                  <c:x val="0"/>
                  <c:y val="-1.83770762614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D1-48C0-B9CD-C7975C7FF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3986</c:v>
                </c:pt>
                <c:pt idx="1">
                  <c:v>4074</c:v>
                </c:pt>
                <c:pt idx="2">
                  <c:v>5452</c:v>
                </c:pt>
                <c:pt idx="3">
                  <c:v>6533</c:v>
                </c:pt>
                <c:pt idx="4">
                  <c:v>5484</c:v>
                </c:pt>
                <c:pt idx="5">
                  <c:v>7801</c:v>
                </c:pt>
                <c:pt idx="6">
                  <c:v>10358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FF-498F-9405-0305C84F1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2819888"/>
        <c:axId val="292820448"/>
      </c:lineChart>
      <c:catAx>
        <c:axId val="29281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20448"/>
        <c:crosses val="autoZero"/>
        <c:auto val="1"/>
        <c:lblAlgn val="ctr"/>
        <c:lblOffset val="100"/>
        <c:noMultiLvlLbl val="0"/>
      </c:catAx>
      <c:valAx>
        <c:axId val="292820448"/>
        <c:scaling>
          <c:orientation val="minMax"/>
          <c:max val="1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8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'Table 1'!$J$60:$J$72</cx:f>
        <cx:lvl ptCount="8">
          <cx:pt idx="0">Pilot--Total</cx:pt>
          <cx:pt idx="1">Pilot Total w/o Student </cx:pt>
          <cx:pt idx="2">Student </cx:pt>
          <cx:pt idx="3">Private</cx:pt>
          <cx:pt idx="4">Commercial</cx:pt>
          <cx:pt idx="5">ATP</cx:pt>
          <cx:pt idx="7">Flight Instructor Certificates</cx:pt>
        </cx:lvl>
      </cx:strDim>
      <cx:numDim type="val">
        <cx:f>'Table 1'!$K$60:$K$72</cx:f>
        <cx:lvl ptCount="8" formatCode="#,##0">
          <cx:pt idx="0">756928</cx:pt>
          <cx:pt idx="1">476346</cx:pt>
          <cx:pt idx="2">280582</cx:pt>
          <cx:pt idx="3">164090</cx:pt>
          <cx:pt idx="4">104498</cx:pt>
          <cx:pt idx="5">166738</cx:pt>
          <cx:pt idx="7">125075</cx:pt>
        </cx:lvl>
      </cx:numDim>
    </cx:data>
  </cx:chartData>
  <cx:chart>
    <cx:title pos="t" align="ctr" overlay="0">
      <cx:tx>
        <cx:txData>
          <cx:v>Total Active Airman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r>
            <a:rPr lang="en-US" sz="2000" b="1" i="0" u="none" strike="noStrike" baseline="0" dirty="0">
              <a:solidFill>
                <a:schemeClr val="tx1"/>
              </a:solidFill>
              <a:latin typeface="Calibri" panose="020F0502020204030204"/>
            </a:rPr>
            <a:t>Total Active Airman</a:t>
          </a:r>
        </a:p>
      </cx:txPr>
    </cx:title>
    <cx:plotArea>
      <cx:plotAreaRegion>
        <cx:series layoutId="funnel" uniqueId="{F6271FBA-B2B8-4111-8952-3CA63989ED6F}">
          <cx:tx>
            <cx:txData>
              <cx:f>'Table 1'!$K$59</cx:f>
              <cx:v>2022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000000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/>
            </a:pPr>
            <a:endParaRPr lang="en-US" sz="1600" b="0" i="0" u="none" strike="noStrike" baseline="0">
              <a:solidFill>
                <a:prstClr val="black">
                  <a:lumMod val="75000"/>
                  <a:lumOff val="25000"/>
                </a:prstClr>
              </a:solidFill>
              <a:latin typeface="Garamond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17'!$B$13:$B$20</cx:f>
        <cx:lvl ptCount="4" formatCode="#,##0">
          <cx:pt idx="0">56169</cx:pt>
          <cx:pt idx="1">24405</cx:pt>
          <cx:pt idx="2">13715</cx:pt>
          <cx:pt idx="3">9588</cx:pt>
        </cx:lvl>
      </cx:numDim>
    </cx:data>
    <cx:data id="1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17'!$C$13:$C$20</cx:f>
        <cx:lvl ptCount="4" formatCode="#,##0">
          <cx:pt idx="0">50874</cx:pt>
          <cx:pt idx="1">22551</cx:pt>
          <cx:pt idx="2">12771</cx:pt>
          <cx:pt idx="3">5020</cx:pt>
        </cx:lvl>
      </cx:numDim>
    </cx:data>
    <cx:data id="2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17'!$D$13:$D$20</cx:f>
        <cx:lvl ptCount="4" formatCode="#,##0">
          <cx:pt idx="0">49933</cx:pt>
          <cx:pt idx="1">24155</cx:pt>
          <cx:pt idx="2">14442</cx:pt>
          <cx:pt idx="3">4056</cx:pt>
        </cx:lvl>
      </cx:numDim>
    </cx:data>
    <cx:data id="3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17'!$E$13:$E$20</cx:f>
        <cx:lvl ptCount="4" formatCode="#,##0">
          <cx:pt idx="0">48477</cx:pt>
          <cx:pt idx="1">23756</cx:pt>
          <cx:pt idx="2">14179</cx:pt>
          <cx:pt idx="3">6690</cx:pt>
        </cx:lvl>
      </cx:numDim>
    </cx:data>
    <cx:data id="4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17'!$F$13:$F$20</cx:f>
        <cx:lvl ptCount="4" formatCode="#,##0">
          <cx:pt idx="0">45354</cx:pt>
          <cx:pt idx="1">20730</cx:pt>
          <cx:pt idx="2">12198</cx:pt>
          <cx:pt idx="3">5795</cx:pt>
        </cx:lvl>
      </cx:numDim>
    </cx:data>
    <cx:data id="5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17'!$G$13:$G$20</cx:f>
        <cx:lvl ptCount="4" formatCode="#,##0">
          <cx:pt idx="0">38401</cx:pt>
          <cx:pt idx="1">17752</cx:pt>
          <cx:pt idx="2">10506</cx:pt>
          <cx:pt idx="3">4449</cx:pt>
        </cx:lvl>
      </cx:numDim>
    </cx:data>
    <cx:data id="6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17'!$H$13:$H$20</cx:f>
        <cx:lvl ptCount="4" formatCode="#,##0">
          <cx:pt idx="0">36712</cx:pt>
          <cx:pt idx="1">17082</cx:pt>
          <cx:pt idx="2">10191</cx:pt>
          <cx:pt idx="3">9520</cx:pt>
        </cx:lvl>
      </cx:numDim>
    </cx:data>
    <cx:data id="7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17'!$I$13:$I$20</cx:f>
        <cx:lvl ptCount="4" formatCode="#,##0">
          <cx:pt idx="0">49062</cx:pt>
          <cx:pt idx="1">16473</cx:pt>
          <cx:pt idx="2">9211</cx:pt>
          <cx:pt idx="3">6544</cx:pt>
        </cx:lvl>
      </cx:numDim>
    </cx:data>
    <cx:data id="8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17'!$J$13:$J$20</cx:f>
        <cx:lvl ptCount="4" formatCode="#,##0">
          <cx:pt idx="0">49261</cx:pt>
          <cx:pt idx="1">17795</cx:pt>
          <cx:pt idx="2">9803</cx:pt>
          <cx:pt idx="3">7749</cx:pt>
        </cx:lvl>
      </cx:numDim>
    </cx:data>
    <cx:data id="9">
      <cx:strDim type="cat">
        <cx:f>'Table 17'!$A$13:$A$20</cx:f>
        <cx:lvl ptCount="4">
          <cx:pt idx="0">Student</cx:pt>
          <cx:pt idx="1">Private</cx:pt>
          <cx:pt idx="2">Commercial</cx:pt>
          <cx:pt idx="3">Airline Transport</cx:pt>
        </cx:lvl>
      </cx:strDim>
      <cx:numDim type="val">
        <cx:f>'Table 17'!$K$13:$K$20</cx:f>
        <cx:lvl ptCount="4" formatCode="#,##0">
          <cx:pt idx="0">49566.37266666667</cx:pt>
          <cx:pt idx="1">15776</cx:pt>
          <cx:pt idx="2">8140</cx:pt>
          <cx:pt idx="3">8346</cx:pt>
        </cx:lvl>
      </cx:numDim>
    </cx:data>
  </cx:chartData>
  <cx:chart>
    <cx:title pos="t" align="ctr" overlay="0">
      <cx:tx>
        <cx:txData>
          <cx:v>Certificates issued in 2022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r>
            <a:rPr lang="en-US" sz="2000" b="1" i="0" u="none" strike="noStrike" baseline="0" dirty="0">
              <a:solidFill>
                <a:schemeClr val="tx1"/>
              </a:solidFill>
              <a:latin typeface="Calibri" panose="020F0502020204030204"/>
            </a:rPr>
            <a:t>Certificates issued in 2022</a:t>
          </a:r>
        </a:p>
      </cx:txPr>
    </cx:title>
    <cx:plotArea>
      <cx:plotAreaRegion>
        <cx:series layoutId="funnel" uniqueId="{1E61E602-06E2-4AF1-BBFD-47319E0581FC}" formatIdx="0">
          <cx:tx>
            <cx:txData>
              <cx:f>'Table 17'!$B$12</cx:f>
              <cx:v>2022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0"/>
        </cx:series>
        <cx:series layoutId="funnel" hidden="1" uniqueId="{A692F52C-4DAB-4441-A2FE-C61F5D5507FD}" formatIdx="1">
          <cx:tx>
            <cx:txData>
              <cx:f>'Table 17'!$C$12</cx:f>
              <cx:v>2021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1"/>
        </cx:series>
        <cx:series layoutId="funnel" hidden="1" uniqueId="{57E135C5-F957-42BA-9045-5A95EB4CEB48}" formatIdx="2">
          <cx:tx>
            <cx:txData>
              <cx:f>'Table 17'!$D$12</cx:f>
              <cx:v>2020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2"/>
        </cx:series>
        <cx:series layoutId="funnel" hidden="1" uniqueId="{99F8D997-1E13-492A-BA5C-5DD1421E892F}" formatIdx="3">
          <cx:tx>
            <cx:txData>
              <cx:f>'Table 17'!$E$12</cx:f>
              <cx:v>2019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3"/>
        </cx:series>
        <cx:series layoutId="funnel" hidden="1" uniqueId="{4ACD4FF9-168A-4C92-9901-B1774A234EB3}" formatIdx="4">
          <cx:tx>
            <cx:txData>
              <cx:f>'Table 17'!$F$12</cx:f>
              <cx:v>2018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4"/>
        </cx:series>
        <cx:series layoutId="funnel" hidden="1" uniqueId="{655D5FB8-C62D-4B0E-B8B9-53118CE02141}" formatIdx="5">
          <cx:tx>
            <cx:txData>
              <cx:f>'Table 17'!$G$12</cx:f>
              <cx:v>2017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5"/>
        </cx:series>
        <cx:series layoutId="funnel" hidden="1" uniqueId="{767D21B4-4C94-4F33-B279-A76EAF0C6177}" formatIdx="6">
          <cx:tx>
            <cx:txData>
              <cx:f>'Table 17'!$H$12</cx:f>
              <cx:v>2016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6"/>
        </cx:series>
        <cx:series layoutId="funnel" hidden="1" uniqueId="{A932B25A-95C4-4A37-8B52-F866D2C60FC4}" formatIdx="7">
          <cx:tx>
            <cx:txData>
              <cx:f>'Table 17'!$I$12</cx:f>
              <cx:v>2015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7"/>
        </cx:series>
        <cx:series layoutId="funnel" hidden="1" uniqueId="{F890AC9E-86E2-4874-9D98-2A5D5F208180}" formatIdx="8">
          <cx:tx>
            <cx:txData>
              <cx:f>'Table 17'!$J$12</cx:f>
              <cx:v>2014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8"/>
        </cx:series>
        <cx:series layoutId="funnel" hidden="1" uniqueId="{F645529B-33F1-4116-B91A-96B61BF61353}" formatIdx="9">
          <cx:tx>
            <cx:txData>
              <cx:f>'Table 17'!$K$12</cx:f>
              <cx:v>2013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595959"/>
                    </a:solidFill>
                    <a:latin typeface="Garamond" panose="02020404030301010803" pitchFamily="18" charset="0"/>
                    <a:ea typeface="Garamond" panose="02020404030301010803" pitchFamily="18" charset="0"/>
                    <a:cs typeface="Garamond" panose="02020404030301010803" pitchFamily="18" charset="0"/>
                  </a:defRPr>
                </a:pPr>
                <a:endParaRPr lang="en-US" sz="1600"/>
              </a:p>
            </cx:txPr>
            <cx:visibility seriesName="0" categoryName="0" value="1"/>
          </cx:dataLabels>
          <cx:dataId val="9"/>
        </cx:series>
      </cx:plotAreaRegion>
      <cx:axis id="0">
        <cx:catScaling gapWidth="0.150000006"/>
        <cx:tickLabels/>
        <cx:txPr>
          <a:bodyPr vertOverflow="overflow" horzOverflow="overflow" wrap="square" lIns="0" tIns="0" rIns="0" bIns="0"/>
          <a:lstStyle/>
          <a:p>
            <a:pPr algn="ctr" rtl="0">
              <a:defRPr sz="1600" b="0" i="0">
                <a:solidFill>
                  <a:srgbClr val="595959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defRPr>
            </a:pPr>
            <a:endParaRPr lang="en-US" sz="16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26E9750-DF92-47F3-A0B3-FB8AFBFB756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74C28D3-CD96-4E45-B07C-A8446D1DA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8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canfly.aopa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Source: trade-a-plane.com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www.controller.com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54EA9-5AE9-4ED8-AF06-8181B65A5FB2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3,857 ops in Feb</a:t>
            </a:r>
          </a:p>
          <a:p>
            <a:r>
              <a:rPr lang="en-US" dirty="0"/>
              <a:t>137 ops/day</a:t>
            </a:r>
          </a:p>
          <a:p>
            <a:r>
              <a:rPr lang="en-US" dirty="0"/>
              <a:t>10 bad weather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https://www.shaw.af.mil/Portals/98/Viperdemo/Capt%20Fiedler%202022.pdf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https://www.faa.gov/data_research/aviation_data_statistics/civil_airmen_statistics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https://www.faa.gov/data_research/aviation_data_statistics/civil_airmen_statistics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4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https://www.faa.gov/data_research/aviation_data_statistics/civil_airmen_statistics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https://www.faa.gov/data_research/aviation_data_statistics/civil_airmen_statistics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https://www.boeing.com/resources/boeingdotcom/market/assets/downloads/2022-Pilot-Technician-Outlook.pdf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69,649 retirements (40%)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www.youcanfly.aopa.org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Kimball High School</a:t>
            </a:r>
          </a:p>
          <a:p>
            <a:r>
              <a:rPr lang="en-US" dirty="0"/>
              <a:t>Lake Preston School</a:t>
            </a:r>
          </a:p>
          <a:p>
            <a:r>
              <a:rPr lang="en-US" dirty="0"/>
              <a:t>CTE Academy Sioux Falls School District</a:t>
            </a:r>
          </a:p>
          <a:p>
            <a:r>
              <a:rPr lang="en-US" dirty="0"/>
              <a:t>Marty Indian High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6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28D3-CD96-4E45-B07C-A8446D1DA0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5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5" y="5549903"/>
            <a:ext cx="3160127" cy="982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548245"/>
            <a:ext cx="7886700" cy="2240280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100" b="1" cap="all" spc="38" baseline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7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anchor="b">
            <a:normAutofit/>
          </a:bodyPr>
          <a:lstStyle>
            <a:lvl1pPr>
              <a:defRPr sz="23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2"/>
            <a:ext cx="6076188" cy="6857999"/>
          </a:xfrm>
        </p:spPr>
        <p:txBody>
          <a:bodyPr tIns="3429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 b="1">
                <a:solidFill>
                  <a:schemeClr val="bg1"/>
                </a:solidFill>
                <a:effectLst/>
                <a:latin typeface="+mj-lt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1" y="6100796"/>
            <a:ext cx="2356658" cy="7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D2192C7-266E-4842-B655-C1510580F7A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0875" y="6601556"/>
            <a:ext cx="580127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A69DBD-6F99-4699-87CC-ED1FAFEFE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457200"/>
            <a:ext cx="5286375" cy="5719763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D2192C7-266E-4842-B655-C1510580F7A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0875" y="6601556"/>
            <a:ext cx="580127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A69DBD-6F99-4699-87CC-ED1FAFEFE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3429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3429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3429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b="1" cap="all" spc="38" baseline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8364"/>
            <a:ext cx="1924396" cy="5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D2192C7-266E-4842-B655-C1510580F7A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0875" y="6601556"/>
            <a:ext cx="580127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A69DBD-6F99-4699-87CC-ED1FAFEFE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83427"/>
            <a:ext cx="7886700" cy="27432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 b="1" strike="noStrike" cap="all" spc="38" baseline="0">
                <a:solidFill>
                  <a:schemeClr val="bg1"/>
                </a:solidFill>
                <a:effectLst/>
              </a:defRPr>
            </a:lvl1pPr>
            <a:lvl2pPr marL="274320" indent="0" algn="ctr">
              <a:buNone/>
              <a:defRPr sz="1500" cap="all" spc="38" baseline="0">
                <a:solidFill>
                  <a:schemeClr val="bg1"/>
                </a:solidFill>
              </a:defRPr>
            </a:lvl2pPr>
            <a:lvl3pPr algn="ctr">
              <a:defRPr sz="1500" cap="all" spc="38" baseline="0">
                <a:solidFill>
                  <a:schemeClr val="bg1"/>
                </a:solidFill>
              </a:defRPr>
            </a:lvl3pPr>
            <a:lvl4pPr algn="ctr">
              <a:defRPr sz="1500" cap="all" spc="38" baseline="0">
                <a:solidFill>
                  <a:schemeClr val="bg1"/>
                </a:solidFill>
              </a:defRPr>
            </a:lvl4pPr>
            <a:lvl5pPr algn="ctr">
              <a:defRPr sz="1500" cap="all" spc="38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5" y="5543288"/>
            <a:ext cx="3160127" cy="9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4500"/>
            <a:ext cx="3371850" cy="446227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86" y="1733163"/>
            <a:ext cx="3374136" cy="6858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286" y="2481945"/>
            <a:ext cx="3374136" cy="369025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33163"/>
            <a:ext cx="3374136" cy="6858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81945"/>
            <a:ext cx="3374136" cy="369025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D2192C7-266E-4842-B655-C1510580F7A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0875" y="6601556"/>
            <a:ext cx="580127" cy="2286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A69DBD-6F99-4699-87CC-ED1FAFEFE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5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60" y="1672935"/>
            <a:ext cx="2630091" cy="2880360"/>
          </a:xfr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6" y="457200"/>
            <a:ext cx="5431583" cy="5715000"/>
          </a:xfrm>
        </p:spPr>
        <p:txBody>
          <a:bodyPr>
            <a:normAutofit/>
          </a:bodyPr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3860" y="4590288"/>
            <a:ext cx="2635923" cy="158191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latin typeface="+mj-lt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8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714501"/>
            <a:ext cx="6858000" cy="44577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86501"/>
            <a:ext cx="9144000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8364"/>
            <a:ext cx="1924396" cy="5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50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8915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0972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2687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dy.Christensen@sdstate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http://www.youcanfly.aop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SDSU campanile with flags of different nations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57" y="1"/>
            <a:ext cx="3015843" cy="4755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555" y="0"/>
            <a:ext cx="2994988" cy="475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8" y="0"/>
            <a:ext cx="3006213" cy="4753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84483"/>
            <a:ext cx="9144000" cy="914400"/>
          </a:xfrm>
        </p:spPr>
        <p:txBody>
          <a:bodyPr/>
          <a:lstStyle/>
          <a:p>
            <a:r>
              <a:rPr lang="en-US" dirty="0"/>
              <a:t>SDSU Flight Training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43123"/>
            <a:ext cx="9144000" cy="571500"/>
          </a:xfrm>
        </p:spPr>
        <p:txBody>
          <a:bodyPr/>
          <a:lstStyle/>
          <a:p>
            <a:r>
              <a:rPr lang="en-US" dirty="0"/>
              <a:t>Dr. Cody Christensen</a:t>
            </a:r>
          </a:p>
          <a:p>
            <a:r>
              <a:rPr lang="en-US" dirty="0"/>
              <a:t>Associate Professor Aviation</a:t>
            </a:r>
          </a:p>
        </p:txBody>
      </p:sp>
    </p:spTree>
    <p:extLst>
      <p:ext uri="{BB962C8B-B14F-4D97-AF65-F5344CB8AC3E}">
        <p14:creationId xmlns:p14="http://schemas.microsoft.com/office/powerpoint/2010/main" val="706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2D320A-8046-C58A-BD22-CE2E31D0D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9D3BB-FDE3-1A79-9716-0915D9209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560832"/>
            <a:ext cx="9220387" cy="629716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3819A3-17AA-168D-8E20-E76C1E226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456" y="68263"/>
            <a:ext cx="4352544" cy="228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0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2BFD-EF21-4376-B2F2-8399360D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530352"/>
          </a:xfrm>
        </p:spPr>
        <p:txBody>
          <a:bodyPr/>
          <a:lstStyle/>
          <a:p>
            <a:r>
              <a:rPr lang="en-US" sz="2400" dirty="0"/>
              <a:t>Student/enrollment updates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274148F-DF89-4A6C-A039-3C9ACDF42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259362"/>
              </p:ext>
            </p:extLst>
          </p:nvPr>
        </p:nvGraphicFramePr>
        <p:xfrm>
          <a:off x="850900" y="1600200"/>
          <a:ext cx="76073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2C56982-5C68-D774-9C00-3149327E1F78}"/>
              </a:ext>
            </a:extLst>
          </p:cNvPr>
          <p:cNvSpPr/>
          <p:nvPr/>
        </p:nvSpPr>
        <p:spPr>
          <a:xfrm>
            <a:off x="1597152" y="2859024"/>
            <a:ext cx="1524000" cy="871728"/>
          </a:xfrm>
          <a:prstGeom prst="wedgeRoundRectCallout">
            <a:avLst>
              <a:gd name="adj1" fmla="val 52917"/>
              <a:gd name="adj2" fmla="val 9361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 Skyhawks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 Arrow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 Seminole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 Sim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48B6151-C7FE-C14A-975E-15CF1177ED38}"/>
              </a:ext>
            </a:extLst>
          </p:cNvPr>
          <p:cNvSpPr/>
          <p:nvPr/>
        </p:nvSpPr>
        <p:spPr>
          <a:xfrm>
            <a:off x="5943600" y="1600200"/>
            <a:ext cx="1524000" cy="871728"/>
          </a:xfrm>
          <a:prstGeom prst="wedgeRoundRectCallout">
            <a:avLst>
              <a:gd name="adj1" fmla="val 52917"/>
              <a:gd name="adj2" fmla="val 9361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13 Skyhawks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 Seminole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 Citabria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 Sims</a:t>
            </a:r>
          </a:p>
        </p:txBody>
      </p:sp>
    </p:spTree>
    <p:extLst>
      <p:ext uri="{BB962C8B-B14F-4D97-AF65-F5344CB8AC3E}">
        <p14:creationId xmlns:p14="http://schemas.microsoft.com/office/powerpoint/2010/main" val="30476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58279882"/>
              </p:ext>
            </p:extLst>
          </p:nvPr>
        </p:nvGraphicFramePr>
        <p:xfrm>
          <a:off x="341376" y="146304"/>
          <a:ext cx="8589939" cy="571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15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58474-BB0C-F103-52EE-C546F0FC5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44735-5894-39FA-BB7F-0CF94DF0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803392"/>
            <a:ext cx="6858000" cy="5760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Cessna Skyhawk 172</a:t>
            </a:r>
          </a:p>
        </p:txBody>
      </p:sp>
    </p:spTree>
    <p:extLst>
      <p:ext uri="{BB962C8B-B14F-4D97-AF65-F5344CB8AC3E}">
        <p14:creationId xmlns:p14="http://schemas.microsoft.com/office/powerpoint/2010/main" val="13795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D6BBC7-780C-2D54-49DB-F56ECAC9C760}"/>
              </a:ext>
            </a:extLst>
          </p:cNvPr>
          <p:cNvGrpSpPr/>
          <p:nvPr/>
        </p:nvGrpSpPr>
        <p:grpSpPr>
          <a:xfrm>
            <a:off x="282320" y="1477899"/>
            <a:ext cx="4038600" cy="3447824"/>
            <a:chOff x="282320" y="1477899"/>
            <a:chExt cx="4038600" cy="3447824"/>
          </a:xfrm>
        </p:grpSpPr>
        <p:pic>
          <p:nvPicPr>
            <p:cNvPr id="37890" name="Picture 6" descr="http://farm4.static.flickr.com/3648/3442857063_eb2a6bdfc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19" y="1477899"/>
              <a:ext cx="3304032" cy="2478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1" name="TextBox 1"/>
            <p:cNvSpPr txBox="1">
              <a:spLocks noChangeArrowheads="1"/>
            </p:cNvSpPr>
            <p:nvPr/>
          </p:nvSpPr>
          <p:spPr bwMode="auto">
            <a:xfrm>
              <a:off x="282320" y="4279392"/>
              <a:ext cx="4038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har char="•"/>
                <a:defRPr sz="2800">
                  <a:solidFill>
                    <a:srgbClr val="000054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sz="2400">
                  <a:solidFill>
                    <a:srgbClr val="000054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40000"/>
                </a:spcBef>
                <a:buChar char="•"/>
                <a:defRPr sz="2000">
                  <a:solidFill>
                    <a:srgbClr val="000054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40000"/>
                </a:spcBef>
                <a:buChar char="–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0000"/>
                </a:spcBef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New 1956:		 $   8,700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Today's dollars	 $ 96,000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E69AFE4-980F-6DDF-C7B9-3EE1320D5B7F}"/>
              </a:ext>
            </a:extLst>
          </p:cNvPr>
          <p:cNvGrpSpPr/>
          <p:nvPr/>
        </p:nvGrpSpPr>
        <p:grpSpPr>
          <a:xfrm>
            <a:off x="4678680" y="1321498"/>
            <a:ext cx="3719513" cy="4158223"/>
            <a:chOff x="4678680" y="1321498"/>
            <a:chExt cx="3719513" cy="4158223"/>
          </a:xfrm>
        </p:grpSpPr>
        <p:pic>
          <p:nvPicPr>
            <p:cNvPr id="3789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680" y="1321498"/>
              <a:ext cx="3719513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TextBox 2"/>
            <p:cNvSpPr txBox="1">
              <a:spLocks noChangeArrowheads="1"/>
            </p:cNvSpPr>
            <p:nvPr/>
          </p:nvSpPr>
          <p:spPr bwMode="auto">
            <a:xfrm>
              <a:off x="5045393" y="4279392"/>
              <a:ext cx="33528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40000"/>
                </a:spcBef>
                <a:buChar char="•"/>
                <a:defRPr sz="2800">
                  <a:solidFill>
                    <a:srgbClr val="000054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sz="2400">
                  <a:solidFill>
                    <a:srgbClr val="000054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40000"/>
                </a:spcBef>
                <a:buChar char="•"/>
                <a:defRPr sz="2000">
                  <a:solidFill>
                    <a:srgbClr val="000054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40000"/>
                </a:spcBef>
                <a:buChar char="–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0000"/>
                </a:spcBef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>
                  <a:solidFill>
                    <a:srgbClr val="000054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2014 C172SP  $292,000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2016 C172SP  $395,000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2022 C172SP  $492,000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2025 C172SP  $525,000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F45B2A1-D5A1-84CF-D0BB-9A709419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646331"/>
          </a:xfrm>
        </p:spPr>
        <p:txBody>
          <a:bodyPr/>
          <a:lstStyle/>
          <a:p>
            <a:pPr algn="ctr"/>
            <a:r>
              <a:rPr lang="en-US" dirty="0"/>
              <a:t>Cost increase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9F0-362B-6AA9-F171-E56F637B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9872"/>
            <a:ext cx="6858000" cy="528830"/>
          </a:xfrm>
        </p:spPr>
        <p:txBody>
          <a:bodyPr>
            <a:normAutofit fontScale="90000"/>
          </a:bodyPr>
          <a:lstStyle/>
          <a:p>
            <a:r>
              <a:rPr lang="en-US" dirty="0"/>
              <a:t>SDSU </a:t>
            </a:r>
            <a:br>
              <a:rPr lang="en-US" dirty="0"/>
            </a:br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C211-972D-203A-DA5E-C1E96CD2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" y="1426464"/>
            <a:ext cx="3156609" cy="4745737"/>
          </a:xfrm>
        </p:spPr>
        <p:txBody>
          <a:bodyPr>
            <a:normAutofit/>
          </a:bodyPr>
          <a:lstStyle/>
          <a:p>
            <a:r>
              <a:rPr lang="en-US" sz="1800" dirty="0"/>
              <a:t>Do right by our students/ constituents/ stakeholders</a:t>
            </a:r>
          </a:p>
          <a:p>
            <a:r>
              <a:rPr lang="en-US" sz="1800" dirty="0"/>
              <a:t>Excel in our focused area</a:t>
            </a:r>
          </a:p>
          <a:p>
            <a:pPr lvl="1"/>
            <a:r>
              <a:rPr lang="en-US" sz="1500" dirty="0"/>
              <a:t>Aviation educators</a:t>
            </a:r>
          </a:p>
          <a:p>
            <a:pPr marL="274320" lvl="1" indent="0">
              <a:buNone/>
            </a:pPr>
            <a:endParaRPr lang="en-US" sz="1800" dirty="0"/>
          </a:p>
          <a:p>
            <a:pPr marL="34290" indent="0">
              <a:buNone/>
            </a:pPr>
            <a:r>
              <a:rPr lang="en-US" sz="1800" dirty="0"/>
              <a:t>Growing pains</a:t>
            </a:r>
          </a:p>
          <a:p>
            <a:r>
              <a:rPr lang="en-US" sz="1800" dirty="0"/>
              <a:t>Skilled employees</a:t>
            </a:r>
          </a:p>
          <a:p>
            <a:r>
              <a:rPr lang="en-US" sz="1800" dirty="0"/>
              <a:t>Size/growth</a:t>
            </a:r>
          </a:p>
          <a:p>
            <a:r>
              <a:rPr lang="en-US" sz="1800" dirty="0"/>
              <a:t>Environment </a:t>
            </a:r>
          </a:p>
          <a:p>
            <a:r>
              <a:rPr lang="en-US" sz="1800" dirty="0"/>
              <a:t>Costs</a:t>
            </a: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745C0-E7F5-CFC0-D73F-AE007C761E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64" y="3379686"/>
            <a:ext cx="4160736" cy="347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D19A7-58E7-7A42-D037-3032F8B0F2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721" y="11015"/>
            <a:ext cx="5853279" cy="31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BE54-D7E7-72F2-81DF-DDAC643F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AEA2-93A4-6BA2-5E44-F8A766C7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4840225"/>
            <a:ext cx="4916424" cy="1377696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dirty="0">
                <a:hlinkClick r:id="rId3"/>
              </a:rPr>
              <a:t>Questions?</a:t>
            </a:r>
          </a:p>
          <a:p>
            <a:pPr marL="34290" indent="0">
              <a:buNone/>
            </a:pPr>
            <a:r>
              <a:rPr lang="en-US" dirty="0">
                <a:hlinkClick r:id="rId3"/>
              </a:rPr>
              <a:t>Cody.Christensen@sdstate.edu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A18281-EC09-CB97-D5FC-A920FF902D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5"/>
          <a:stretch/>
        </p:blipFill>
        <p:spPr>
          <a:xfrm>
            <a:off x="247990" y="155347"/>
            <a:ext cx="6616105" cy="4137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9859D4-CBDB-6184-EB77-FE605243D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155" y="288798"/>
            <a:ext cx="2706854" cy="31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78F01B-BC32-DA52-00BB-AA3C4590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4A771B-B4FB-6783-3573-57701F9B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608"/>
            <a:ext cx="9144000" cy="525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0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F19C814-9B7D-2603-DA41-B9EB92F88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098290"/>
              </p:ext>
            </p:extLst>
          </p:nvPr>
        </p:nvGraphicFramePr>
        <p:xfrm>
          <a:off x="195072" y="563880"/>
          <a:ext cx="8753856" cy="57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E9835B-3A72-3CA0-CFF5-B30904FDE8EE}"/>
              </a:ext>
            </a:extLst>
          </p:cNvPr>
          <p:cNvSpPr txBox="1"/>
          <p:nvPr/>
        </p:nvSpPr>
        <p:spPr>
          <a:xfrm>
            <a:off x="152400" y="6506548"/>
            <a:ext cx="21275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https://www.faa.gov/</a:t>
            </a:r>
          </a:p>
        </p:txBody>
      </p:sp>
    </p:spTree>
    <p:extLst>
      <p:ext uri="{BB962C8B-B14F-4D97-AF65-F5344CB8AC3E}">
        <p14:creationId xmlns:p14="http://schemas.microsoft.com/office/powerpoint/2010/main" val="2120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EC85C4-0343-682F-338C-D1867706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904398"/>
              </p:ext>
            </p:extLst>
          </p:nvPr>
        </p:nvGraphicFramePr>
        <p:xfrm>
          <a:off x="512064" y="743712"/>
          <a:ext cx="816864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069FA8-D70D-B7E0-119D-D0E574CA243E}"/>
              </a:ext>
            </a:extLst>
          </p:cNvPr>
          <p:cNvSpPr txBox="1"/>
          <p:nvPr/>
        </p:nvSpPr>
        <p:spPr>
          <a:xfrm>
            <a:off x="152400" y="6506548"/>
            <a:ext cx="21275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https://www.faa.gov/</a:t>
            </a:r>
          </a:p>
        </p:txBody>
      </p:sp>
    </p:spTree>
    <p:extLst>
      <p:ext uri="{BB962C8B-B14F-4D97-AF65-F5344CB8AC3E}">
        <p14:creationId xmlns:p14="http://schemas.microsoft.com/office/powerpoint/2010/main" val="8456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AEE7FB6E-99F1-EFDC-7A36-D8FB15CAB8C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54313578"/>
                  </p:ext>
                </p:extLst>
              </p:nvPr>
            </p:nvGraphicFramePr>
            <p:xfrm>
              <a:off x="243840" y="97536"/>
              <a:ext cx="8461248" cy="61569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AEE7FB6E-99F1-EFDC-7A36-D8FB15CAB8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840" y="97536"/>
                <a:ext cx="8461248" cy="6156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5968BD6-A2FA-3928-4682-163FA4087504}"/>
              </a:ext>
            </a:extLst>
          </p:cNvPr>
          <p:cNvSpPr txBox="1"/>
          <p:nvPr/>
        </p:nvSpPr>
        <p:spPr>
          <a:xfrm>
            <a:off x="152400" y="6506548"/>
            <a:ext cx="21275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https://www.faa.gov/</a:t>
            </a:r>
          </a:p>
        </p:txBody>
      </p:sp>
    </p:spTree>
    <p:extLst>
      <p:ext uri="{BB962C8B-B14F-4D97-AF65-F5344CB8AC3E}">
        <p14:creationId xmlns:p14="http://schemas.microsoft.com/office/powerpoint/2010/main" val="11968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79785F18-F735-54EE-E3C3-3F4965BBDA6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58977746"/>
                  </p:ext>
                </p:extLst>
              </p:nvPr>
            </p:nvGraphicFramePr>
            <p:xfrm>
              <a:off x="597408" y="365760"/>
              <a:ext cx="8083296" cy="571804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79785F18-F735-54EE-E3C3-3F4965BBDA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408" y="365760"/>
                <a:ext cx="8083296" cy="571804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AB8342-6747-4395-1919-5AD57CCC1886}"/>
              </a:ext>
            </a:extLst>
          </p:cNvPr>
          <p:cNvSpPr txBox="1"/>
          <p:nvPr/>
        </p:nvSpPr>
        <p:spPr>
          <a:xfrm>
            <a:off x="152400" y="6506548"/>
            <a:ext cx="21275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https://www.faa.gov/</a:t>
            </a:r>
          </a:p>
        </p:txBody>
      </p:sp>
    </p:spTree>
    <p:extLst>
      <p:ext uri="{BB962C8B-B14F-4D97-AF65-F5344CB8AC3E}">
        <p14:creationId xmlns:p14="http://schemas.microsoft.com/office/powerpoint/2010/main" val="19365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2E6C3F-6D5E-BC3D-4FB4-1B0CBE59C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726079"/>
              </p:ext>
            </p:extLst>
          </p:nvPr>
        </p:nvGraphicFramePr>
        <p:xfrm>
          <a:off x="292608" y="143256"/>
          <a:ext cx="8558784" cy="54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5B1D65-F568-BFCE-C135-AA784A4E7BCC}"/>
              </a:ext>
            </a:extLst>
          </p:cNvPr>
          <p:cNvSpPr txBox="1"/>
          <p:nvPr/>
        </p:nvSpPr>
        <p:spPr>
          <a:xfrm>
            <a:off x="182880" y="5852160"/>
            <a:ext cx="41777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Age 21 to 65</a:t>
            </a:r>
          </a:p>
          <a:p>
            <a:r>
              <a:rPr lang="en-US" sz="2000" dirty="0"/>
              <a:t>Boeing 128,000 new pilots next 20 years</a:t>
            </a:r>
          </a:p>
          <a:p>
            <a:r>
              <a:rPr lang="en-US" sz="1200" dirty="0"/>
              <a:t>Source: FAA &amp; Boeing.com 2022-Pilot-Technician-Outlook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43FD4E-1C71-4E63-41A3-143EE5A52A8C}"/>
              </a:ext>
            </a:extLst>
          </p:cNvPr>
          <p:cNvSpPr/>
          <p:nvPr/>
        </p:nvSpPr>
        <p:spPr>
          <a:xfrm>
            <a:off x="5839968" y="1194816"/>
            <a:ext cx="3121152" cy="465734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0F34C-0580-F4E4-534C-77EDBFDC05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752" y="4554395"/>
            <a:ext cx="3162200" cy="172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4EC09-0831-6A7F-059C-ED88528D12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7976"/>
            <a:ext cx="3032295" cy="172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8FD28-2967-5854-CBC7-8E922399D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72" y="16770"/>
            <a:ext cx="8143027" cy="4228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8C3344-FB44-C93F-0E3B-07BF7F9CB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339" y="2682239"/>
            <a:ext cx="2015589" cy="130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1B186C-3BB0-88E0-B73E-DE7AAA874108}"/>
              </a:ext>
            </a:extLst>
          </p:cNvPr>
          <p:cNvSpPr txBox="1"/>
          <p:nvPr/>
        </p:nvSpPr>
        <p:spPr>
          <a:xfrm>
            <a:off x="6684378" y="6550223"/>
            <a:ext cx="2513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7"/>
              </a:rPr>
              <a:t>www.youcanfly.aopa.org</a:t>
            </a:r>
            <a:r>
              <a:rPr lang="en-US" dirty="0"/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9D5D64-3D6E-BE37-9207-17D774997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6232" y="4554395"/>
            <a:ext cx="1969623" cy="19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57ABB68-9680-5718-4B71-7202F0CF9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597" y="726949"/>
            <a:ext cx="4236118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20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unn Template">
  <a:themeElements>
    <a:clrScheme name="Custom 6">
      <a:dk1>
        <a:sysClr val="windowText" lastClr="000000"/>
      </a:dk1>
      <a:lt1>
        <a:sysClr val="window" lastClr="FFFFFF"/>
      </a:lt1>
      <a:dk2>
        <a:srgbClr val="0033A0"/>
      </a:dk2>
      <a:lt2>
        <a:srgbClr val="FFFFFF"/>
      </a:lt2>
      <a:accent1>
        <a:srgbClr val="0033A0"/>
      </a:accent1>
      <a:accent2>
        <a:srgbClr val="FFD700"/>
      </a:accent2>
      <a:accent3>
        <a:srgbClr val="84BD00"/>
      </a:accent3>
      <a:accent4>
        <a:srgbClr val="0000FF"/>
      </a:accent4>
      <a:accent5>
        <a:srgbClr val="7C878E"/>
      </a:accent5>
      <a:accent6>
        <a:srgbClr val="0C2340"/>
      </a:accent6>
      <a:hlink>
        <a:srgbClr val="0033A0"/>
      </a:hlink>
      <a:folHlink>
        <a:srgbClr val="FFA300"/>
      </a:folHlink>
    </a:clrScheme>
    <a:fontScheme name="Custom 1">
      <a:majorFont>
        <a:latin typeface="Helvetic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SU PPP Template_2017" id="{31B53F0E-9D1C-40FC-9BB3-7EBF213B4256}" vid="{11314852-FB83-4289-8647-3B4FBE5FD8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SDSU PPP Template_2017</Template>
  <TotalTime>1402</TotalTime>
  <Words>392</Words>
  <Application>Microsoft Office PowerPoint</Application>
  <PresentationFormat>Letter Paper (8.5x11 in)</PresentationFormat>
  <Paragraphs>79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Helvetica</vt:lpstr>
      <vt:lpstr>Wingdings</vt:lpstr>
      <vt:lpstr>Dunn Template</vt:lpstr>
      <vt:lpstr>SDSU Flight Training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Student/enrollment updates</vt:lpstr>
      <vt:lpstr>PowerPoint Presentation</vt:lpstr>
      <vt:lpstr>Cessna Skyhawk 172</vt:lpstr>
      <vt:lpstr>Cost increase</vt:lpstr>
      <vt:lpstr>SDSU  operations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Conversations</dc:title>
  <dc:creator>Dragt, Kellee</dc:creator>
  <cp:lastModifiedBy>Cody Christensen</cp:lastModifiedBy>
  <cp:revision>82</cp:revision>
  <cp:lastPrinted>2017-12-11T22:37:16Z</cp:lastPrinted>
  <dcterms:created xsi:type="dcterms:W3CDTF">2017-12-07T20:59:30Z</dcterms:created>
  <dcterms:modified xsi:type="dcterms:W3CDTF">2023-03-13T21:22:15Z</dcterms:modified>
</cp:coreProperties>
</file>