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703" r:id="rId4"/>
    <p:sldId id="707" r:id="rId5"/>
    <p:sldId id="705" r:id="rId6"/>
    <p:sldId id="706" r:id="rId7"/>
    <p:sldId id="967" r:id="rId8"/>
    <p:sldId id="968" r:id="rId9"/>
    <p:sldId id="815" r:id="rId10"/>
    <p:sldId id="832" r:id="rId11"/>
    <p:sldId id="835" r:id="rId12"/>
    <p:sldId id="940" r:id="rId13"/>
    <p:sldId id="973" r:id="rId14"/>
    <p:sldId id="9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p:scale>
          <a:sx n="67" d="100"/>
          <a:sy n="67" d="100"/>
        </p:scale>
        <p:origin x="6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F9DC0-7827-4ECB-9BBF-911D851576EF}"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65EE71-AE33-466B-9760-AAF978CC4FED}" type="slidenum">
              <a:rPr lang="en-US" smtClean="0"/>
              <a:t>‹#›</a:t>
            </a:fld>
            <a:endParaRPr lang="en-US"/>
          </a:p>
        </p:txBody>
      </p:sp>
    </p:spTree>
    <p:extLst>
      <p:ext uri="{BB962C8B-B14F-4D97-AF65-F5344CB8AC3E}">
        <p14:creationId xmlns:p14="http://schemas.microsoft.com/office/powerpoint/2010/main" val="1631296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a:extLst>
              <a:ext uri="{FF2B5EF4-FFF2-40B4-BE49-F238E27FC236}">
                <a16:creationId xmlns:a16="http://schemas.microsoft.com/office/drawing/2014/main" id="{AC396246-A8FC-7B91-05C0-EEFFF67B551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Notes Placeholder 2">
            <a:extLst>
              <a:ext uri="{FF2B5EF4-FFF2-40B4-BE49-F238E27FC236}">
                <a16:creationId xmlns:a16="http://schemas.microsoft.com/office/drawing/2014/main" id="{3680003D-DDD1-1099-2BCF-504FA57B40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earlier you start the more economical treatments  Fog seal-Emulsions-Slurry Seal – Microsurfacing – thin overlay – thicker overlay - reconstruction</a:t>
            </a:r>
          </a:p>
        </p:txBody>
      </p:sp>
      <p:sp>
        <p:nvSpPr>
          <p:cNvPr id="254980" name="Slide Number Placeholder 3">
            <a:extLst>
              <a:ext uri="{FF2B5EF4-FFF2-40B4-BE49-F238E27FC236}">
                <a16:creationId xmlns:a16="http://schemas.microsoft.com/office/drawing/2014/main" id="{E497A7DA-A689-B546-449D-24DE455D10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546C35-E814-40DD-B940-5000032EF762}" type="slidenum">
              <a:rPr lang="en-US" altLang="en-US" smtClean="0">
                <a:solidFill>
                  <a:srgbClr val="000000"/>
                </a:solidFill>
              </a:rPr>
              <a:pPr>
                <a:spcBef>
                  <a:spcPct val="0"/>
                </a:spcBef>
              </a:pPr>
              <a:t>3</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EC93B-6DF4-4435-BA3F-DF358A5A7B0A}" type="slidenum">
              <a:rPr lang="en-US" smtClean="0"/>
              <a:t>12</a:t>
            </a:fld>
            <a:endParaRPr lang="en-US" dirty="0"/>
          </a:p>
        </p:txBody>
      </p:sp>
    </p:spTree>
    <p:extLst>
      <p:ext uri="{BB962C8B-B14F-4D97-AF65-F5344CB8AC3E}">
        <p14:creationId xmlns:p14="http://schemas.microsoft.com/office/powerpoint/2010/main" val="1836358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EC93B-6DF4-4435-BA3F-DF358A5A7B0A}" type="slidenum">
              <a:rPr lang="en-US" smtClean="0"/>
              <a:t>14</a:t>
            </a:fld>
            <a:endParaRPr lang="en-US" dirty="0"/>
          </a:p>
        </p:txBody>
      </p:sp>
    </p:spTree>
    <p:extLst>
      <p:ext uri="{BB962C8B-B14F-4D97-AF65-F5344CB8AC3E}">
        <p14:creationId xmlns:p14="http://schemas.microsoft.com/office/powerpoint/2010/main" val="3509223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a:extLst>
              <a:ext uri="{FF2B5EF4-FFF2-40B4-BE49-F238E27FC236}">
                <a16:creationId xmlns:a16="http://schemas.microsoft.com/office/drawing/2014/main" id="{2167425D-4AE5-16A0-FEC4-8A7F3DAEBCB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Notes Placeholder 2">
            <a:extLst>
              <a:ext uri="{FF2B5EF4-FFF2-40B4-BE49-F238E27FC236}">
                <a16:creationId xmlns:a16="http://schemas.microsoft.com/office/drawing/2014/main" id="{A899B596-E104-DB46-DE4B-FDDA7020B4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Others will be covering surface treatments, crack sealing and full depth patching….since seal coats new to 10G I will go over a litt</a:t>
            </a:r>
          </a:p>
        </p:txBody>
      </p:sp>
      <p:sp>
        <p:nvSpPr>
          <p:cNvPr id="266244" name="Slide Number Placeholder 3">
            <a:extLst>
              <a:ext uri="{FF2B5EF4-FFF2-40B4-BE49-F238E27FC236}">
                <a16:creationId xmlns:a16="http://schemas.microsoft.com/office/drawing/2014/main" id="{7FAA17F3-3F9F-9B02-0C37-1AEE0A2A82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73AFB4-70A4-439B-80F5-927D6941FC15}" type="slidenum">
              <a:rPr lang="en-US" altLang="en-US" smtClean="0">
                <a:solidFill>
                  <a:srgbClr val="000000"/>
                </a:solidFill>
              </a:rPr>
              <a:pPr>
                <a:spcBef>
                  <a:spcPct val="0"/>
                </a:spcBef>
              </a:pPr>
              <a:t>4</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a:extLst>
              <a:ext uri="{FF2B5EF4-FFF2-40B4-BE49-F238E27FC236}">
                <a16:creationId xmlns:a16="http://schemas.microsoft.com/office/drawing/2014/main" id="{BBC161A5-D499-BABF-8003-40DF1FBE93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defRPr>
            </a:lvl1pPr>
            <a:lvl2pPr marL="730250" indent="-280988" defTabSz="911225">
              <a:spcBef>
                <a:spcPct val="30000"/>
              </a:spcBef>
              <a:defRPr sz="1200">
                <a:solidFill>
                  <a:schemeClr val="tx1"/>
                </a:solidFill>
                <a:latin typeface="Calibri" panose="020F0502020204030204" pitchFamily="34" charset="0"/>
              </a:defRPr>
            </a:lvl2pPr>
            <a:lvl3pPr marL="1123950" indent="-223838" defTabSz="911225">
              <a:spcBef>
                <a:spcPct val="30000"/>
              </a:spcBef>
              <a:defRPr sz="1200">
                <a:solidFill>
                  <a:schemeClr val="tx1"/>
                </a:solidFill>
                <a:latin typeface="Calibri" panose="020F0502020204030204" pitchFamily="34" charset="0"/>
              </a:defRPr>
            </a:lvl3pPr>
            <a:lvl4pPr marL="1573213" indent="-223838" defTabSz="911225">
              <a:spcBef>
                <a:spcPct val="30000"/>
              </a:spcBef>
              <a:defRPr sz="1200">
                <a:solidFill>
                  <a:schemeClr val="tx1"/>
                </a:solidFill>
                <a:latin typeface="Calibri" panose="020F0502020204030204" pitchFamily="34" charset="0"/>
              </a:defRPr>
            </a:lvl4pPr>
            <a:lvl5pPr marL="2022475" indent="-223838" defTabSz="911225">
              <a:spcBef>
                <a:spcPct val="30000"/>
              </a:spcBef>
              <a:defRPr sz="1200">
                <a:solidFill>
                  <a:schemeClr val="tx1"/>
                </a:solidFill>
                <a:latin typeface="Calibri" panose="020F0502020204030204" pitchFamily="34" charset="0"/>
              </a:defRPr>
            </a:lvl5pPr>
            <a:lvl6pPr marL="2479675" indent="-223838" defTabSz="911225" eaLnBrk="0" fontAlgn="base" hangingPunct="0">
              <a:spcBef>
                <a:spcPct val="30000"/>
              </a:spcBef>
              <a:spcAft>
                <a:spcPct val="0"/>
              </a:spcAft>
              <a:defRPr sz="1200">
                <a:solidFill>
                  <a:schemeClr val="tx1"/>
                </a:solidFill>
                <a:latin typeface="Calibri" panose="020F0502020204030204" pitchFamily="34" charset="0"/>
              </a:defRPr>
            </a:lvl6pPr>
            <a:lvl7pPr marL="2936875" indent="-223838" defTabSz="911225" eaLnBrk="0" fontAlgn="base" hangingPunct="0">
              <a:spcBef>
                <a:spcPct val="30000"/>
              </a:spcBef>
              <a:spcAft>
                <a:spcPct val="0"/>
              </a:spcAft>
              <a:defRPr sz="1200">
                <a:solidFill>
                  <a:schemeClr val="tx1"/>
                </a:solidFill>
                <a:latin typeface="Calibri" panose="020F0502020204030204" pitchFamily="34" charset="0"/>
              </a:defRPr>
            </a:lvl7pPr>
            <a:lvl8pPr marL="3394075" indent="-223838" defTabSz="911225" eaLnBrk="0" fontAlgn="base" hangingPunct="0">
              <a:spcBef>
                <a:spcPct val="30000"/>
              </a:spcBef>
              <a:spcAft>
                <a:spcPct val="0"/>
              </a:spcAft>
              <a:defRPr sz="1200">
                <a:solidFill>
                  <a:schemeClr val="tx1"/>
                </a:solidFill>
                <a:latin typeface="Calibri" panose="020F0502020204030204" pitchFamily="34" charset="0"/>
              </a:defRPr>
            </a:lvl8pPr>
            <a:lvl9pPr marL="3851275" indent="-223838" defTabSz="9112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64A56A-437F-43F2-B51B-236AE76A4629}" type="slidenum">
              <a:rPr lang="en-US" altLang="en-US" smtClean="0">
                <a:solidFill>
                  <a:srgbClr val="000000"/>
                </a:solidFill>
                <a:latin typeface="Times New Roman" panose="02020603050405020304" pitchFamily="18" charset="0"/>
                <a:cs typeface="Times New Roman" panose="02020603050405020304" pitchFamily="18" charset="0"/>
              </a:rPr>
              <a:pPr>
                <a:spcBef>
                  <a:spcPct val="0"/>
                </a:spcBef>
              </a:pPr>
              <a:t>5</a:t>
            </a:fld>
            <a:endParaRPr lang="en-US" altLang="en-US">
              <a:solidFill>
                <a:srgbClr val="000000"/>
              </a:solidFill>
              <a:latin typeface="Times New Roman" panose="02020603050405020304" pitchFamily="18" charset="0"/>
              <a:cs typeface="Times New Roman" panose="02020603050405020304" pitchFamily="18" charset="0"/>
            </a:endParaRPr>
          </a:p>
        </p:txBody>
      </p:sp>
      <p:sp>
        <p:nvSpPr>
          <p:cNvPr id="259075" name="Rectangle 2">
            <a:extLst>
              <a:ext uri="{FF2B5EF4-FFF2-40B4-BE49-F238E27FC236}">
                <a16:creationId xmlns:a16="http://schemas.microsoft.com/office/drawing/2014/main" id="{91151C6F-279B-834F-2072-1819F9DFA4E5}"/>
              </a:ext>
            </a:extLst>
          </p:cNvPr>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p:spPr>
      </p:sp>
      <p:sp>
        <p:nvSpPr>
          <p:cNvPr id="259076" name="Rectangle 3">
            <a:extLst>
              <a:ext uri="{FF2B5EF4-FFF2-40B4-BE49-F238E27FC236}">
                <a16:creationId xmlns:a16="http://schemas.microsoft.com/office/drawing/2014/main" id="{42F026C7-9BEF-B3A7-79B2-238BCF1BA2DF}"/>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tLang="en-US"/>
              <a:t>Chip seals not recommend on movement area not sure why listed.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5C55B1A3-73E1-09BE-7864-03F70B8B4DC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1" tIns="46585" rIns="93171" bIns="46585" anchor="b"/>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7A6FC83-1F8D-40DA-BD34-54E7F04B90EB}" type="slidenum">
              <a:rPr lang="en-US" altLang="en-US">
                <a:solidFill>
                  <a:srgbClr val="000000"/>
                </a:solidFill>
                <a:latin typeface="Arial" panose="020B0604020202020204" pitchFamily="34" charset="0"/>
              </a:rPr>
              <a:pPr algn="r" eaLnBrk="1" hangingPunct="1">
                <a:spcBef>
                  <a:spcPct val="0"/>
                </a:spcBef>
              </a:pPr>
              <a:t>6</a:t>
            </a:fld>
            <a:endParaRPr lang="en-US" altLang="en-US">
              <a:solidFill>
                <a:srgbClr val="000000"/>
              </a:solidFill>
              <a:latin typeface="Arial" panose="020B0604020202020204" pitchFamily="34" charset="0"/>
            </a:endParaRPr>
          </a:p>
        </p:txBody>
      </p:sp>
      <p:sp>
        <p:nvSpPr>
          <p:cNvPr id="261123" name="Rectangle 2">
            <a:extLst>
              <a:ext uri="{FF2B5EF4-FFF2-40B4-BE49-F238E27FC236}">
                <a16:creationId xmlns:a16="http://schemas.microsoft.com/office/drawing/2014/main" id="{CC6C7AA0-8395-096A-B4E8-F5DC4294C31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4" name="Rectangle 3">
            <a:extLst>
              <a:ext uri="{FF2B5EF4-FFF2-40B4-BE49-F238E27FC236}">
                <a16:creationId xmlns:a16="http://schemas.microsoft.com/office/drawing/2014/main" id="{37F710B4-69BA-7EB0-11F5-6C9ABEB640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Table 3.1 gives expected life extensions of various treatments, showing that treatment application at the right time (PCI level) results in a longer lasting pavement. </a:t>
            </a:r>
          </a:p>
          <a:p>
            <a:pPr eaLnBrk="1" hangingPunct="1"/>
            <a:endParaRPr lang="en-US" altLang="en-US"/>
          </a:p>
          <a:p>
            <a:pPr eaLnBrk="1" hangingPunct="1"/>
            <a:r>
              <a:rPr lang="en-US" altLang="en-US"/>
              <a:t>The major cause of asphalt age hardening in HMA pavements is oxidation. Therefore, one goal of pavement preservation is to delay aging by restricting the supply of oxygen to the pavement by reducing the surface permeability. Another important goal of preservation is to protect the pavement from moisture damage, which can also be delayed by reducing surface permeability. This can be done with varying degrees of success by applying spray applied seals, chip seals, micro surfacing or slurry seals, or other applications that apply asphalt emulsion to the surface in sufficient quantities to prevent intrusion of air and water. Heavier emulsion applications may be needed when surface permeability is high. Unsealed cracks serve as pathways for moving air and water into underlying layers, so cracked, permeable pavements may not be candidates for preventive seals, unless they are crack-sealed before treatment. Since some oxygen will always be available to the asphalt, sealing strategies are most effective if applied early before binder properties age to critical cracking conditions. The objective is to apply the surface seal prior to the point where the curve begins to bend downward.</a:t>
            </a:r>
          </a:p>
          <a:p>
            <a:pPr eaLnBrk="1" hangingPunct="1"/>
            <a:endParaRPr lang="en-US" altLang="en-US"/>
          </a:p>
          <a:p>
            <a:pPr eaLnBrk="1" hangingPunct="1"/>
            <a:r>
              <a:rPr lang="en-US" altLang="en-US"/>
              <a:t>**DBJ  Comment this shows putting on surface treatments on pavements with PCI &lt; 70, not sure we would promote surface treatments on a pavement with a PCI of 40.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CEC93B-6DF4-4435-BA3F-DF358A5A7B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806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CEC93B-6DF4-4435-BA3F-DF358A5A7B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358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5C55B1A3-73E1-09BE-7864-03F70B8B4DC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1" tIns="46585" rIns="93171" bIns="46585" anchor="b"/>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7A6FC83-1F8D-40DA-BD34-54E7F04B90EB}" type="slidenum">
              <a:rPr lang="en-US" altLang="en-US">
                <a:solidFill>
                  <a:srgbClr val="000000"/>
                </a:solidFill>
                <a:latin typeface="Arial" panose="020B0604020202020204" pitchFamily="34" charset="0"/>
              </a:rPr>
              <a:pPr algn="r" eaLnBrk="1" hangingPunct="1">
                <a:spcBef>
                  <a:spcPct val="0"/>
                </a:spcBef>
              </a:pPr>
              <a:t>9</a:t>
            </a:fld>
            <a:endParaRPr lang="en-US" altLang="en-US">
              <a:solidFill>
                <a:srgbClr val="000000"/>
              </a:solidFill>
              <a:latin typeface="Arial" panose="020B0604020202020204" pitchFamily="34" charset="0"/>
            </a:endParaRPr>
          </a:p>
        </p:txBody>
      </p:sp>
      <p:sp>
        <p:nvSpPr>
          <p:cNvPr id="261123" name="Rectangle 2">
            <a:extLst>
              <a:ext uri="{FF2B5EF4-FFF2-40B4-BE49-F238E27FC236}">
                <a16:creationId xmlns:a16="http://schemas.microsoft.com/office/drawing/2014/main" id="{CC6C7AA0-8395-096A-B4E8-F5DC4294C31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4" name="Rectangle 3">
            <a:extLst>
              <a:ext uri="{FF2B5EF4-FFF2-40B4-BE49-F238E27FC236}">
                <a16:creationId xmlns:a16="http://schemas.microsoft.com/office/drawing/2014/main" id="{37F710B4-69BA-7EB0-11F5-6C9ABEB640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Table 3.1 gives expected life extensions of various treatments, showing that treatment application at the right time (PCI level) results in a longer lasting pavement. </a:t>
            </a:r>
          </a:p>
          <a:p>
            <a:pPr eaLnBrk="1" hangingPunct="1"/>
            <a:endParaRPr lang="en-US" altLang="en-US"/>
          </a:p>
          <a:p>
            <a:pPr eaLnBrk="1" hangingPunct="1"/>
            <a:r>
              <a:rPr lang="en-US" altLang="en-US"/>
              <a:t>The major cause of asphalt age hardening in HMA pavements is oxidation. Therefore, one goal of pavement preservation is to delay aging by restricting the supply of oxygen to the pavement by reducing the surface permeability. Another important goal of preservation is to protect the pavement from moisture damage, which can also be delayed by reducing surface permeability. This can be done with varying degrees of success by applying spray applied seals, chip seals, micro surfacing or slurry seals, or other applications that apply asphalt emulsion to the surface in sufficient quantities to prevent intrusion of air and water. Heavier emulsion applications may be needed when surface permeability is high. Unsealed cracks serve as pathways for moving air and water into underlying layers, so cracked, permeable pavements may not be candidates for preventive seals, unless they are crack-sealed before treatment. Since some oxygen will always be available to the asphalt, sealing strategies are most effective if applied early before binder properties age to critical cracking conditions. The objective is to apply the surface seal prior to the point where the curve begins to bend downward.</a:t>
            </a:r>
          </a:p>
          <a:p>
            <a:pPr eaLnBrk="1" hangingPunct="1"/>
            <a:endParaRPr lang="en-US" altLang="en-US"/>
          </a:p>
          <a:p>
            <a:pPr eaLnBrk="1" hangingPunct="1"/>
            <a:r>
              <a:rPr lang="en-US" altLang="en-US"/>
              <a:t>**DBJ  Comment this shows putting on surface treatments on pavements with PCI &lt; 70, not sure we would promote surface treatments on a pavement with a PCI of 40.</a:t>
            </a:r>
          </a:p>
        </p:txBody>
      </p:sp>
    </p:spTree>
    <p:extLst>
      <p:ext uri="{BB962C8B-B14F-4D97-AF65-F5344CB8AC3E}">
        <p14:creationId xmlns:p14="http://schemas.microsoft.com/office/powerpoint/2010/main" val="4133773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5C55B1A3-73E1-09BE-7864-03F70B8B4DC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1" tIns="46585" rIns="93171" bIns="46585" anchor="b"/>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7A6FC83-1F8D-40DA-BD34-54E7F04B90EB}" type="slidenum">
              <a:rPr lang="en-US" altLang="en-US">
                <a:solidFill>
                  <a:srgbClr val="000000"/>
                </a:solidFill>
                <a:latin typeface="Arial" panose="020B0604020202020204" pitchFamily="34" charset="0"/>
              </a:rPr>
              <a:pPr algn="r" eaLnBrk="1" hangingPunct="1">
                <a:spcBef>
                  <a:spcPct val="0"/>
                </a:spcBef>
              </a:pPr>
              <a:t>10</a:t>
            </a:fld>
            <a:endParaRPr lang="en-US" altLang="en-US">
              <a:solidFill>
                <a:srgbClr val="000000"/>
              </a:solidFill>
              <a:latin typeface="Arial" panose="020B0604020202020204" pitchFamily="34" charset="0"/>
            </a:endParaRPr>
          </a:p>
        </p:txBody>
      </p:sp>
      <p:sp>
        <p:nvSpPr>
          <p:cNvPr id="261123" name="Rectangle 2">
            <a:extLst>
              <a:ext uri="{FF2B5EF4-FFF2-40B4-BE49-F238E27FC236}">
                <a16:creationId xmlns:a16="http://schemas.microsoft.com/office/drawing/2014/main" id="{CC6C7AA0-8395-096A-B4E8-F5DC4294C31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4" name="Rectangle 3">
            <a:extLst>
              <a:ext uri="{FF2B5EF4-FFF2-40B4-BE49-F238E27FC236}">
                <a16:creationId xmlns:a16="http://schemas.microsoft.com/office/drawing/2014/main" id="{37F710B4-69BA-7EB0-11F5-6C9ABEB640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Table 3.1 gives expected life extensions of various treatments, showing that treatment application at the right time (PCI level) results in a longer lasting pavement. </a:t>
            </a:r>
          </a:p>
          <a:p>
            <a:pPr eaLnBrk="1" hangingPunct="1"/>
            <a:endParaRPr lang="en-US" altLang="en-US"/>
          </a:p>
          <a:p>
            <a:pPr eaLnBrk="1" hangingPunct="1"/>
            <a:r>
              <a:rPr lang="en-US" altLang="en-US"/>
              <a:t>The major cause of asphalt age hardening in HMA pavements is oxidation. Therefore, one goal of pavement preservation is to delay aging by restricting the supply of oxygen to the pavement by reducing the surface permeability. Another important goal of preservation is to protect the pavement from moisture damage, which can also be delayed by reducing surface permeability. This can be done with varying degrees of success by applying spray applied seals, chip seals, micro surfacing or slurry seals, or other applications that apply asphalt emulsion to the surface in sufficient quantities to prevent intrusion of air and water. Heavier emulsion applications may be needed when surface permeability is high. Unsealed cracks serve as pathways for moving air and water into underlying layers, so cracked, permeable pavements may not be candidates for preventive seals, unless they are crack-sealed before treatment. Since some oxygen will always be available to the asphalt, sealing strategies are most effective if applied early before binder properties age to critical cracking conditions. The objective is to apply the surface seal prior to the point where the curve begins to bend downward.</a:t>
            </a:r>
          </a:p>
          <a:p>
            <a:pPr eaLnBrk="1" hangingPunct="1"/>
            <a:endParaRPr lang="en-US" altLang="en-US"/>
          </a:p>
          <a:p>
            <a:pPr eaLnBrk="1" hangingPunct="1"/>
            <a:r>
              <a:rPr lang="en-US" altLang="en-US"/>
              <a:t>**DBJ  Comment this shows putting on surface treatments on pavements with PCI &lt; 70, not sure we would promote surface treatments on a pavement with a PCI of 40.</a:t>
            </a:r>
          </a:p>
        </p:txBody>
      </p:sp>
    </p:spTree>
    <p:extLst>
      <p:ext uri="{BB962C8B-B14F-4D97-AF65-F5344CB8AC3E}">
        <p14:creationId xmlns:p14="http://schemas.microsoft.com/office/powerpoint/2010/main" val="3151146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CEC93B-6DF4-4435-BA3F-DF358A5A7B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39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69934-861D-72ED-BFEE-7C3A68B86D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60A665-ACAF-0020-C088-F4741DE6C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A57D6D-8E64-FD44-2D5B-9412F9A0A6AA}"/>
              </a:ext>
            </a:extLst>
          </p:cNvPr>
          <p:cNvSpPr>
            <a:spLocks noGrp="1"/>
          </p:cNvSpPr>
          <p:nvPr>
            <p:ph type="dt" sz="half" idx="10"/>
          </p:nvPr>
        </p:nvSpPr>
        <p:spPr/>
        <p:txBody>
          <a:bodyPr/>
          <a:lstStyle/>
          <a:p>
            <a:fld id="{6FF3CED9-9723-44B5-A809-CD094880FBE0}" type="datetimeFigureOut">
              <a:rPr lang="en-US" smtClean="0"/>
              <a:t>3/29/2023</a:t>
            </a:fld>
            <a:endParaRPr lang="en-US"/>
          </a:p>
        </p:txBody>
      </p:sp>
      <p:sp>
        <p:nvSpPr>
          <p:cNvPr id="5" name="Footer Placeholder 4">
            <a:extLst>
              <a:ext uri="{FF2B5EF4-FFF2-40B4-BE49-F238E27FC236}">
                <a16:creationId xmlns:a16="http://schemas.microsoft.com/office/drawing/2014/main" id="{577D51EA-FCD5-0375-FCA3-4EDEF06FD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CA584-8625-27FC-2333-9F971929094B}"/>
              </a:ext>
            </a:extLst>
          </p:cNvPr>
          <p:cNvSpPr>
            <a:spLocks noGrp="1"/>
          </p:cNvSpPr>
          <p:nvPr>
            <p:ph type="sldNum" sz="quarter" idx="12"/>
          </p:nvPr>
        </p:nvSpPr>
        <p:spPr/>
        <p:txBody>
          <a:bodyPr/>
          <a:lstStyle/>
          <a:p>
            <a:fld id="{E73D34FE-F072-4BC3-B414-4D7BB91DB450}" type="slidenum">
              <a:rPr lang="en-US" smtClean="0"/>
              <a:t>‹#›</a:t>
            </a:fld>
            <a:endParaRPr lang="en-US"/>
          </a:p>
        </p:txBody>
      </p:sp>
    </p:spTree>
    <p:extLst>
      <p:ext uri="{BB962C8B-B14F-4D97-AF65-F5344CB8AC3E}">
        <p14:creationId xmlns:p14="http://schemas.microsoft.com/office/powerpoint/2010/main" val="1623766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54E8-9E1C-0F9B-71C8-258E0FBEDC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22853F-6747-2365-C71F-3D43C25DE8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FCC24-58D5-7E1D-6164-4D88605CA6DA}"/>
              </a:ext>
            </a:extLst>
          </p:cNvPr>
          <p:cNvSpPr>
            <a:spLocks noGrp="1"/>
          </p:cNvSpPr>
          <p:nvPr>
            <p:ph type="dt" sz="half" idx="10"/>
          </p:nvPr>
        </p:nvSpPr>
        <p:spPr/>
        <p:txBody>
          <a:bodyPr/>
          <a:lstStyle/>
          <a:p>
            <a:fld id="{6FF3CED9-9723-44B5-A809-CD094880FBE0}" type="datetimeFigureOut">
              <a:rPr lang="en-US" smtClean="0"/>
              <a:t>3/29/2023</a:t>
            </a:fld>
            <a:endParaRPr lang="en-US"/>
          </a:p>
        </p:txBody>
      </p:sp>
      <p:sp>
        <p:nvSpPr>
          <p:cNvPr id="5" name="Footer Placeholder 4">
            <a:extLst>
              <a:ext uri="{FF2B5EF4-FFF2-40B4-BE49-F238E27FC236}">
                <a16:creationId xmlns:a16="http://schemas.microsoft.com/office/drawing/2014/main" id="{C9791109-E83D-3900-5BE4-8AA86F63D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43D7D3-05D3-3E44-F9A5-D9DAB38FAA9E}"/>
              </a:ext>
            </a:extLst>
          </p:cNvPr>
          <p:cNvSpPr>
            <a:spLocks noGrp="1"/>
          </p:cNvSpPr>
          <p:nvPr>
            <p:ph type="sldNum" sz="quarter" idx="12"/>
          </p:nvPr>
        </p:nvSpPr>
        <p:spPr/>
        <p:txBody>
          <a:bodyPr/>
          <a:lstStyle/>
          <a:p>
            <a:fld id="{E73D34FE-F072-4BC3-B414-4D7BB91DB450}" type="slidenum">
              <a:rPr lang="en-US" smtClean="0"/>
              <a:t>‹#›</a:t>
            </a:fld>
            <a:endParaRPr lang="en-US"/>
          </a:p>
        </p:txBody>
      </p:sp>
    </p:spTree>
    <p:extLst>
      <p:ext uri="{BB962C8B-B14F-4D97-AF65-F5344CB8AC3E}">
        <p14:creationId xmlns:p14="http://schemas.microsoft.com/office/powerpoint/2010/main" val="1812271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5B7D23-C488-A030-8B43-C2EBF9546F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5A160-D4EA-EB49-871A-BA59CEABA2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1A9BDA-073B-5416-F041-9E639E3005A6}"/>
              </a:ext>
            </a:extLst>
          </p:cNvPr>
          <p:cNvSpPr>
            <a:spLocks noGrp="1"/>
          </p:cNvSpPr>
          <p:nvPr>
            <p:ph type="dt" sz="half" idx="10"/>
          </p:nvPr>
        </p:nvSpPr>
        <p:spPr/>
        <p:txBody>
          <a:bodyPr/>
          <a:lstStyle/>
          <a:p>
            <a:fld id="{6FF3CED9-9723-44B5-A809-CD094880FBE0}" type="datetimeFigureOut">
              <a:rPr lang="en-US" smtClean="0"/>
              <a:t>3/29/2023</a:t>
            </a:fld>
            <a:endParaRPr lang="en-US"/>
          </a:p>
        </p:txBody>
      </p:sp>
      <p:sp>
        <p:nvSpPr>
          <p:cNvPr id="5" name="Footer Placeholder 4">
            <a:extLst>
              <a:ext uri="{FF2B5EF4-FFF2-40B4-BE49-F238E27FC236}">
                <a16:creationId xmlns:a16="http://schemas.microsoft.com/office/drawing/2014/main" id="{04CAAEF6-9F39-C030-FFAA-6D00C06ED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684D0E-AE95-E2B2-E613-D89B4BA68D1A}"/>
              </a:ext>
            </a:extLst>
          </p:cNvPr>
          <p:cNvSpPr>
            <a:spLocks noGrp="1"/>
          </p:cNvSpPr>
          <p:nvPr>
            <p:ph type="sldNum" sz="quarter" idx="12"/>
          </p:nvPr>
        </p:nvSpPr>
        <p:spPr/>
        <p:txBody>
          <a:bodyPr/>
          <a:lstStyle/>
          <a:p>
            <a:fld id="{E73D34FE-F072-4BC3-B414-4D7BB91DB450}" type="slidenum">
              <a:rPr lang="en-US" smtClean="0"/>
              <a:t>‹#›</a:t>
            </a:fld>
            <a:endParaRPr lang="en-US"/>
          </a:p>
        </p:txBody>
      </p:sp>
    </p:spTree>
    <p:extLst>
      <p:ext uri="{BB962C8B-B14F-4D97-AF65-F5344CB8AC3E}">
        <p14:creationId xmlns:p14="http://schemas.microsoft.com/office/powerpoint/2010/main" val="1269388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29707-664D-55FF-6305-692FC0B6EE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5FA349-384E-7220-B263-EF59DFB220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CF4BE-4F27-15CC-4F4D-A415C30901E0}"/>
              </a:ext>
            </a:extLst>
          </p:cNvPr>
          <p:cNvSpPr>
            <a:spLocks noGrp="1"/>
          </p:cNvSpPr>
          <p:nvPr>
            <p:ph type="dt" sz="half" idx="10"/>
          </p:nvPr>
        </p:nvSpPr>
        <p:spPr/>
        <p:txBody>
          <a:bodyPr/>
          <a:lstStyle/>
          <a:p>
            <a:fld id="{6FF3CED9-9723-44B5-A809-CD094880FBE0}" type="datetimeFigureOut">
              <a:rPr lang="en-US" smtClean="0"/>
              <a:t>3/29/2023</a:t>
            </a:fld>
            <a:endParaRPr lang="en-US"/>
          </a:p>
        </p:txBody>
      </p:sp>
      <p:sp>
        <p:nvSpPr>
          <p:cNvPr id="5" name="Footer Placeholder 4">
            <a:extLst>
              <a:ext uri="{FF2B5EF4-FFF2-40B4-BE49-F238E27FC236}">
                <a16:creationId xmlns:a16="http://schemas.microsoft.com/office/drawing/2014/main" id="{B4CF7AAA-03A6-901F-48C7-AD00FBE4B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4F5FA2-8F1F-5E34-96AD-3FE2372B0E33}"/>
              </a:ext>
            </a:extLst>
          </p:cNvPr>
          <p:cNvSpPr>
            <a:spLocks noGrp="1"/>
          </p:cNvSpPr>
          <p:nvPr>
            <p:ph type="sldNum" sz="quarter" idx="12"/>
          </p:nvPr>
        </p:nvSpPr>
        <p:spPr/>
        <p:txBody>
          <a:bodyPr/>
          <a:lstStyle/>
          <a:p>
            <a:fld id="{E73D34FE-F072-4BC3-B414-4D7BB91DB450}" type="slidenum">
              <a:rPr lang="en-US" smtClean="0"/>
              <a:t>‹#›</a:t>
            </a:fld>
            <a:endParaRPr lang="en-US"/>
          </a:p>
        </p:txBody>
      </p:sp>
    </p:spTree>
    <p:extLst>
      <p:ext uri="{BB962C8B-B14F-4D97-AF65-F5344CB8AC3E}">
        <p14:creationId xmlns:p14="http://schemas.microsoft.com/office/powerpoint/2010/main" val="4232932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4D739-9195-2E6D-CB87-1FE0542F87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9C2999-9549-EA8E-25D5-E2C4ABA50C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7D6577-A941-AED9-8A21-9C80927DDDCF}"/>
              </a:ext>
            </a:extLst>
          </p:cNvPr>
          <p:cNvSpPr>
            <a:spLocks noGrp="1"/>
          </p:cNvSpPr>
          <p:nvPr>
            <p:ph type="dt" sz="half" idx="10"/>
          </p:nvPr>
        </p:nvSpPr>
        <p:spPr/>
        <p:txBody>
          <a:bodyPr/>
          <a:lstStyle/>
          <a:p>
            <a:fld id="{6FF3CED9-9723-44B5-A809-CD094880FBE0}" type="datetimeFigureOut">
              <a:rPr lang="en-US" smtClean="0"/>
              <a:t>3/29/2023</a:t>
            </a:fld>
            <a:endParaRPr lang="en-US"/>
          </a:p>
        </p:txBody>
      </p:sp>
      <p:sp>
        <p:nvSpPr>
          <p:cNvPr id="5" name="Footer Placeholder 4">
            <a:extLst>
              <a:ext uri="{FF2B5EF4-FFF2-40B4-BE49-F238E27FC236}">
                <a16:creationId xmlns:a16="http://schemas.microsoft.com/office/drawing/2014/main" id="{BD10F31C-A67F-DCCE-19A7-9880AC4BA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7A704-5AE4-1C29-EAFA-A9F36C1C4E3E}"/>
              </a:ext>
            </a:extLst>
          </p:cNvPr>
          <p:cNvSpPr>
            <a:spLocks noGrp="1"/>
          </p:cNvSpPr>
          <p:nvPr>
            <p:ph type="sldNum" sz="quarter" idx="12"/>
          </p:nvPr>
        </p:nvSpPr>
        <p:spPr/>
        <p:txBody>
          <a:bodyPr/>
          <a:lstStyle/>
          <a:p>
            <a:fld id="{E73D34FE-F072-4BC3-B414-4D7BB91DB450}" type="slidenum">
              <a:rPr lang="en-US" smtClean="0"/>
              <a:t>‹#›</a:t>
            </a:fld>
            <a:endParaRPr lang="en-US"/>
          </a:p>
        </p:txBody>
      </p:sp>
    </p:spTree>
    <p:extLst>
      <p:ext uri="{BB962C8B-B14F-4D97-AF65-F5344CB8AC3E}">
        <p14:creationId xmlns:p14="http://schemas.microsoft.com/office/powerpoint/2010/main" val="2071967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AB3B-C7FA-CC93-A181-6D0DEE3159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EE6A60-D88E-3835-61C1-ADBF5C4B5D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6226DF-B6F7-7DBB-C064-44CEDC814A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7F066B-D55A-93BD-12A4-3F993D60BC40}"/>
              </a:ext>
            </a:extLst>
          </p:cNvPr>
          <p:cNvSpPr>
            <a:spLocks noGrp="1"/>
          </p:cNvSpPr>
          <p:nvPr>
            <p:ph type="dt" sz="half" idx="10"/>
          </p:nvPr>
        </p:nvSpPr>
        <p:spPr/>
        <p:txBody>
          <a:bodyPr/>
          <a:lstStyle/>
          <a:p>
            <a:fld id="{6FF3CED9-9723-44B5-A809-CD094880FBE0}" type="datetimeFigureOut">
              <a:rPr lang="en-US" smtClean="0"/>
              <a:t>3/29/2023</a:t>
            </a:fld>
            <a:endParaRPr lang="en-US"/>
          </a:p>
        </p:txBody>
      </p:sp>
      <p:sp>
        <p:nvSpPr>
          <p:cNvPr id="6" name="Footer Placeholder 5">
            <a:extLst>
              <a:ext uri="{FF2B5EF4-FFF2-40B4-BE49-F238E27FC236}">
                <a16:creationId xmlns:a16="http://schemas.microsoft.com/office/drawing/2014/main" id="{00BA41F2-4091-37C0-E941-0B40C00C45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120C39-8141-6E8B-9518-E48EA4529BFA}"/>
              </a:ext>
            </a:extLst>
          </p:cNvPr>
          <p:cNvSpPr>
            <a:spLocks noGrp="1"/>
          </p:cNvSpPr>
          <p:nvPr>
            <p:ph type="sldNum" sz="quarter" idx="12"/>
          </p:nvPr>
        </p:nvSpPr>
        <p:spPr/>
        <p:txBody>
          <a:bodyPr/>
          <a:lstStyle/>
          <a:p>
            <a:fld id="{E73D34FE-F072-4BC3-B414-4D7BB91DB450}" type="slidenum">
              <a:rPr lang="en-US" smtClean="0"/>
              <a:t>‹#›</a:t>
            </a:fld>
            <a:endParaRPr lang="en-US"/>
          </a:p>
        </p:txBody>
      </p:sp>
    </p:spTree>
    <p:extLst>
      <p:ext uri="{BB962C8B-B14F-4D97-AF65-F5344CB8AC3E}">
        <p14:creationId xmlns:p14="http://schemas.microsoft.com/office/powerpoint/2010/main" val="1936559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BCB46-F548-0BCE-9591-993AC671AF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759013-E900-6699-431D-2732ED73A8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B8C326-B4F4-8F2B-DAB2-039B2E51FD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026AA4-E43B-3F31-18C4-3E477C288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A3459D-E06F-5BEF-6D15-0A12100F1B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D4282-B655-8518-B4C6-DE55FEA32D27}"/>
              </a:ext>
            </a:extLst>
          </p:cNvPr>
          <p:cNvSpPr>
            <a:spLocks noGrp="1"/>
          </p:cNvSpPr>
          <p:nvPr>
            <p:ph type="dt" sz="half" idx="10"/>
          </p:nvPr>
        </p:nvSpPr>
        <p:spPr/>
        <p:txBody>
          <a:bodyPr/>
          <a:lstStyle/>
          <a:p>
            <a:fld id="{6FF3CED9-9723-44B5-A809-CD094880FBE0}" type="datetimeFigureOut">
              <a:rPr lang="en-US" smtClean="0"/>
              <a:t>3/29/2023</a:t>
            </a:fld>
            <a:endParaRPr lang="en-US"/>
          </a:p>
        </p:txBody>
      </p:sp>
      <p:sp>
        <p:nvSpPr>
          <p:cNvPr id="8" name="Footer Placeholder 7">
            <a:extLst>
              <a:ext uri="{FF2B5EF4-FFF2-40B4-BE49-F238E27FC236}">
                <a16:creationId xmlns:a16="http://schemas.microsoft.com/office/drawing/2014/main" id="{53046207-4E2C-AE94-94A1-5FBE49F6E2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E5CABC-425C-C75A-B486-38E99D0E80E1}"/>
              </a:ext>
            </a:extLst>
          </p:cNvPr>
          <p:cNvSpPr>
            <a:spLocks noGrp="1"/>
          </p:cNvSpPr>
          <p:nvPr>
            <p:ph type="sldNum" sz="quarter" idx="12"/>
          </p:nvPr>
        </p:nvSpPr>
        <p:spPr/>
        <p:txBody>
          <a:bodyPr/>
          <a:lstStyle/>
          <a:p>
            <a:fld id="{E73D34FE-F072-4BC3-B414-4D7BB91DB450}" type="slidenum">
              <a:rPr lang="en-US" smtClean="0"/>
              <a:t>‹#›</a:t>
            </a:fld>
            <a:endParaRPr lang="en-US"/>
          </a:p>
        </p:txBody>
      </p:sp>
    </p:spTree>
    <p:extLst>
      <p:ext uri="{BB962C8B-B14F-4D97-AF65-F5344CB8AC3E}">
        <p14:creationId xmlns:p14="http://schemas.microsoft.com/office/powerpoint/2010/main" val="1296769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94E17-4177-B7B8-F506-97CB1CA77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812182-5AD6-F065-4ADE-0057B26DACE4}"/>
              </a:ext>
            </a:extLst>
          </p:cNvPr>
          <p:cNvSpPr>
            <a:spLocks noGrp="1"/>
          </p:cNvSpPr>
          <p:nvPr>
            <p:ph type="dt" sz="half" idx="10"/>
          </p:nvPr>
        </p:nvSpPr>
        <p:spPr/>
        <p:txBody>
          <a:bodyPr/>
          <a:lstStyle/>
          <a:p>
            <a:fld id="{6FF3CED9-9723-44B5-A809-CD094880FBE0}" type="datetimeFigureOut">
              <a:rPr lang="en-US" smtClean="0"/>
              <a:t>3/29/2023</a:t>
            </a:fld>
            <a:endParaRPr lang="en-US"/>
          </a:p>
        </p:txBody>
      </p:sp>
      <p:sp>
        <p:nvSpPr>
          <p:cNvPr id="4" name="Footer Placeholder 3">
            <a:extLst>
              <a:ext uri="{FF2B5EF4-FFF2-40B4-BE49-F238E27FC236}">
                <a16:creationId xmlns:a16="http://schemas.microsoft.com/office/drawing/2014/main" id="{693FB8BD-6068-EA7B-FA69-9473F0B1AF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EC48E6-684D-E735-C069-B4EFEAC32400}"/>
              </a:ext>
            </a:extLst>
          </p:cNvPr>
          <p:cNvSpPr>
            <a:spLocks noGrp="1"/>
          </p:cNvSpPr>
          <p:nvPr>
            <p:ph type="sldNum" sz="quarter" idx="12"/>
          </p:nvPr>
        </p:nvSpPr>
        <p:spPr/>
        <p:txBody>
          <a:bodyPr/>
          <a:lstStyle/>
          <a:p>
            <a:fld id="{E73D34FE-F072-4BC3-B414-4D7BB91DB450}" type="slidenum">
              <a:rPr lang="en-US" smtClean="0"/>
              <a:t>‹#›</a:t>
            </a:fld>
            <a:endParaRPr lang="en-US"/>
          </a:p>
        </p:txBody>
      </p:sp>
    </p:spTree>
    <p:extLst>
      <p:ext uri="{BB962C8B-B14F-4D97-AF65-F5344CB8AC3E}">
        <p14:creationId xmlns:p14="http://schemas.microsoft.com/office/powerpoint/2010/main" val="3282415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606B5F-414F-3789-8985-0199F8271B8C}"/>
              </a:ext>
            </a:extLst>
          </p:cNvPr>
          <p:cNvSpPr>
            <a:spLocks noGrp="1"/>
          </p:cNvSpPr>
          <p:nvPr>
            <p:ph type="dt" sz="half" idx="10"/>
          </p:nvPr>
        </p:nvSpPr>
        <p:spPr/>
        <p:txBody>
          <a:bodyPr/>
          <a:lstStyle/>
          <a:p>
            <a:fld id="{6FF3CED9-9723-44B5-A809-CD094880FBE0}" type="datetimeFigureOut">
              <a:rPr lang="en-US" smtClean="0"/>
              <a:t>3/29/2023</a:t>
            </a:fld>
            <a:endParaRPr lang="en-US"/>
          </a:p>
        </p:txBody>
      </p:sp>
      <p:sp>
        <p:nvSpPr>
          <p:cNvPr id="3" name="Footer Placeholder 2">
            <a:extLst>
              <a:ext uri="{FF2B5EF4-FFF2-40B4-BE49-F238E27FC236}">
                <a16:creationId xmlns:a16="http://schemas.microsoft.com/office/drawing/2014/main" id="{01FA3F8D-846B-23C6-D282-46B10C9AB1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FF2356-D657-613B-66A8-BCCE8A92B1CD}"/>
              </a:ext>
            </a:extLst>
          </p:cNvPr>
          <p:cNvSpPr>
            <a:spLocks noGrp="1"/>
          </p:cNvSpPr>
          <p:nvPr>
            <p:ph type="sldNum" sz="quarter" idx="12"/>
          </p:nvPr>
        </p:nvSpPr>
        <p:spPr/>
        <p:txBody>
          <a:bodyPr/>
          <a:lstStyle/>
          <a:p>
            <a:fld id="{E73D34FE-F072-4BC3-B414-4D7BB91DB450}" type="slidenum">
              <a:rPr lang="en-US" smtClean="0"/>
              <a:t>‹#›</a:t>
            </a:fld>
            <a:endParaRPr lang="en-US"/>
          </a:p>
        </p:txBody>
      </p:sp>
    </p:spTree>
    <p:extLst>
      <p:ext uri="{BB962C8B-B14F-4D97-AF65-F5344CB8AC3E}">
        <p14:creationId xmlns:p14="http://schemas.microsoft.com/office/powerpoint/2010/main" val="545529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026D3-98C3-63C2-AA37-E14AB72F05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C7F6B6-8D23-34CD-373C-D8C6796330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D60723-4D00-6158-760F-2414FCDF4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C40701-648B-1ACB-A152-9CA8A1F2944E}"/>
              </a:ext>
            </a:extLst>
          </p:cNvPr>
          <p:cNvSpPr>
            <a:spLocks noGrp="1"/>
          </p:cNvSpPr>
          <p:nvPr>
            <p:ph type="dt" sz="half" idx="10"/>
          </p:nvPr>
        </p:nvSpPr>
        <p:spPr/>
        <p:txBody>
          <a:bodyPr/>
          <a:lstStyle/>
          <a:p>
            <a:fld id="{6FF3CED9-9723-44B5-A809-CD094880FBE0}" type="datetimeFigureOut">
              <a:rPr lang="en-US" smtClean="0"/>
              <a:t>3/29/2023</a:t>
            </a:fld>
            <a:endParaRPr lang="en-US"/>
          </a:p>
        </p:txBody>
      </p:sp>
      <p:sp>
        <p:nvSpPr>
          <p:cNvPr id="6" name="Footer Placeholder 5">
            <a:extLst>
              <a:ext uri="{FF2B5EF4-FFF2-40B4-BE49-F238E27FC236}">
                <a16:creationId xmlns:a16="http://schemas.microsoft.com/office/drawing/2014/main" id="{910ABE83-9B8D-9265-7666-58F738061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B2564-0D64-6C45-D8E3-0490B9F82A85}"/>
              </a:ext>
            </a:extLst>
          </p:cNvPr>
          <p:cNvSpPr>
            <a:spLocks noGrp="1"/>
          </p:cNvSpPr>
          <p:nvPr>
            <p:ph type="sldNum" sz="quarter" idx="12"/>
          </p:nvPr>
        </p:nvSpPr>
        <p:spPr/>
        <p:txBody>
          <a:bodyPr/>
          <a:lstStyle/>
          <a:p>
            <a:fld id="{E73D34FE-F072-4BC3-B414-4D7BB91DB450}" type="slidenum">
              <a:rPr lang="en-US" smtClean="0"/>
              <a:t>‹#›</a:t>
            </a:fld>
            <a:endParaRPr lang="en-US"/>
          </a:p>
        </p:txBody>
      </p:sp>
    </p:spTree>
    <p:extLst>
      <p:ext uri="{BB962C8B-B14F-4D97-AF65-F5344CB8AC3E}">
        <p14:creationId xmlns:p14="http://schemas.microsoft.com/office/powerpoint/2010/main" val="530165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419CE-69E1-34D4-DE5C-82A9DD3BA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99B9C3-AB76-AB2C-08CB-A901AE8A3B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95EFE4-077D-50F1-14DB-CA23916E5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70B7E-4ACB-98D4-E9D8-B99117F21787}"/>
              </a:ext>
            </a:extLst>
          </p:cNvPr>
          <p:cNvSpPr>
            <a:spLocks noGrp="1"/>
          </p:cNvSpPr>
          <p:nvPr>
            <p:ph type="dt" sz="half" idx="10"/>
          </p:nvPr>
        </p:nvSpPr>
        <p:spPr/>
        <p:txBody>
          <a:bodyPr/>
          <a:lstStyle/>
          <a:p>
            <a:fld id="{6FF3CED9-9723-44B5-A809-CD094880FBE0}" type="datetimeFigureOut">
              <a:rPr lang="en-US" smtClean="0"/>
              <a:t>3/29/2023</a:t>
            </a:fld>
            <a:endParaRPr lang="en-US"/>
          </a:p>
        </p:txBody>
      </p:sp>
      <p:sp>
        <p:nvSpPr>
          <p:cNvPr id="6" name="Footer Placeholder 5">
            <a:extLst>
              <a:ext uri="{FF2B5EF4-FFF2-40B4-BE49-F238E27FC236}">
                <a16:creationId xmlns:a16="http://schemas.microsoft.com/office/drawing/2014/main" id="{025AD86C-9F30-2CAE-9281-3D173F107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F6283B-9ABB-DD2B-6593-426E14FC6E61}"/>
              </a:ext>
            </a:extLst>
          </p:cNvPr>
          <p:cNvSpPr>
            <a:spLocks noGrp="1"/>
          </p:cNvSpPr>
          <p:nvPr>
            <p:ph type="sldNum" sz="quarter" idx="12"/>
          </p:nvPr>
        </p:nvSpPr>
        <p:spPr/>
        <p:txBody>
          <a:bodyPr/>
          <a:lstStyle/>
          <a:p>
            <a:fld id="{E73D34FE-F072-4BC3-B414-4D7BB91DB450}" type="slidenum">
              <a:rPr lang="en-US" smtClean="0"/>
              <a:t>‹#›</a:t>
            </a:fld>
            <a:endParaRPr lang="en-US"/>
          </a:p>
        </p:txBody>
      </p:sp>
    </p:spTree>
    <p:extLst>
      <p:ext uri="{BB962C8B-B14F-4D97-AF65-F5344CB8AC3E}">
        <p14:creationId xmlns:p14="http://schemas.microsoft.com/office/powerpoint/2010/main" val="3546809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16272E-CB9D-2A9B-8EA1-E57A82437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44C42B-19A2-1C1D-FDA0-045FBE3FD5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C2A2E-1FE4-AC09-FABD-CF6F3DE38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F3CED9-9723-44B5-A809-CD094880FBE0}" type="datetimeFigureOut">
              <a:rPr lang="en-US" smtClean="0"/>
              <a:t>3/29/2023</a:t>
            </a:fld>
            <a:endParaRPr lang="en-US"/>
          </a:p>
        </p:txBody>
      </p:sp>
      <p:sp>
        <p:nvSpPr>
          <p:cNvPr id="5" name="Footer Placeholder 4">
            <a:extLst>
              <a:ext uri="{FF2B5EF4-FFF2-40B4-BE49-F238E27FC236}">
                <a16:creationId xmlns:a16="http://schemas.microsoft.com/office/drawing/2014/main" id="{9491686A-8777-CC18-AB30-BB83D3B2D6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6C25AF-2F0A-8C7C-FDDC-E33482E96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D34FE-F072-4BC3-B414-4D7BB91DB450}" type="slidenum">
              <a:rPr lang="en-US" smtClean="0"/>
              <a:t>‹#›</a:t>
            </a:fld>
            <a:endParaRPr lang="en-US"/>
          </a:p>
        </p:txBody>
      </p:sp>
    </p:spTree>
    <p:extLst>
      <p:ext uri="{BB962C8B-B14F-4D97-AF65-F5344CB8AC3E}">
        <p14:creationId xmlns:p14="http://schemas.microsoft.com/office/powerpoint/2010/main" val="2200256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AC8F4-D984-A206-CE96-20D56F83D7D0}"/>
              </a:ext>
            </a:extLst>
          </p:cNvPr>
          <p:cNvSpPr>
            <a:spLocks noGrp="1"/>
          </p:cNvSpPr>
          <p:nvPr>
            <p:ph type="ctrTitle"/>
          </p:nvPr>
        </p:nvSpPr>
        <p:spPr>
          <a:xfrm>
            <a:off x="543339" y="1122363"/>
            <a:ext cx="11264348" cy="1422054"/>
          </a:xfrm>
        </p:spPr>
        <p:txBody>
          <a:bodyPr>
            <a:normAutofit/>
          </a:bodyPr>
          <a:lstStyle/>
          <a:p>
            <a:r>
              <a:rPr lang="en-US" sz="4800" b="1" dirty="0"/>
              <a:t>Airfield Asphalt Preservation &amp; Maintenance</a:t>
            </a:r>
          </a:p>
        </p:txBody>
      </p:sp>
      <p:sp>
        <p:nvSpPr>
          <p:cNvPr id="3" name="Subtitle 2">
            <a:extLst>
              <a:ext uri="{FF2B5EF4-FFF2-40B4-BE49-F238E27FC236}">
                <a16:creationId xmlns:a16="http://schemas.microsoft.com/office/drawing/2014/main" id="{ADDE61F9-3DB6-4E09-BE62-7696AA0EF397}"/>
              </a:ext>
            </a:extLst>
          </p:cNvPr>
          <p:cNvSpPr>
            <a:spLocks noGrp="1"/>
          </p:cNvSpPr>
          <p:nvPr>
            <p:ph type="subTitle" idx="1"/>
          </p:nvPr>
        </p:nvSpPr>
        <p:spPr/>
        <p:txBody>
          <a:bodyPr/>
          <a:lstStyle/>
          <a:p>
            <a:r>
              <a:rPr lang="en-US" dirty="0"/>
              <a:t>Shane Steiner, KLJ</a:t>
            </a:r>
          </a:p>
          <a:p>
            <a:r>
              <a:rPr lang="en-US" dirty="0"/>
              <a:t>Joe LaRusso, Asphalt Systems Inc.</a:t>
            </a:r>
          </a:p>
          <a:p>
            <a:r>
              <a:rPr lang="en-US" dirty="0"/>
              <a:t>Greg Cline P.E., Consultant</a:t>
            </a:r>
          </a:p>
        </p:txBody>
      </p:sp>
    </p:spTree>
    <p:extLst>
      <p:ext uri="{BB962C8B-B14F-4D97-AF65-F5344CB8AC3E}">
        <p14:creationId xmlns:p14="http://schemas.microsoft.com/office/powerpoint/2010/main" val="2243928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651759-2D60-8A76-8120-E35C30167CA1}"/>
              </a:ext>
            </a:extLst>
          </p:cNvPr>
          <p:cNvPicPr>
            <a:picLocks noChangeAspect="1"/>
          </p:cNvPicPr>
          <p:nvPr/>
        </p:nvPicPr>
        <p:blipFill>
          <a:blip r:embed="rId3"/>
          <a:stretch>
            <a:fillRect/>
          </a:stretch>
        </p:blipFill>
        <p:spPr>
          <a:xfrm>
            <a:off x="1524000" y="762000"/>
            <a:ext cx="9525000" cy="5715000"/>
          </a:xfrm>
          <a:prstGeom prst="rect">
            <a:avLst/>
          </a:prstGeom>
        </p:spPr>
      </p:pic>
      <p:sp>
        <p:nvSpPr>
          <p:cNvPr id="4" name="Rectangle 21">
            <a:extLst>
              <a:ext uri="{FF2B5EF4-FFF2-40B4-BE49-F238E27FC236}">
                <a16:creationId xmlns:a16="http://schemas.microsoft.com/office/drawing/2014/main" id="{8C1A02CD-122D-D7ED-E040-12F9FC1EFDAD}"/>
              </a:ext>
            </a:extLst>
          </p:cNvPr>
          <p:cNvSpPr txBox="1">
            <a:spLocks noChangeArrowheads="1"/>
          </p:cNvSpPr>
          <p:nvPr/>
        </p:nvSpPr>
        <p:spPr>
          <a:xfrm>
            <a:off x="0" y="-29184"/>
            <a:ext cx="12191999" cy="685800"/>
          </a:xfrm>
          <a:prstGeom prst="rect">
            <a:avLst/>
          </a:prstGeom>
          <a:gradFill flip="none" rotWithShape="1">
            <a:gsLst>
              <a:gs pos="0">
                <a:schemeClr val="accent1">
                  <a:lumMod val="40000"/>
                  <a:lumOff val="60000"/>
                </a:schemeClr>
              </a:gs>
              <a:gs pos="59000">
                <a:schemeClr val="accent1">
                  <a:lumMod val="95000"/>
                  <a:lumOff val="5000"/>
                </a:schemeClr>
              </a:gs>
              <a:gs pos="100000">
                <a:srgbClr val="2DA5FF"/>
              </a:gs>
            </a:gsLst>
            <a:path path="rect">
              <a:fillToRect l="50000" t="50000" r="50000" b="50000"/>
            </a:path>
            <a:tileRect/>
          </a:gradFill>
        </p:spPr>
        <p:txBody>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eaLnBrk="1" hangingPunct="1">
              <a:spcBef>
                <a:spcPts val="600"/>
              </a:spcBef>
              <a:spcAft>
                <a:spcPts val="600"/>
              </a:spcAft>
              <a:defRPr/>
            </a:pPr>
            <a:r>
              <a:rPr lang="en-US" altLang="en-US" sz="3600" kern="0" dirty="0">
                <a:solidFill>
                  <a:srgbClr val="202084"/>
                </a:solidFill>
              </a:rPr>
              <a:t>Airport Use/Application of Surface Treatments</a:t>
            </a:r>
          </a:p>
        </p:txBody>
      </p:sp>
      <p:sp>
        <p:nvSpPr>
          <p:cNvPr id="2" name="Oval 1">
            <a:extLst>
              <a:ext uri="{FF2B5EF4-FFF2-40B4-BE49-F238E27FC236}">
                <a16:creationId xmlns:a16="http://schemas.microsoft.com/office/drawing/2014/main" id="{9D16FDDD-4920-5F79-012E-C0FDAFE3DC7D}"/>
              </a:ext>
            </a:extLst>
          </p:cNvPr>
          <p:cNvSpPr/>
          <p:nvPr/>
        </p:nvSpPr>
        <p:spPr>
          <a:xfrm>
            <a:off x="6629400" y="1371600"/>
            <a:ext cx="3318435" cy="7620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67628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E72970-8206-4B4D-A811-9BFEA2CBC81F}"/>
              </a:ext>
            </a:extLst>
          </p:cNvPr>
          <p:cNvSpPr txBox="1"/>
          <p:nvPr/>
        </p:nvSpPr>
        <p:spPr>
          <a:xfrm>
            <a:off x="-8" y="623"/>
            <a:ext cx="12192000" cy="523220"/>
          </a:xfrm>
          <a:prstGeom prst="rect">
            <a:avLst/>
          </a:prstGeom>
          <a:solidFill>
            <a:schemeClr val="tx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P608H – The Treatment</a:t>
            </a:r>
          </a:p>
        </p:txBody>
      </p:sp>
      <p:pic>
        <p:nvPicPr>
          <p:cNvPr id="14" name="Picture 13" descr="A close up of a rock&#10;&#10;Description automatically generated">
            <a:extLst>
              <a:ext uri="{FF2B5EF4-FFF2-40B4-BE49-F238E27FC236}">
                <a16:creationId xmlns:a16="http://schemas.microsoft.com/office/drawing/2014/main" id="{3B853DB1-3864-4519-ABF8-2EFDE395B0BF}"/>
              </a:ext>
            </a:extLst>
          </p:cNvPr>
          <p:cNvPicPr>
            <a:picLocks noChangeAspect="1"/>
          </p:cNvPicPr>
          <p:nvPr/>
        </p:nvPicPr>
        <p:blipFill rotWithShape="1">
          <a:blip r:embed="rId3">
            <a:alphaModFix/>
          </a:blip>
          <a:srcRect t="19559" r="1" b="1"/>
          <a:stretch/>
        </p:blipFill>
        <p:spPr>
          <a:xfrm>
            <a:off x="6296628" y="527309"/>
            <a:ext cx="5881964" cy="6308646"/>
          </a:xfrm>
          <a:prstGeom prst="rect">
            <a:avLst/>
          </a:prstGeom>
        </p:spPr>
      </p:pic>
      <p:sp>
        <p:nvSpPr>
          <p:cNvPr id="15" name="Content Placeholder 2">
            <a:extLst>
              <a:ext uri="{FF2B5EF4-FFF2-40B4-BE49-F238E27FC236}">
                <a16:creationId xmlns:a16="http://schemas.microsoft.com/office/drawing/2014/main" id="{E06E2C7C-21D5-43B5-95DA-025F2856350C}"/>
              </a:ext>
            </a:extLst>
          </p:cNvPr>
          <p:cNvSpPr txBox="1">
            <a:spLocks/>
          </p:cNvSpPr>
          <p:nvPr/>
        </p:nvSpPr>
        <p:spPr>
          <a:xfrm>
            <a:off x="945" y="6126871"/>
            <a:ext cx="6284209" cy="424405"/>
          </a:xfrm>
          <a:prstGeom prst="rect">
            <a:avLst/>
          </a:prstGeom>
          <a:solidFill>
            <a:srgbClr val="FFFF00"/>
          </a:solidFill>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cs typeface="Times New Roman" panose="02020603050405020304" pitchFamily="18" charset="0"/>
              </a:rPr>
              <a:t>$3.50 - $4.50 sy  VS  $20+ sy new HMA</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1213A4A-AF70-4319-8A04-CDD1BF3B923D}"/>
              </a:ext>
            </a:extLst>
          </p:cNvPr>
          <p:cNvSpPr txBox="1"/>
          <p:nvPr/>
        </p:nvSpPr>
        <p:spPr>
          <a:xfrm>
            <a:off x="965301" y="620267"/>
            <a:ext cx="3390900"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to 4-times the residual asphalt of standard P-608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High polymer loading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ESL to pavement 7-10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56F8FB91-9DE7-49BB-AADA-471A473211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2320" y="6065530"/>
            <a:ext cx="1139658" cy="701029"/>
          </a:xfrm>
          <a:prstGeom prst="rect">
            <a:avLst/>
          </a:prstGeom>
        </p:spPr>
      </p:pic>
      <p:sp>
        <p:nvSpPr>
          <p:cNvPr id="10" name="TextBox 9">
            <a:extLst>
              <a:ext uri="{FF2B5EF4-FFF2-40B4-BE49-F238E27FC236}">
                <a16:creationId xmlns:a16="http://schemas.microsoft.com/office/drawing/2014/main" id="{B5DA6B6B-6A05-42C6-BCC9-6AAAC0D37690}"/>
              </a:ext>
            </a:extLst>
          </p:cNvPr>
          <p:cNvSpPr txBox="1"/>
          <p:nvPr/>
        </p:nvSpPr>
        <p:spPr>
          <a:xfrm>
            <a:off x="0" y="6553200"/>
            <a:ext cx="1219199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Copyright 2022 Asphalt Systems Inc.  All rights reserved.</a:t>
            </a:r>
          </a:p>
        </p:txBody>
      </p:sp>
      <p:pic>
        <p:nvPicPr>
          <p:cNvPr id="9" name="Picture 8">
            <a:extLst>
              <a:ext uri="{FF2B5EF4-FFF2-40B4-BE49-F238E27FC236}">
                <a16:creationId xmlns:a16="http://schemas.microsoft.com/office/drawing/2014/main" id="{A8F1B2A8-7B4F-D515-31D5-75C330BA5461}"/>
              </a:ext>
            </a:extLst>
          </p:cNvPr>
          <p:cNvPicPr>
            <a:picLocks noChangeAspect="1"/>
          </p:cNvPicPr>
          <p:nvPr/>
        </p:nvPicPr>
        <p:blipFill rotWithShape="1">
          <a:blip r:embed="rId5"/>
          <a:srcRect l="29455" t="16020" r="27447" b="14239"/>
          <a:stretch/>
        </p:blipFill>
        <p:spPr>
          <a:xfrm>
            <a:off x="887475" y="1960254"/>
            <a:ext cx="4137102" cy="4105276"/>
          </a:xfrm>
          <a:prstGeom prst="rect">
            <a:avLst/>
          </a:prstGeom>
        </p:spPr>
      </p:pic>
      <p:pic>
        <p:nvPicPr>
          <p:cNvPr id="11" name="Picture 10" descr="A yellow truck on the road&#10;&#10;Description automatically generated with low confidence">
            <a:extLst>
              <a:ext uri="{FF2B5EF4-FFF2-40B4-BE49-F238E27FC236}">
                <a16:creationId xmlns:a16="http://schemas.microsoft.com/office/drawing/2014/main" id="{B748A46A-90D0-761B-A6BF-D19F301135F5}"/>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l="23068" r="11933"/>
          <a:stretch/>
        </p:blipFill>
        <p:spPr>
          <a:xfrm>
            <a:off x="9630378" y="695324"/>
            <a:ext cx="2451600" cy="2162175"/>
          </a:xfrm>
          <a:prstGeom prst="rect">
            <a:avLst/>
          </a:prstGeom>
        </p:spPr>
      </p:pic>
      <p:sp>
        <p:nvSpPr>
          <p:cNvPr id="12" name="Rectangle 11">
            <a:extLst>
              <a:ext uri="{FF2B5EF4-FFF2-40B4-BE49-F238E27FC236}">
                <a16:creationId xmlns:a16="http://schemas.microsoft.com/office/drawing/2014/main" id="{C24D269B-A1EE-15E0-7180-97FA5ADA457C}"/>
              </a:ext>
            </a:extLst>
          </p:cNvPr>
          <p:cNvSpPr/>
          <p:nvPr/>
        </p:nvSpPr>
        <p:spPr>
          <a:xfrm>
            <a:off x="1545106" y="3016609"/>
            <a:ext cx="2985646" cy="841608"/>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0123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E72970-8206-4B4D-A811-9BFEA2CBC81F}"/>
              </a:ext>
            </a:extLst>
          </p:cNvPr>
          <p:cNvSpPr txBox="1"/>
          <p:nvPr/>
        </p:nvSpPr>
        <p:spPr>
          <a:xfrm>
            <a:off x="-8" y="0"/>
            <a:ext cx="12192000" cy="523220"/>
          </a:xfrm>
          <a:prstGeom prst="rect">
            <a:avLst/>
          </a:prstGeom>
          <a:solidFill>
            <a:schemeClr val="tx1"/>
          </a:solidFill>
          <a:ln>
            <a:solidFill>
              <a:schemeClr val="tx1"/>
            </a:solidFill>
          </a:ln>
        </p:spPr>
        <p:txBody>
          <a:bodyPr wrap="square" rtlCol="0">
            <a:spAutoFit/>
          </a:bodyPr>
          <a:lstStyle/>
          <a:p>
            <a:r>
              <a:rPr lang="en-US" sz="2800" b="1" dirty="0">
                <a:solidFill>
                  <a:schemeClr val="bg1"/>
                </a:solidFill>
              </a:rPr>
              <a:t>Project Sequence </a:t>
            </a:r>
          </a:p>
        </p:txBody>
      </p:sp>
      <p:sp>
        <p:nvSpPr>
          <p:cNvPr id="7" name="TextBox 6">
            <a:extLst>
              <a:ext uri="{FF2B5EF4-FFF2-40B4-BE49-F238E27FC236}">
                <a16:creationId xmlns:a16="http://schemas.microsoft.com/office/drawing/2014/main" id="{2212A9A9-45F3-43F1-BC5F-676C6324064A}"/>
              </a:ext>
            </a:extLst>
          </p:cNvPr>
          <p:cNvSpPr txBox="1"/>
          <p:nvPr/>
        </p:nvSpPr>
        <p:spPr>
          <a:xfrm>
            <a:off x="0" y="6553200"/>
            <a:ext cx="12191992" cy="276999"/>
          </a:xfrm>
          <a:prstGeom prst="rect">
            <a:avLst/>
          </a:prstGeom>
          <a:noFill/>
        </p:spPr>
        <p:txBody>
          <a:bodyPr wrap="square" rtlCol="0">
            <a:spAutoFit/>
          </a:bodyPr>
          <a:lstStyle/>
          <a:p>
            <a:pPr algn="ctr"/>
            <a:r>
              <a:rPr lang="en-US" sz="1200" dirty="0"/>
              <a:t>© Copyright 2022 Asphalt Systems Inc.  All rights reserved.</a:t>
            </a:r>
          </a:p>
        </p:txBody>
      </p:sp>
      <p:pic>
        <p:nvPicPr>
          <p:cNvPr id="8" name="Picture 7" descr="A close up of a sign&#10;&#10;Description automatically generated">
            <a:extLst>
              <a:ext uri="{FF2B5EF4-FFF2-40B4-BE49-F238E27FC236}">
                <a16:creationId xmlns:a16="http://schemas.microsoft.com/office/drawing/2014/main" id="{56F8FB91-9DE7-49BB-AADA-471A473211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2320" y="6065530"/>
            <a:ext cx="1139658" cy="701029"/>
          </a:xfrm>
          <a:prstGeom prst="rect">
            <a:avLst/>
          </a:prstGeom>
        </p:spPr>
      </p:pic>
      <p:pic>
        <p:nvPicPr>
          <p:cNvPr id="10" name="Picture 9">
            <a:extLst>
              <a:ext uri="{FF2B5EF4-FFF2-40B4-BE49-F238E27FC236}">
                <a16:creationId xmlns:a16="http://schemas.microsoft.com/office/drawing/2014/main" id="{E1DD17C8-8152-B291-C393-76ACFB856575}"/>
              </a:ext>
            </a:extLst>
          </p:cNvPr>
          <p:cNvPicPr>
            <a:picLocks noChangeAspect="1"/>
          </p:cNvPicPr>
          <p:nvPr/>
        </p:nvPicPr>
        <p:blipFill rotWithShape="1">
          <a:blip r:embed="rId4"/>
          <a:srcRect l="35399" r="27244" b="-1"/>
          <a:stretch/>
        </p:blipFill>
        <p:spPr>
          <a:xfrm>
            <a:off x="4572000" y="824073"/>
            <a:ext cx="3653322" cy="5381271"/>
          </a:xfrm>
          <a:prstGeom prst="rect">
            <a:avLst/>
          </a:prstGeom>
        </p:spPr>
      </p:pic>
      <p:pic>
        <p:nvPicPr>
          <p:cNvPr id="9" name="Picture 8" descr="A picture containing road, outdoor, sky, truck&#10;&#10;Description automatically generated">
            <a:extLst>
              <a:ext uri="{FF2B5EF4-FFF2-40B4-BE49-F238E27FC236}">
                <a16:creationId xmlns:a16="http://schemas.microsoft.com/office/drawing/2014/main" id="{11BC540D-37EE-2B38-1B3E-2241BCDB8B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963888"/>
            <a:ext cx="3238500" cy="2428875"/>
          </a:xfrm>
          <a:prstGeom prst="rect">
            <a:avLst/>
          </a:prstGeom>
        </p:spPr>
      </p:pic>
      <p:pic>
        <p:nvPicPr>
          <p:cNvPr id="13" name="Picture 12" descr="A person standing next to a machine&#10;&#10;Description automatically generated with medium confidence">
            <a:extLst>
              <a:ext uri="{FF2B5EF4-FFF2-40B4-BE49-F238E27FC236}">
                <a16:creationId xmlns:a16="http://schemas.microsoft.com/office/drawing/2014/main" id="{FB17C6C1-3A9C-67B3-2AC6-73E8FC7445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4400" y="3636655"/>
            <a:ext cx="3238500" cy="2428875"/>
          </a:xfrm>
          <a:prstGeom prst="rect">
            <a:avLst/>
          </a:prstGeom>
        </p:spPr>
      </p:pic>
      <p:sp>
        <p:nvSpPr>
          <p:cNvPr id="2" name="TextBox 1">
            <a:extLst>
              <a:ext uri="{FF2B5EF4-FFF2-40B4-BE49-F238E27FC236}">
                <a16:creationId xmlns:a16="http://schemas.microsoft.com/office/drawing/2014/main" id="{D894F8E2-D419-AF1F-D7E0-9F4949AD5DFF}"/>
              </a:ext>
            </a:extLst>
          </p:cNvPr>
          <p:cNvSpPr txBox="1"/>
          <p:nvPr/>
        </p:nvSpPr>
        <p:spPr>
          <a:xfrm>
            <a:off x="145774" y="1139687"/>
            <a:ext cx="4227443" cy="2677656"/>
          </a:xfrm>
          <a:prstGeom prst="rect">
            <a:avLst/>
          </a:prstGeom>
          <a:noFill/>
        </p:spPr>
        <p:txBody>
          <a:bodyPr wrap="square" rtlCol="0">
            <a:spAutoFit/>
          </a:bodyPr>
          <a:lstStyle/>
          <a:p>
            <a:pPr marL="285750" indent="-285750">
              <a:buFont typeface="Arial" panose="020B0604020202020204" pitchFamily="34" charset="0"/>
              <a:buChar char="•"/>
            </a:pPr>
            <a:r>
              <a:rPr lang="en-US" sz="2800" b="1" dirty="0"/>
              <a:t>Pavement Marking Obliteration</a:t>
            </a:r>
          </a:p>
          <a:p>
            <a:pPr marL="285750" indent="-285750">
              <a:buFont typeface="Arial" panose="020B0604020202020204" pitchFamily="34" charset="0"/>
              <a:buChar char="•"/>
            </a:pPr>
            <a:r>
              <a:rPr lang="en-US" sz="2800" b="1" dirty="0"/>
              <a:t>Clean Pavement</a:t>
            </a:r>
          </a:p>
          <a:p>
            <a:pPr marL="285750" indent="-285750">
              <a:buFont typeface="Arial" panose="020B0604020202020204" pitchFamily="34" charset="0"/>
              <a:buChar char="•"/>
            </a:pPr>
            <a:r>
              <a:rPr lang="en-US" sz="2800" b="1" dirty="0" err="1"/>
              <a:t>Crackfill</a:t>
            </a:r>
            <a:endParaRPr lang="en-US" sz="2800" b="1" dirty="0"/>
          </a:p>
          <a:p>
            <a:pPr marL="285750" indent="-285750">
              <a:buFont typeface="Arial" panose="020B0604020202020204" pitchFamily="34" charset="0"/>
              <a:buChar char="•"/>
            </a:pPr>
            <a:r>
              <a:rPr lang="en-US" sz="2800" b="1" dirty="0"/>
              <a:t>Sealcoat</a:t>
            </a:r>
          </a:p>
          <a:p>
            <a:pPr marL="285750" indent="-285750">
              <a:buFont typeface="Arial" panose="020B0604020202020204" pitchFamily="34" charset="0"/>
              <a:buChar char="•"/>
            </a:pPr>
            <a:r>
              <a:rPr lang="en-US" sz="2800" b="1" dirty="0"/>
              <a:t>Pavement Markings</a:t>
            </a:r>
          </a:p>
        </p:txBody>
      </p:sp>
    </p:spTree>
    <p:extLst>
      <p:ext uri="{BB962C8B-B14F-4D97-AF65-F5344CB8AC3E}">
        <p14:creationId xmlns:p14="http://schemas.microsoft.com/office/powerpoint/2010/main" val="972595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25A72833-FD37-46FD-BC06-565F8AA53DEF}"/>
              </a:ext>
            </a:extLst>
          </p:cNvPr>
          <p:cNvSpPr>
            <a:spLocks noGrp="1"/>
          </p:cNvSpPr>
          <p:nvPr>
            <p:ph type="title"/>
          </p:nvPr>
        </p:nvSpPr>
        <p:spPr/>
        <p:txBody>
          <a:bodyPr/>
          <a:lstStyle/>
          <a:p>
            <a:r>
              <a:rPr lang="en-US" altLang="en-US"/>
              <a:t>  </a:t>
            </a:r>
          </a:p>
        </p:txBody>
      </p:sp>
      <p:pic>
        <p:nvPicPr>
          <p:cNvPr id="4" name="Content Placeholder 3">
            <a:extLst>
              <a:ext uri="{FF2B5EF4-FFF2-40B4-BE49-F238E27FC236}">
                <a16:creationId xmlns:a16="http://schemas.microsoft.com/office/drawing/2014/main" id="{48147BA7-6372-4307-B48C-5A70FEBBCE32}"/>
              </a:ext>
            </a:extLst>
          </p:cNvPr>
          <p:cNvPicPr>
            <a:picLocks noGrp="1" noChangeAspect="1"/>
          </p:cNvPicPr>
          <p:nvPr>
            <p:ph idx="1"/>
          </p:nvPr>
        </p:nvPicPr>
        <p:blipFill rotWithShape="1">
          <a:blip r:embed="rId2"/>
          <a:srcRect l="2724" t="5000" r="5560" b="2500"/>
          <a:stretch/>
        </p:blipFill>
        <p:spPr>
          <a:xfrm>
            <a:off x="1636542" y="1266824"/>
            <a:ext cx="8918916" cy="5468083"/>
          </a:xfrm>
          <a:effectLst>
            <a:softEdge rad="112500"/>
          </a:effectLst>
        </p:spPr>
      </p:pic>
      <p:sp>
        <p:nvSpPr>
          <p:cNvPr id="2" name="TextBox 1">
            <a:extLst>
              <a:ext uri="{FF2B5EF4-FFF2-40B4-BE49-F238E27FC236}">
                <a16:creationId xmlns:a16="http://schemas.microsoft.com/office/drawing/2014/main" id="{4448AAF3-076C-4163-29E3-5C45E9872125}"/>
              </a:ext>
            </a:extLst>
          </p:cNvPr>
          <p:cNvSpPr txBox="1"/>
          <p:nvPr/>
        </p:nvSpPr>
        <p:spPr>
          <a:xfrm>
            <a:off x="-8" y="0"/>
            <a:ext cx="12192000" cy="523220"/>
          </a:xfrm>
          <a:prstGeom prst="rect">
            <a:avLst/>
          </a:prstGeom>
          <a:solidFill>
            <a:schemeClr val="tx1"/>
          </a:solidFill>
          <a:ln>
            <a:solidFill>
              <a:schemeClr val="tx1"/>
            </a:solidFill>
          </a:ln>
        </p:spPr>
        <p:txBody>
          <a:bodyPr wrap="square" rtlCol="0">
            <a:spAutoFit/>
          </a:bodyPr>
          <a:lstStyle/>
          <a:p>
            <a:r>
              <a:rPr lang="en-US" sz="2800" b="1" dirty="0">
                <a:solidFill>
                  <a:schemeClr val="bg1"/>
                </a:solidFill>
              </a:rPr>
              <a:t>Best Practices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E72970-8206-4B4D-A811-9BFEA2CBC81F}"/>
              </a:ext>
            </a:extLst>
          </p:cNvPr>
          <p:cNvSpPr txBox="1"/>
          <p:nvPr/>
        </p:nvSpPr>
        <p:spPr>
          <a:xfrm>
            <a:off x="-8" y="0"/>
            <a:ext cx="12192000" cy="523220"/>
          </a:xfrm>
          <a:prstGeom prst="rect">
            <a:avLst/>
          </a:prstGeom>
          <a:solidFill>
            <a:schemeClr val="tx1"/>
          </a:solidFill>
          <a:ln>
            <a:solidFill>
              <a:schemeClr val="tx1"/>
            </a:solidFill>
          </a:ln>
        </p:spPr>
        <p:txBody>
          <a:bodyPr wrap="square" rtlCol="0">
            <a:spAutoFit/>
          </a:bodyPr>
          <a:lstStyle/>
          <a:p>
            <a:r>
              <a:rPr lang="en-US" sz="2800" b="1" dirty="0">
                <a:solidFill>
                  <a:schemeClr val="bg1"/>
                </a:solidFill>
              </a:rPr>
              <a:t>Questions</a:t>
            </a:r>
          </a:p>
        </p:txBody>
      </p:sp>
      <p:sp>
        <p:nvSpPr>
          <p:cNvPr id="7" name="TextBox 6">
            <a:extLst>
              <a:ext uri="{FF2B5EF4-FFF2-40B4-BE49-F238E27FC236}">
                <a16:creationId xmlns:a16="http://schemas.microsoft.com/office/drawing/2014/main" id="{2212A9A9-45F3-43F1-BC5F-676C6324064A}"/>
              </a:ext>
            </a:extLst>
          </p:cNvPr>
          <p:cNvSpPr txBox="1"/>
          <p:nvPr/>
        </p:nvSpPr>
        <p:spPr>
          <a:xfrm>
            <a:off x="0" y="6553200"/>
            <a:ext cx="12191992" cy="276999"/>
          </a:xfrm>
          <a:prstGeom prst="rect">
            <a:avLst/>
          </a:prstGeom>
          <a:noFill/>
        </p:spPr>
        <p:txBody>
          <a:bodyPr wrap="square" rtlCol="0">
            <a:spAutoFit/>
          </a:bodyPr>
          <a:lstStyle/>
          <a:p>
            <a:pPr algn="ctr"/>
            <a:r>
              <a:rPr lang="en-US" sz="1200" dirty="0"/>
              <a:t>© Copyright 2022 Asphalt Systems Inc.  All rights reserved.</a:t>
            </a:r>
          </a:p>
        </p:txBody>
      </p:sp>
      <p:pic>
        <p:nvPicPr>
          <p:cNvPr id="8" name="Picture 7" descr="A close up of a sign&#10;&#10;Description automatically generated">
            <a:extLst>
              <a:ext uri="{FF2B5EF4-FFF2-40B4-BE49-F238E27FC236}">
                <a16:creationId xmlns:a16="http://schemas.microsoft.com/office/drawing/2014/main" id="{56F8FB91-9DE7-49BB-AADA-471A473211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2320" y="6065530"/>
            <a:ext cx="1139658" cy="701029"/>
          </a:xfrm>
          <a:prstGeom prst="rect">
            <a:avLst/>
          </a:prstGeom>
        </p:spPr>
      </p:pic>
      <p:pic>
        <p:nvPicPr>
          <p:cNvPr id="2" name="Picture 6">
            <a:extLst>
              <a:ext uri="{FF2B5EF4-FFF2-40B4-BE49-F238E27FC236}">
                <a16:creationId xmlns:a16="http://schemas.microsoft.com/office/drawing/2014/main" id="{BB43F76A-6287-DD7F-E9BD-F5D5CBD24C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52825" y="1909763"/>
            <a:ext cx="3867150"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4677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BFB63-F8B6-0467-EB20-077BD26AE70C}"/>
              </a:ext>
            </a:extLst>
          </p:cNvPr>
          <p:cNvSpPr>
            <a:spLocks noGrp="1"/>
          </p:cNvSpPr>
          <p:nvPr>
            <p:ph type="title"/>
          </p:nvPr>
        </p:nvSpPr>
        <p:spPr>
          <a:xfrm>
            <a:off x="838200" y="113251"/>
            <a:ext cx="10515600" cy="977318"/>
          </a:xfrm>
        </p:spPr>
        <p:txBody>
          <a:bodyPr>
            <a:normAutofit/>
          </a:bodyPr>
          <a:lstStyle/>
          <a:p>
            <a:r>
              <a:rPr lang="en-US" altLang="en-US" sz="3600" b="1" kern="0" dirty="0">
                <a:solidFill>
                  <a:srgbClr val="202084"/>
                </a:solidFill>
                <a:latin typeface="Arial" panose="020B0604020202020204" pitchFamily="34" charset="0"/>
                <a:cs typeface="Arial" panose="020B0604020202020204" pitchFamily="34" charset="0"/>
              </a:rPr>
              <a:t>Pavement preservation to slow deterioration</a:t>
            </a:r>
            <a:endParaRPr lang="en-US" dirty="0">
              <a:latin typeface="Arial" panose="020B0604020202020204" pitchFamily="34" charset="0"/>
              <a:cs typeface="Arial" panose="020B0604020202020204" pitchFamily="34" charset="0"/>
            </a:endParaRPr>
          </a:p>
        </p:txBody>
      </p:sp>
      <p:sp>
        <p:nvSpPr>
          <p:cNvPr id="3" name="Rectangle 4">
            <a:extLst>
              <a:ext uri="{FF2B5EF4-FFF2-40B4-BE49-F238E27FC236}">
                <a16:creationId xmlns:a16="http://schemas.microsoft.com/office/drawing/2014/main" id="{5DA4E78A-B909-EFC6-D30F-969ECD50BD38}"/>
              </a:ext>
            </a:extLst>
          </p:cNvPr>
          <p:cNvSpPr>
            <a:spLocks noChangeArrowheads="1"/>
          </p:cNvSpPr>
          <p:nvPr/>
        </p:nvSpPr>
        <p:spPr bwMode="auto">
          <a:xfrm>
            <a:off x="635315" y="2514527"/>
            <a:ext cx="10921369" cy="2939266"/>
          </a:xfrm>
          <a:prstGeom prst="rect">
            <a:avLst/>
          </a:prstGeom>
          <a:noFill/>
          <a:ln>
            <a:noFill/>
          </a:ln>
        </p:spPr>
        <p:txBody>
          <a:bodyPr wrap="square">
            <a:spAutoFit/>
          </a:bodyPr>
          <a:lstStyle/>
          <a:p>
            <a:pPr algn="ctr" defTabSz="977900" eaLnBrk="1" fontAlgn="auto" hangingPunct="1">
              <a:spcBef>
                <a:spcPts val="0"/>
              </a:spcBef>
              <a:spcAft>
                <a:spcPts val="600"/>
              </a:spcAft>
              <a:defRPr/>
            </a:pPr>
            <a:r>
              <a:rPr lang="en-US" sz="2400" b="1" dirty="0">
                <a:solidFill>
                  <a:srgbClr val="202084"/>
                </a:solidFill>
                <a:latin typeface="Arial"/>
                <a:cs typeface="Times New Roman" panose="02020603050405020304" pitchFamily="18" charset="0"/>
              </a:rPr>
              <a:t>Asphalt Pavement consists of aggregate and asphalt binder</a:t>
            </a:r>
            <a:endParaRPr lang="en-US" sz="2400" dirty="0">
              <a:solidFill>
                <a:srgbClr val="202084"/>
              </a:solidFill>
              <a:latin typeface="Arial"/>
              <a:cs typeface="Times New Roman" pitchFamily="18" charset="0"/>
            </a:endParaRPr>
          </a:p>
          <a:p>
            <a:pPr marL="342900" indent="-342900" defTabSz="977900" eaLnBrk="1" fontAlgn="auto" hangingPunct="1">
              <a:spcBef>
                <a:spcPts val="0"/>
              </a:spcBef>
              <a:spcAft>
                <a:spcPts val="600"/>
              </a:spcAft>
              <a:buFont typeface="Arial" pitchFamily="34" charset="0"/>
              <a:buChar char="•"/>
              <a:defRPr/>
            </a:pPr>
            <a:r>
              <a:rPr lang="en-US" sz="2400" i="1" dirty="0">
                <a:solidFill>
                  <a:srgbClr val="202084"/>
                </a:solidFill>
                <a:cs typeface="Times New Roman" pitchFamily="18" charset="0"/>
              </a:rPr>
              <a:t>Aggregates  are usually not significant factors in pavement deterioration</a:t>
            </a:r>
          </a:p>
          <a:p>
            <a:pPr defTabSz="977900" eaLnBrk="1" fontAlgn="auto" hangingPunct="1">
              <a:spcBef>
                <a:spcPts val="0"/>
              </a:spcBef>
              <a:spcAft>
                <a:spcPts val="600"/>
              </a:spcAft>
              <a:defRPr/>
            </a:pPr>
            <a:endParaRPr lang="en-US" sz="800" i="1" dirty="0">
              <a:solidFill>
                <a:srgbClr val="202084"/>
              </a:solidFill>
              <a:cs typeface="Times New Roman" pitchFamily="18" charset="0"/>
            </a:endParaRPr>
          </a:p>
          <a:p>
            <a:pPr marL="342900" indent="-342900" defTabSz="977900" eaLnBrk="1" fontAlgn="auto" hangingPunct="1">
              <a:spcBef>
                <a:spcPts val="0"/>
              </a:spcBef>
              <a:spcAft>
                <a:spcPts val="600"/>
              </a:spcAft>
              <a:buFont typeface="Arial" pitchFamily="34" charset="0"/>
              <a:buChar char="•"/>
              <a:defRPr/>
            </a:pPr>
            <a:r>
              <a:rPr lang="en-US" sz="2400" b="1" dirty="0">
                <a:solidFill>
                  <a:srgbClr val="202084"/>
                </a:solidFill>
                <a:effectLst>
                  <a:outerShdw blurRad="38100" dist="38100" dir="2700000" algn="tl">
                    <a:srgbClr val="000000">
                      <a:alpha val="43137"/>
                    </a:srgbClr>
                  </a:outerShdw>
                </a:effectLst>
                <a:cs typeface="Times New Roman" pitchFamily="18" charset="0"/>
              </a:rPr>
              <a:t>Asphalt</a:t>
            </a:r>
            <a:r>
              <a:rPr lang="en-US" sz="2400" dirty="0">
                <a:solidFill>
                  <a:srgbClr val="202084"/>
                </a:solidFill>
                <a:cs typeface="Times New Roman" pitchFamily="18" charset="0"/>
              </a:rPr>
              <a:t> Binder (the “glue” that binds the aggregate together) breaks down by </a:t>
            </a:r>
            <a:r>
              <a:rPr lang="en-US" sz="2400" b="1" dirty="0">
                <a:solidFill>
                  <a:srgbClr val="202084"/>
                </a:solidFill>
                <a:effectLst>
                  <a:outerShdw blurRad="38100" dist="38100" dir="2700000" algn="tl">
                    <a:srgbClr val="000000">
                      <a:alpha val="43137"/>
                    </a:srgbClr>
                  </a:outerShdw>
                </a:effectLst>
                <a:cs typeface="Times New Roman" pitchFamily="18" charset="0"/>
              </a:rPr>
              <a:t>oxidation</a:t>
            </a:r>
            <a:r>
              <a:rPr lang="en-US" sz="2400" dirty="0">
                <a:solidFill>
                  <a:srgbClr val="202084"/>
                </a:solidFill>
                <a:cs typeface="Times New Roman" pitchFamily="18" charset="0"/>
              </a:rPr>
              <a:t> from the weather, resulting in pavement deterioration</a:t>
            </a:r>
          </a:p>
          <a:p>
            <a:pPr defTabSz="977900" eaLnBrk="1" fontAlgn="auto" hangingPunct="1">
              <a:spcBef>
                <a:spcPts val="0"/>
              </a:spcBef>
              <a:spcAft>
                <a:spcPts val="600"/>
              </a:spcAft>
              <a:defRPr/>
            </a:pPr>
            <a:endParaRPr lang="en-US" sz="800" dirty="0">
              <a:solidFill>
                <a:srgbClr val="202084"/>
              </a:solidFill>
              <a:cs typeface="Times New Roman" pitchFamily="18" charset="0"/>
            </a:endParaRPr>
          </a:p>
          <a:p>
            <a:pPr marL="342900" indent="-342900" defTabSz="977900" eaLnBrk="1" fontAlgn="auto" hangingPunct="1">
              <a:spcBef>
                <a:spcPts val="0"/>
              </a:spcBef>
              <a:spcAft>
                <a:spcPts val="0"/>
              </a:spcAft>
              <a:buFont typeface="Arial" pitchFamily="34" charset="0"/>
              <a:buChar char="•"/>
              <a:defRPr/>
            </a:pPr>
            <a:r>
              <a:rPr lang="en-US" sz="2400" dirty="0">
                <a:solidFill>
                  <a:srgbClr val="202084"/>
                </a:solidFill>
                <a:cs typeface="Times New Roman" pitchFamily="18" charset="0"/>
              </a:rPr>
              <a:t>The aggregate literally comes “unglued”. Therefore, the answer to asphalt pavement maintenance and preservation is, in basic terms, very simply ~ </a:t>
            </a:r>
          </a:p>
        </p:txBody>
      </p:sp>
      <p:sp>
        <p:nvSpPr>
          <p:cNvPr id="4" name="Rectangle 5">
            <a:extLst>
              <a:ext uri="{FF2B5EF4-FFF2-40B4-BE49-F238E27FC236}">
                <a16:creationId xmlns:a16="http://schemas.microsoft.com/office/drawing/2014/main" id="{FF7550CC-E37C-C195-689C-665C8BBB5092}"/>
              </a:ext>
            </a:extLst>
          </p:cNvPr>
          <p:cNvSpPr>
            <a:spLocks noChangeArrowheads="1"/>
          </p:cNvSpPr>
          <p:nvPr/>
        </p:nvSpPr>
        <p:spPr bwMode="auto">
          <a:xfrm>
            <a:off x="2228326" y="5782589"/>
            <a:ext cx="8001000" cy="720725"/>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a:solidFill>
              <a:schemeClr val="accent1">
                <a:lumMod val="50000"/>
              </a:schemeClr>
            </a:solidFill>
            <a:miter lim="800000"/>
            <a:headEnd/>
            <a:tailEnd/>
          </a:ln>
        </p:spPr>
        <p:txBody>
          <a:bodyPr wrap="square">
            <a:spAutoFit/>
          </a:bodyPr>
          <a:lstStyle>
            <a:lvl1pPr defTabSz="977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9779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9779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9779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9779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sz="1000" b="1" dirty="0">
              <a:solidFill>
                <a:srgbClr val="000000"/>
              </a:solidFill>
              <a:latin typeface="Times New Roman" panose="02020603050405020304" pitchFamily="18" charset="0"/>
              <a:cs typeface="Times New Roman" panose="02020603050405020304" pitchFamily="18" charset="0"/>
            </a:endParaRPr>
          </a:p>
          <a:p>
            <a:pPr algn="ctr" eaLnBrk="1" hangingPunct="1">
              <a:spcBef>
                <a:spcPct val="0"/>
              </a:spcBef>
              <a:buClrTx/>
              <a:buSzTx/>
              <a:buFontTx/>
              <a:buNone/>
            </a:pPr>
            <a:r>
              <a:rPr lang="en-US" altLang="en-US" sz="2000" dirty="0">
                <a:solidFill>
                  <a:srgbClr val="202084"/>
                </a:solidFill>
                <a:latin typeface="Cooper Black" panose="0208090404030B020404" pitchFamily="18" charset="0"/>
                <a:cs typeface="Times New Roman" panose="02020603050405020304" pitchFamily="18" charset="0"/>
              </a:rPr>
              <a:t>SAVE THE BINDER AND YOU SAVE YOUR PAVEMENT</a:t>
            </a:r>
          </a:p>
          <a:p>
            <a:pPr eaLnBrk="1" hangingPunct="1">
              <a:spcBef>
                <a:spcPct val="0"/>
              </a:spcBef>
              <a:buClrTx/>
              <a:buSzTx/>
              <a:buFontTx/>
              <a:buNone/>
            </a:pPr>
            <a:endParaRPr lang="en-US" altLang="en-US" sz="1000" dirty="0">
              <a:solidFill>
                <a:srgbClr val="000000"/>
              </a:solidFill>
              <a:latin typeface="Times New Roman" panose="02020603050405020304" pitchFamily="18" charset="0"/>
              <a:cs typeface="Times New Roman" panose="02020603050405020304" pitchFamily="18" charset="0"/>
            </a:endParaRPr>
          </a:p>
        </p:txBody>
      </p:sp>
      <p:sp>
        <p:nvSpPr>
          <p:cNvPr id="5" name="Rectangle 5">
            <a:extLst>
              <a:ext uri="{FF2B5EF4-FFF2-40B4-BE49-F238E27FC236}">
                <a16:creationId xmlns:a16="http://schemas.microsoft.com/office/drawing/2014/main" id="{D74F979F-E952-123A-8858-CC7D6DE83330}"/>
              </a:ext>
            </a:extLst>
          </p:cNvPr>
          <p:cNvSpPr>
            <a:spLocks noChangeArrowheads="1"/>
          </p:cNvSpPr>
          <p:nvPr/>
        </p:nvSpPr>
        <p:spPr bwMode="auto">
          <a:xfrm>
            <a:off x="163586" y="1457514"/>
            <a:ext cx="11698447" cy="80021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a:solidFill>
              <a:schemeClr val="accent1">
                <a:lumMod val="50000"/>
              </a:schemeClr>
            </a:solidFill>
            <a:miter lim="800000"/>
            <a:headEnd/>
            <a:tailEnd/>
          </a:ln>
        </p:spPr>
        <p:txBody>
          <a:bodyPr wrap="square">
            <a:spAutoFit/>
          </a:bodyPr>
          <a:lstStyle>
            <a:lvl1pPr defTabSz="977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9779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9779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9779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9779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0"/>
              </a:spcBef>
              <a:buClrTx/>
              <a:buSzTx/>
              <a:buFontTx/>
              <a:buNone/>
            </a:pPr>
            <a:r>
              <a:rPr lang="en-US" altLang="en-US" dirty="0">
                <a:solidFill>
                  <a:srgbClr val="202084"/>
                </a:solidFill>
                <a:latin typeface="Cooper Black" panose="0208090404030B020404" pitchFamily="18" charset="0"/>
                <a:cs typeface="Times New Roman" panose="02020603050405020304" pitchFamily="18" charset="0"/>
              </a:rPr>
              <a:t>NOTE: As much as 60 percent of the life of asphalt pavement is lost in the first two years through oxidation. [from The Foundation For Pavement Preservation]</a:t>
            </a:r>
          </a:p>
          <a:p>
            <a:pPr eaLnBrk="1" hangingPunct="1">
              <a:spcBef>
                <a:spcPct val="0"/>
              </a:spcBef>
              <a:buClrTx/>
              <a:buSzTx/>
              <a:buFontTx/>
              <a:buNone/>
            </a:pPr>
            <a:endParaRPr lang="en-US" altLang="en-US" sz="1000" dirty="0">
              <a:solidFill>
                <a:srgbClr val="000000"/>
              </a:solidFill>
              <a:latin typeface="Times New Roman" panose="02020603050405020304" pitchFamily="18" charset="0"/>
              <a:cs typeface="Times New Roman" panose="02020603050405020304" pitchFamily="18" charset="0"/>
            </a:endParaRPr>
          </a:p>
        </p:txBody>
      </p:sp>
      <p:sp>
        <p:nvSpPr>
          <p:cNvPr id="6" name="Content Placeholder 4">
            <a:extLst>
              <a:ext uri="{FF2B5EF4-FFF2-40B4-BE49-F238E27FC236}">
                <a16:creationId xmlns:a16="http://schemas.microsoft.com/office/drawing/2014/main" id="{BCD12B72-CDB8-CAD9-03C5-93781F18FD65}"/>
              </a:ext>
            </a:extLst>
          </p:cNvPr>
          <p:cNvSpPr txBox="1">
            <a:spLocks/>
          </p:cNvSpPr>
          <p:nvPr/>
        </p:nvSpPr>
        <p:spPr bwMode="auto">
          <a:xfrm>
            <a:off x="838200" y="967389"/>
            <a:ext cx="9823509" cy="490125"/>
          </a:xfrm>
          <a:prstGeom prst="rect">
            <a:avLst/>
          </a:prstGeom>
          <a:noFill/>
          <a:ln>
            <a:noFill/>
          </a:ln>
          <a:effectLst/>
        </p:spPr>
        <p:txBody>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None/>
              <a:defRPr/>
            </a:pPr>
            <a:r>
              <a:rPr lang="en-US" sz="2000" kern="0" dirty="0">
                <a:solidFill>
                  <a:srgbClr val="202084"/>
                </a:solidFill>
                <a:effectLst>
                  <a:outerShdw blurRad="38100" dist="38100" dir="2700000" algn="tl">
                    <a:srgbClr val="000000">
                      <a:alpha val="43137"/>
                    </a:srgbClr>
                  </a:outerShdw>
                </a:effectLst>
                <a:latin typeface="Arial Black" pitchFamily="34" charset="0"/>
              </a:rPr>
              <a:t>Applying the right treatment, to the right pavement, at the right time</a:t>
            </a:r>
          </a:p>
        </p:txBody>
      </p:sp>
    </p:spTree>
    <p:extLst>
      <p:ext uri="{BB962C8B-B14F-4D97-AF65-F5344CB8AC3E}">
        <p14:creationId xmlns:p14="http://schemas.microsoft.com/office/powerpoint/2010/main" val="34998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53" presetClass="entr" presetSubtype="16" fill="hold" nodeType="afterEffect">
                                  <p:stCondLst>
                                    <p:cond delay="800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p:cTn id="20"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3955" name="Group 2">
            <a:extLst>
              <a:ext uri="{FF2B5EF4-FFF2-40B4-BE49-F238E27FC236}">
                <a16:creationId xmlns:a16="http://schemas.microsoft.com/office/drawing/2014/main" id="{614C525D-D931-4497-1A05-44CF38EB1DB7}"/>
              </a:ext>
            </a:extLst>
          </p:cNvPr>
          <p:cNvGrpSpPr>
            <a:grpSpLocks/>
          </p:cNvGrpSpPr>
          <p:nvPr/>
        </p:nvGrpSpPr>
        <p:grpSpPr bwMode="auto">
          <a:xfrm>
            <a:off x="1752600" y="1219200"/>
            <a:ext cx="9026892" cy="5048245"/>
            <a:chOff x="228" y="945"/>
            <a:chExt cx="5251" cy="3104"/>
          </a:xfrm>
        </p:grpSpPr>
        <p:grpSp>
          <p:nvGrpSpPr>
            <p:cNvPr id="253958" name="Group 3">
              <a:extLst>
                <a:ext uri="{FF2B5EF4-FFF2-40B4-BE49-F238E27FC236}">
                  <a16:creationId xmlns:a16="http://schemas.microsoft.com/office/drawing/2014/main" id="{899E21FE-8658-701E-F103-4264CA12FC76}"/>
                </a:ext>
              </a:extLst>
            </p:cNvPr>
            <p:cNvGrpSpPr>
              <a:grpSpLocks/>
            </p:cNvGrpSpPr>
            <p:nvPr/>
          </p:nvGrpSpPr>
          <p:grpSpPr bwMode="auto">
            <a:xfrm>
              <a:off x="228" y="945"/>
              <a:ext cx="5242" cy="3104"/>
              <a:chOff x="228" y="945"/>
              <a:chExt cx="5242" cy="3104"/>
            </a:xfrm>
          </p:grpSpPr>
          <p:sp>
            <p:nvSpPr>
              <p:cNvPr id="253962" name="Rectangle 4">
                <a:extLst>
                  <a:ext uri="{FF2B5EF4-FFF2-40B4-BE49-F238E27FC236}">
                    <a16:creationId xmlns:a16="http://schemas.microsoft.com/office/drawing/2014/main" id="{89D8D49C-539B-AAF0-9A4E-E5FE5816A2BD}"/>
                  </a:ext>
                </a:extLst>
              </p:cNvPr>
              <p:cNvSpPr>
                <a:spLocks noChangeArrowheads="1"/>
              </p:cNvSpPr>
              <p:nvPr/>
            </p:nvSpPr>
            <p:spPr bwMode="auto">
              <a:xfrm>
                <a:off x="478" y="945"/>
                <a:ext cx="32" cy="289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 typeface="Wingdings" panose="05000000000000000000" pitchFamily="2" charset="2"/>
                  <a:buChar char="v"/>
                </a:pPr>
                <a:endParaRPr lang="en-US" altLang="en-US" sz="2000" b="1" dirty="0">
                  <a:solidFill>
                    <a:srgbClr val="000000"/>
                  </a:solidFill>
                  <a:latin typeface="Times New Roman" panose="02020603050405020304" pitchFamily="18" charset="0"/>
                  <a:cs typeface="Times New Roman" panose="02020603050405020304" pitchFamily="18" charset="0"/>
                </a:endParaRPr>
              </a:p>
            </p:txBody>
          </p:sp>
          <p:sp>
            <p:nvSpPr>
              <p:cNvPr id="253963" name="Rectangle 5">
                <a:extLst>
                  <a:ext uri="{FF2B5EF4-FFF2-40B4-BE49-F238E27FC236}">
                    <a16:creationId xmlns:a16="http://schemas.microsoft.com/office/drawing/2014/main" id="{066838A6-8AD9-1535-DE10-9BA67ED1E59A}"/>
                  </a:ext>
                </a:extLst>
              </p:cNvPr>
              <p:cNvSpPr>
                <a:spLocks noChangeArrowheads="1"/>
              </p:cNvSpPr>
              <p:nvPr/>
            </p:nvSpPr>
            <p:spPr bwMode="auto">
              <a:xfrm>
                <a:off x="489" y="3825"/>
                <a:ext cx="4855" cy="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 typeface="Wingdings" panose="05000000000000000000" pitchFamily="2" charset="2"/>
                  <a:buChar char="v"/>
                </a:pPr>
                <a:endParaRPr lang="en-US" altLang="en-US" sz="2000" b="1">
                  <a:solidFill>
                    <a:srgbClr val="000000"/>
                  </a:solidFill>
                  <a:latin typeface="Times New Roman" panose="02020603050405020304" pitchFamily="18" charset="0"/>
                  <a:cs typeface="Times New Roman" panose="02020603050405020304" pitchFamily="18" charset="0"/>
                </a:endParaRPr>
              </a:p>
            </p:txBody>
          </p:sp>
          <p:sp>
            <p:nvSpPr>
              <p:cNvPr id="10" name="Freeform 6">
                <a:extLst>
                  <a:ext uri="{FF2B5EF4-FFF2-40B4-BE49-F238E27FC236}">
                    <a16:creationId xmlns:a16="http://schemas.microsoft.com/office/drawing/2014/main" id="{7FA67B28-42E8-B45C-06B6-2D32DDBF0F75}"/>
                  </a:ext>
                </a:extLst>
              </p:cNvPr>
              <p:cNvSpPr>
                <a:spLocks/>
              </p:cNvSpPr>
              <p:nvPr/>
            </p:nvSpPr>
            <p:spPr bwMode="auto">
              <a:xfrm>
                <a:off x="500" y="1026"/>
                <a:ext cx="4513" cy="2778"/>
              </a:xfrm>
              <a:custGeom>
                <a:avLst/>
                <a:gdLst>
                  <a:gd name="T0" fmla="*/ 292 w 4513"/>
                  <a:gd name="T1" fmla="*/ 12 h 2778"/>
                  <a:gd name="T2" fmla="*/ 854 w 4513"/>
                  <a:gd name="T3" fmla="*/ 62 h 2778"/>
                  <a:gd name="T4" fmla="*/ 1377 w 4513"/>
                  <a:gd name="T5" fmla="*/ 136 h 2778"/>
                  <a:gd name="T6" fmla="*/ 1860 w 4513"/>
                  <a:gd name="T7" fmla="*/ 248 h 2778"/>
                  <a:gd name="T8" fmla="*/ 2310 w 4513"/>
                  <a:gd name="T9" fmla="*/ 391 h 2778"/>
                  <a:gd name="T10" fmla="*/ 2523 w 4513"/>
                  <a:gd name="T11" fmla="*/ 472 h 2778"/>
                  <a:gd name="T12" fmla="*/ 2911 w 4513"/>
                  <a:gd name="T13" fmla="*/ 658 h 2778"/>
                  <a:gd name="T14" fmla="*/ 3265 w 4513"/>
                  <a:gd name="T15" fmla="*/ 882 h 2778"/>
                  <a:gd name="T16" fmla="*/ 3585 w 4513"/>
                  <a:gd name="T17" fmla="*/ 1156 h 2778"/>
                  <a:gd name="T18" fmla="*/ 3664 w 4513"/>
                  <a:gd name="T19" fmla="*/ 1237 h 2778"/>
                  <a:gd name="T20" fmla="*/ 3737 w 4513"/>
                  <a:gd name="T21" fmla="*/ 1336 h 2778"/>
                  <a:gd name="T22" fmla="*/ 4018 w 4513"/>
                  <a:gd name="T23" fmla="*/ 1777 h 2778"/>
                  <a:gd name="T24" fmla="*/ 4204 w 4513"/>
                  <a:gd name="T25" fmla="*/ 2132 h 2778"/>
                  <a:gd name="T26" fmla="*/ 4310 w 4513"/>
                  <a:gd name="T27" fmla="*/ 2355 h 2778"/>
                  <a:gd name="T28" fmla="*/ 4406 w 4513"/>
                  <a:gd name="T29" fmla="*/ 2548 h 2778"/>
                  <a:gd name="T30" fmla="*/ 4479 w 4513"/>
                  <a:gd name="T31" fmla="*/ 2703 h 2778"/>
                  <a:gd name="T32" fmla="*/ 4490 w 4513"/>
                  <a:gd name="T33" fmla="*/ 2778 h 2778"/>
                  <a:gd name="T34" fmla="*/ 4456 w 4513"/>
                  <a:gd name="T35" fmla="*/ 2716 h 2778"/>
                  <a:gd name="T36" fmla="*/ 4383 w 4513"/>
                  <a:gd name="T37" fmla="*/ 2561 h 2778"/>
                  <a:gd name="T38" fmla="*/ 4288 w 4513"/>
                  <a:gd name="T39" fmla="*/ 2368 h 2778"/>
                  <a:gd name="T40" fmla="*/ 4181 w 4513"/>
                  <a:gd name="T41" fmla="*/ 2144 h 2778"/>
                  <a:gd name="T42" fmla="*/ 3996 w 4513"/>
                  <a:gd name="T43" fmla="*/ 1796 h 2778"/>
                  <a:gd name="T44" fmla="*/ 3715 w 4513"/>
                  <a:gd name="T45" fmla="*/ 1355 h 2778"/>
                  <a:gd name="T46" fmla="*/ 3569 w 4513"/>
                  <a:gd name="T47" fmla="*/ 1181 h 2778"/>
                  <a:gd name="T48" fmla="*/ 3248 w 4513"/>
                  <a:gd name="T49" fmla="*/ 907 h 2778"/>
                  <a:gd name="T50" fmla="*/ 2900 w 4513"/>
                  <a:gd name="T51" fmla="*/ 690 h 2778"/>
                  <a:gd name="T52" fmla="*/ 2512 w 4513"/>
                  <a:gd name="T53" fmla="*/ 503 h 2778"/>
                  <a:gd name="T54" fmla="*/ 2091 w 4513"/>
                  <a:gd name="T55" fmla="*/ 348 h 2778"/>
                  <a:gd name="T56" fmla="*/ 1624 w 4513"/>
                  <a:gd name="T57" fmla="*/ 223 h 2778"/>
                  <a:gd name="T58" fmla="*/ 1124 w 4513"/>
                  <a:gd name="T59" fmla="*/ 124 h 2778"/>
                  <a:gd name="T60" fmla="*/ 579 w 4513"/>
                  <a:gd name="T61" fmla="*/ 62 h 2778"/>
                  <a:gd name="T62" fmla="*/ 0 w 4513"/>
                  <a:gd name="T63" fmla="*/ 31 h 27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13"/>
                  <a:gd name="T97" fmla="*/ 0 h 2778"/>
                  <a:gd name="T98" fmla="*/ 4513 w 4513"/>
                  <a:gd name="T99" fmla="*/ 2778 h 27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13" h="2778">
                    <a:moveTo>
                      <a:pt x="0" y="0"/>
                    </a:moveTo>
                    <a:lnTo>
                      <a:pt x="292" y="12"/>
                    </a:lnTo>
                    <a:lnTo>
                      <a:pt x="579" y="31"/>
                    </a:lnTo>
                    <a:lnTo>
                      <a:pt x="854" y="62"/>
                    </a:lnTo>
                    <a:lnTo>
                      <a:pt x="1124" y="93"/>
                    </a:lnTo>
                    <a:lnTo>
                      <a:pt x="1377" y="136"/>
                    </a:lnTo>
                    <a:lnTo>
                      <a:pt x="1624" y="192"/>
                    </a:lnTo>
                    <a:lnTo>
                      <a:pt x="1860" y="248"/>
                    </a:lnTo>
                    <a:lnTo>
                      <a:pt x="2091" y="317"/>
                    </a:lnTo>
                    <a:lnTo>
                      <a:pt x="2310" y="391"/>
                    </a:lnTo>
                    <a:lnTo>
                      <a:pt x="2315" y="391"/>
                    </a:lnTo>
                    <a:lnTo>
                      <a:pt x="2523" y="472"/>
                    </a:lnTo>
                    <a:lnTo>
                      <a:pt x="2720" y="559"/>
                    </a:lnTo>
                    <a:lnTo>
                      <a:pt x="2911" y="658"/>
                    </a:lnTo>
                    <a:lnTo>
                      <a:pt x="3091" y="764"/>
                    </a:lnTo>
                    <a:lnTo>
                      <a:pt x="3265" y="882"/>
                    </a:lnTo>
                    <a:lnTo>
                      <a:pt x="3428" y="1013"/>
                    </a:lnTo>
                    <a:lnTo>
                      <a:pt x="3585" y="1156"/>
                    </a:lnTo>
                    <a:lnTo>
                      <a:pt x="3591" y="1156"/>
                    </a:lnTo>
                    <a:lnTo>
                      <a:pt x="3664" y="1237"/>
                    </a:lnTo>
                    <a:lnTo>
                      <a:pt x="3664" y="1243"/>
                    </a:lnTo>
                    <a:lnTo>
                      <a:pt x="3737" y="1336"/>
                    </a:lnTo>
                    <a:lnTo>
                      <a:pt x="3883" y="1547"/>
                    </a:lnTo>
                    <a:lnTo>
                      <a:pt x="4018" y="1777"/>
                    </a:lnTo>
                    <a:lnTo>
                      <a:pt x="4147" y="2014"/>
                    </a:lnTo>
                    <a:lnTo>
                      <a:pt x="4204" y="2132"/>
                    </a:lnTo>
                    <a:lnTo>
                      <a:pt x="4260" y="2244"/>
                    </a:lnTo>
                    <a:lnTo>
                      <a:pt x="4310" y="2355"/>
                    </a:lnTo>
                    <a:lnTo>
                      <a:pt x="4361" y="2455"/>
                    </a:lnTo>
                    <a:lnTo>
                      <a:pt x="4406" y="2548"/>
                    </a:lnTo>
                    <a:lnTo>
                      <a:pt x="4445" y="2629"/>
                    </a:lnTo>
                    <a:lnTo>
                      <a:pt x="4479" y="2703"/>
                    </a:lnTo>
                    <a:lnTo>
                      <a:pt x="4513" y="2759"/>
                    </a:lnTo>
                    <a:lnTo>
                      <a:pt x="4490" y="2778"/>
                    </a:lnTo>
                    <a:lnTo>
                      <a:pt x="4456" y="2722"/>
                    </a:lnTo>
                    <a:lnTo>
                      <a:pt x="4456" y="2716"/>
                    </a:lnTo>
                    <a:lnTo>
                      <a:pt x="4423" y="2641"/>
                    </a:lnTo>
                    <a:lnTo>
                      <a:pt x="4383" y="2561"/>
                    </a:lnTo>
                    <a:lnTo>
                      <a:pt x="4338" y="2467"/>
                    </a:lnTo>
                    <a:lnTo>
                      <a:pt x="4288" y="2368"/>
                    </a:lnTo>
                    <a:lnTo>
                      <a:pt x="4237" y="2256"/>
                    </a:lnTo>
                    <a:lnTo>
                      <a:pt x="4181" y="2144"/>
                    </a:lnTo>
                    <a:lnTo>
                      <a:pt x="4125" y="2032"/>
                    </a:lnTo>
                    <a:lnTo>
                      <a:pt x="3996" y="1796"/>
                    </a:lnTo>
                    <a:lnTo>
                      <a:pt x="3861" y="1566"/>
                    </a:lnTo>
                    <a:lnTo>
                      <a:pt x="3715" y="1355"/>
                    </a:lnTo>
                    <a:lnTo>
                      <a:pt x="3642" y="1261"/>
                    </a:lnTo>
                    <a:lnTo>
                      <a:pt x="3569" y="1181"/>
                    </a:lnTo>
                    <a:lnTo>
                      <a:pt x="3411" y="1038"/>
                    </a:lnTo>
                    <a:lnTo>
                      <a:pt x="3248" y="907"/>
                    </a:lnTo>
                    <a:lnTo>
                      <a:pt x="3080" y="789"/>
                    </a:lnTo>
                    <a:lnTo>
                      <a:pt x="2900" y="690"/>
                    </a:lnTo>
                    <a:lnTo>
                      <a:pt x="2709" y="590"/>
                    </a:lnTo>
                    <a:lnTo>
                      <a:pt x="2512" y="503"/>
                    </a:lnTo>
                    <a:lnTo>
                      <a:pt x="2310" y="422"/>
                    </a:lnTo>
                    <a:lnTo>
                      <a:pt x="2091" y="348"/>
                    </a:lnTo>
                    <a:lnTo>
                      <a:pt x="1860" y="279"/>
                    </a:lnTo>
                    <a:lnTo>
                      <a:pt x="1624" y="223"/>
                    </a:lnTo>
                    <a:lnTo>
                      <a:pt x="1377" y="167"/>
                    </a:lnTo>
                    <a:lnTo>
                      <a:pt x="1124" y="124"/>
                    </a:lnTo>
                    <a:lnTo>
                      <a:pt x="854" y="93"/>
                    </a:lnTo>
                    <a:lnTo>
                      <a:pt x="579" y="62"/>
                    </a:lnTo>
                    <a:lnTo>
                      <a:pt x="292" y="43"/>
                    </a:lnTo>
                    <a:lnTo>
                      <a:pt x="0" y="31"/>
                    </a:lnTo>
                    <a:lnTo>
                      <a:pt x="0" y="0"/>
                    </a:lnTo>
                    <a:close/>
                  </a:path>
                </a:pathLst>
              </a:custGeom>
              <a:solidFill>
                <a:srgbClr val="E60073"/>
              </a:solidFill>
              <a:ln>
                <a:noFill/>
              </a:ln>
            </p:spPr>
            <p:txBody>
              <a:bodyPr/>
              <a:lstStyle/>
              <a:p>
                <a:pPr algn="ctr" eaLnBrk="1" hangingPunct="1">
                  <a:defRPr/>
                </a:pPr>
                <a:endParaRPr lang="en-US" sz="2600" dirty="0">
                  <a:solidFill>
                    <a:srgbClr val="FFFFFF"/>
                  </a:solidFill>
                  <a:latin typeface="Times New Roman" pitchFamily="18" charset="0"/>
                  <a:cs typeface="+mn-cs"/>
                </a:endParaRPr>
              </a:p>
            </p:txBody>
          </p:sp>
          <p:sp>
            <p:nvSpPr>
              <p:cNvPr id="253965" name="Rectangle 7">
                <a:extLst>
                  <a:ext uri="{FF2B5EF4-FFF2-40B4-BE49-F238E27FC236}">
                    <a16:creationId xmlns:a16="http://schemas.microsoft.com/office/drawing/2014/main" id="{350730D5-BDBE-1DAC-A24D-C5429E0FD91A}"/>
                  </a:ext>
                </a:extLst>
              </p:cNvPr>
              <p:cNvSpPr>
                <a:spLocks noChangeArrowheads="1"/>
              </p:cNvSpPr>
              <p:nvPr/>
            </p:nvSpPr>
            <p:spPr bwMode="auto">
              <a:xfrm>
                <a:off x="562" y="963"/>
                <a:ext cx="28" cy="7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 typeface="Wingdings" panose="05000000000000000000" pitchFamily="2" charset="2"/>
                  <a:buChar char="v"/>
                </a:pPr>
                <a:endParaRPr lang="en-US" altLang="en-US" sz="2000" b="1">
                  <a:solidFill>
                    <a:srgbClr val="000000"/>
                  </a:solidFill>
                  <a:latin typeface="Times New Roman" panose="02020603050405020304" pitchFamily="18" charset="0"/>
                  <a:cs typeface="Times New Roman" panose="02020603050405020304" pitchFamily="18" charset="0"/>
                </a:endParaRPr>
              </a:p>
            </p:txBody>
          </p:sp>
          <p:sp>
            <p:nvSpPr>
              <p:cNvPr id="12" name="Freeform 8">
                <a:extLst>
                  <a:ext uri="{FF2B5EF4-FFF2-40B4-BE49-F238E27FC236}">
                    <a16:creationId xmlns:a16="http://schemas.microsoft.com/office/drawing/2014/main" id="{0EEE8534-A1EF-67C3-889A-ABC0C39AA8AC}"/>
                  </a:ext>
                </a:extLst>
              </p:cNvPr>
              <p:cNvSpPr>
                <a:spLocks/>
              </p:cNvSpPr>
              <p:nvPr/>
            </p:nvSpPr>
            <p:spPr bwMode="auto">
              <a:xfrm>
                <a:off x="573" y="951"/>
                <a:ext cx="2133" cy="186"/>
              </a:xfrm>
              <a:custGeom>
                <a:avLst/>
                <a:gdLst>
                  <a:gd name="T0" fmla="*/ 0 w 1871"/>
                  <a:gd name="T1" fmla="*/ 0 h 186"/>
                  <a:gd name="T2" fmla="*/ 1871 w 1871"/>
                  <a:gd name="T3" fmla="*/ 155 h 186"/>
                  <a:gd name="T4" fmla="*/ 1871 w 1871"/>
                  <a:gd name="T5" fmla="*/ 186 h 186"/>
                  <a:gd name="T6" fmla="*/ 0 w 1871"/>
                  <a:gd name="T7" fmla="*/ 31 h 186"/>
                  <a:gd name="T8" fmla="*/ 0 w 1871"/>
                  <a:gd name="T9" fmla="*/ 0 h 186"/>
                  <a:gd name="T10" fmla="*/ 0 60000 65536"/>
                  <a:gd name="T11" fmla="*/ 0 60000 65536"/>
                  <a:gd name="T12" fmla="*/ 0 60000 65536"/>
                  <a:gd name="T13" fmla="*/ 0 60000 65536"/>
                  <a:gd name="T14" fmla="*/ 0 60000 65536"/>
                  <a:gd name="T15" fmla="*/ 0 w 1871"/>
                  <a:gd name="T16" fmla="*/ 0 h 186"/>
                  <a:gd name="T17" fmla="*/ 1871 w 1871"/>
                  <a:gd name="T18" fmla="*/ 186 h 186"/>
                </a:gdLst>
                <a:ahLst/>
                <a:cxnLst>
                  <a:cxn ang="T10">
                    <a:pos x="T0" y="T1"/>
                  </a:cxn>
                  <a:cxn ang="T11">
                    <a:pos x="T2" y="T3"/>
                  </a:cxn>
                  <a:cxn ang="T12">
                    <a:pos x="T4" y="T5"/>
                  </a:cxn>
                  <a:cxn ang="T13">
                    <a:pos x="T6" y="T7"/>
                  </a:cxn>
                  <a:cxn ang="T14">
                    <a:pos x="T8" y="T9"/>
                  </a:cxn>
                </a:cxnLst>
                <a:rect l="T15" t="T16" r="T17" b="T18"/>
                <a:pathLst>
                  <a:path w="1871" h="186">
                    <a:moveTo>
                      <a:pt x="0" y="0"/>
                    </a:moveTo>
                    <a:lnTo>
                      <a:pt x="1871" y="155"/>
                    </a:lnTo>
                    <a:lnTo>
                      <a:pt x="1871" y="186"/>
                    </a:lnTo>
                    <a:lnTo>
                      <a:pt x="0" y="31"/>
                    </a:lnTo>
                    <a:lnTo>
                      <a:pt x="0" y="0"/>
                    </a:lnTo>
                    <a:close/>
                  </a:path>
                </a:pathLst>
              </a:custGeom>
              <a:solidFill>
                <a:srgbClr val="00FF00"/>
              </a:solidFill>
              <a:ln>
                <a:noFill/>
              </a:ln>
            </p:spPr>
            <p:txBody>
              <a:bodyPr/>
              <a:lstStyle/>
              <a:p>
                <a:pPr algn="ctr" eaLnBrk="1" hangingPunct="1">
                  <a:defRPr/>
                </a:pPr>
                <a:endParaRPr lang="en-US" sz="2600" dirty="0">
                  <a:solidFill>
                    <a:srgbClr val="FFFFFF"/>
                  </a:solidFill>
                  <a:latin typeface="Times New Roman" pitchFamily="18" charset="0"/>
                  <a:cs typeface="+mn-cs"/>
                </a:endParaRPr>
              </a:p>
            </p:txBody>
          </p:sp>
          <p:sp>
            <p:nvSpPr>
              <p:cNvPr id="253967" name="Rectangle 9">
                <a:extLst>
                  <a:ext uri="{FF2B5EF4-FFF2-40B4-BE49-F238E27FC236}">
                    <a16:creationId xmlns:a16="http://schemas.microsoft.com/office/drawing/2014/main" id="{2A52FEC1-265E-5BB3-CD7F-61436A5506BB}"/>
                  </a:ext>
                </a:extLst>
              </p:cNvPr>
              <p:cNvSpPr>
                <a:spLocks noChangeArrowheads="1"/>
              </p:cNvSpPr>
              <p:nvPr/>
            </p:nvSpPr>
            <p:spPr bwMode="auto">
              <a:xfrm>
                <a:off x="2676" y="1007"/>
                <a:ext cx="32" cy="1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 typeface="Wingdings" panose="05000000000000000000" pitchFamily="2" charset="2"/>
                  <a:buChar char="v"/>
                </a:pPr>
                <a:endParaRPr lang="en-US" altLang="en-US" sz="2000" b="1">
                  <a:solidFill>
                    <a:srgbClr val="000000"/>
                  </a:solidFill>
                  <a:latin typeface="Times New Roman" panose="02020603050405020304" pitchFamily="18" charset="0"/>
                  <a:cs typeface="Times New Roman" panose="02020603050405020304" pitchFamily="18" charset="0"/>
                </a:endParaRPr>
              </a:p>
            </p:txBody>
          </p:sp>
          <p:sp>
            <p:nvSpPr>
              <p:cNvPr id="253968" name="Rectangle 10">
                <a:extLst>
                  <a:ext uri="{FF2B5EF4-FFF2-40B4-BE49-F238E27FC236}">
                    <a16:creationId xmlns:a16="http://schemas.microsoft.com/office/drawing/2014/main" id="{206F098A-40D7-7C9C-3CE9-839974B3DDA4}"/>
                  </a:ext>
                </a:extLst>
              </p:cNvPr>
              <p:cNvSpPr>
                <a:spLocks noChangeArrowheads="1"/>
              </p:cNvSpPr>
              <p:nvPr/>
            </p:nvSpPr>
            <p:spPr bwMode="auto">
              <a:xfrm>
                <a:off x="4181" y="1162"/>
                <a:ext cx="28" cy="7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 typeface="Wingdings" panose="05000000000000000000" pitchFamily="2" charset="2"/>
                  <a:buChar char="v"/>
                </a:pPr>
                <a:endParaRPr lang="en-US" altLang="en-US" sz="2000" b="1">
                  <a:solidFill>
                    <a:srgbClr val="000000"/>
                  </a:solidFill>
                  <a:latin typeface="Times New Roman" panose="02020603050405020304" pitchFamily="18" charset="0"/>
                  <a:cs typeface="Times New Roman" panose="02020603050405020304" pitchFamily="18" charset="0"/>
                </a:endParaRPr>
              </a:p>
            </p:txBody>
          </p:sp>
          <p:sp>
            <p:nvSpPr>
              <p:cNvPr id="15" name="Freeform 11">
                <a:extLst>
                  <a:ext uri="{FF2B5EF4-FFF2-40B4-BE49-F238E27FC236}">
                    <a16:creationId xmlns:a16="http://schemas.microsoft.com/office/drawing/2014/main" id="{C760AC6C-16D4-C204-4CD9-B3678269A6EF}"/>
                  </a:ext>
                </a:extLst>
              </p:cNvPr>
              <p:cNvSpPr>
                <a:spLocks/>
              </p:cNvSpPr>
              <p:nvPr/>
            </p:nvSpPr>
            <p:spPr bwMode="auto">
              <a:xfrm rot="294530">
                <a:off x="4189" y="1193"/>
                <a:ext cx="1281" cy="257"/>
              </a:xfrm>
              <a:custGeom>
                <a:avLst/>
                <a:gdLst>
                  <a:gd name="T0" fmla="*/ 0 w 1281"/>
                  <a:gd name="T1" fmla="*/ 0 h 261"/>
                  <a:gd name="T2" fmla="*/ 1281 w 1281"/>
                  <a:gd name="T3" fmla="*/ 230 h 261"/>
                  <a:gd name="T4" fmla="*/ 1281 w 1281"/>
                  <a:gd name="T5" fmla="*/ 261 h 261"/>
                  <a:gd name="T6" fmla="*/ 0 w 1281"/>
                  <a:gd name="T7" fmla="*/ 31 h 261"/>
                  <a:gd name="T8" fmla="*/ 0 w 1281"/>
                  <a:gd name="T9" fmla="*/ 0 h 261"/>
                  <a:gd name="T10" fmla="*/ 0 60000 65536"/>
                  <a:gd name="T11" fmla="*/ 0 60000 65536"/>
                  <a:gd name="T12" fmla="*/ 0 60000 65536"/>
                  <a:gd name="T13" fmla="*/ 0 60000 65536"/>
                  <a:gd name="T14" fmla="*/ 0 60000 65536"/>
                  <a:gd name="T15" fmla="*/ 0 w 1281"/>
                  <a:gd name="T16" fmla="*/ 0 h 261"/>
                  <a:gd name="T17" fmla="*/ 1281 w 1281"/>
                  <a:gd name="T18" fmla="*/ 261 h 261"/>
                </a:gdLst>
                <a:ahLst/>
                <a:cxnLst>
                  <a:cxn ang="T10">
                    <a:pos x="T0" y="T1"/>
                  </a:cxn>
                  <a:cxn ang="T11">
                    <a:pos x="T2" y="T3"/>
                  </a:cxn>
                  <a:cxn ang="T12">
                    <a:pos x="T4" y="T5"/>
                  </a:cxn>
                  <a:cxn ang="T13">
                    <a:pos x="T6" y="T7"/>
                  </a:cxn>
                  <a:cxn ang="T14">
                    <a:pos x="T8" y="T9"/>
                  </a:cxn>
                </a:cxnLst>
                <a:rect l="T15" t="T16" r="T17" b="T18"/>
                <a:pathLst>
                  <a:path w="1281" h="261">
                    <a:moveTo>
                      <a:pt x="0" y="0"/>
                    </a:moveTo>
                    <a:lnTo>
                      <a:pt x="1281" y="230"/>
                    </a:lnTo>
                    <a:lnTo>
                      <a:pt x="1281" y="261"/>
                    </a:lnTo>
                    <a:lnTo>
                      <a:pt x="0" y="31"/>
                    </a:lnTo>
                    <a:lnTo>
                      <a:pt x="0" y="0"/>
                    </a:lnTo>
                    <a:close/>
                  </a:path>
                </a:pathLst>
              </a:custGeom>
              <a:solidFill>
                <a:srgbClr val="00FF00"/>
              </a:solidFill>
              <a:ln>
                <a:noFill/>
              </a:ln>
            </p:spPr>
            <p:txBody>
              <a:bodyPr/>
              <a:lstStyle/>
              <a:p>
                <a:pPr algn="ctr" eaLnBrk="1" hangingPunct="1">
                  <a:defRPr/>
                </a:pPr>
                <a:endParaRPr lang="en-US" sz="2600" dirty="0">
                  <a:solidFill>
                    <a:srgbClr val="FFFFFF"/>
                  </a:solidFill>
                  <a:latin typeface="Times New Roman" pitchFamily="18" charset="0"/>
                  <a:cs typeface="+mn-cs"/>
                </a:endParaRPr>
              </a:p>
            </p:txBody>
          </p:sp>
          <p:sp>
            <p:nvSpPr>
              <p:cNvPr id="16" name="Freeform 12">
                <a:extLst>
                  <a:ext uri="{FF2B5EF4-FFF2-40B4-BE49-F238E27FC236}">
                    <a16:creationId xmlns:a16="http://schemas.microsoft.com/office/drawing/2014/main" id="{2C38D1CD-3BE5-743E-D6B3-CA6F4DB577A6}"/>
                  </a:ext>
                </a:extLst>
              </p:cNvPr>
              <p:cNvSpPr>
                <a:spLocks/>
              </p:cNvSpPr>
              <p:nvPr/>
            </p:nvSpPr>
            <p:spPr bwMode="auto">
              <a:xfrm>
                <a:off x="2433" y="1212"/>
                <a:ext cx="1694" cy="495"/>
              </a:xfrm>
              <a:custGeom>
                <a:avLst/>
                <a:gdLst>
                  <a:gd name="T0" fmla="*/ 0 w 1782"/>
                  <a:gd name="T1" fmla="*/ 0 h 491"/>
                  <a:gd name="T2" fmla="*/ 1782 w 1782"/>
                  <a:gd name="T3" fmla="*/ 460 h 491"/>
                  <a:gd name="T4" fmla="*/ 1782 w 1782"/>
                  <a:gd name="T5" fmla="*/ 491 h 491"/>
                  <a:gd name="T6" fmla="*/ 0 w 1782"/>
                  <a:gd name="T7" fmla="*/ 31 h 491"/>
                  <a:gd name="T8" fmla="*/ 0 w 1782"/>
                  <a:gd name="T9" fmla="*/ 0 h 491"/>
                  <a:gd name="T10" fmla="*/ 0 60000 65536"/>
                  <a:gd name="T11" fmla="*/ 0 60000 65536"/>
                  <a:gd name="T12" fmla="*/ 0 60000 65536"/>
                  <a:gd name="T13" fmla="*/ 0 60000 65536"/>
                  <a:gd name="T14" fmla="*/ 0 60000 65536"/>
                  <a:gd name="T15" fmla="*/ 0 w 1782"/>
                  <a:gd name="T16" fmla="*/ 0 h 491"/>
                  <a:gd name="T17" fmla="*/ 1782 w 1782"/>
                  <a:gd name="T18" fmla="*/ 491 h 491"/>
                </a:gdLst>
                <a:ahLst/>
                <a:cxnLst>
                  <a:cxn ang="T10">
                    <a:pos x="T0" y="T1"/>
                  </a:cxn>
                  <a:cxn ang="T11">
                    <a:pos x="T2" y="T3"/>
                  </a:cxn>
                  <a:cxn ang="T12">
                    <a:pos x="T4" y="T5"/>
                  </a:cxn>
                  <a:cxn ang="T13">
                    <a:pos x="T6" y="T7"/>
                  </a:cxn>
                  <a:cxn ang="T14">
                    <a:pos x="T8" y="T9"/>
                  </a:cxn>
                </a:cxnLst>
                <a:rect l="T15" t="T16" r="T17" b="T18"/>
                <a:pathLst>
                  <a:path w="1782" h="491">
                    <a:moveTo>
                      <a:pt x="0" y="0"/>
                    </a:moveTo>
                    <a:lnTo>
                      <a:pt x="1782" y="460"/>
                    </a:lnTo>
                    <a:lnTo>
                      <a:pt x="1782" y="491"/>
                    </a:lnTo>
                    <a:lnTo>
                      <a:pt x="0" y="31"/>
                    </a:lnTo>
                    <a:lnTo>
                      <a:pt x="0" y="0"/>
                    </a:lnTo>
                    <a:close/>
                  </a:path>
                </a:pathLst>
              </a:custGeom>
              <a:solidFill>
                <a:srgbClr val="0000FF"/>
              </a:solidFill>
              <a:ln>
                <a:noFill/>
              </a:ln>
            </p:spPr>
            <p:txBody>
              <a:bodyPr/>
              <a:lstStyle/>
              <a:p>
                <a:pPr algn="ctr" eaLnBrk="1" hangingPunct="1">
                  <a:defRPr/>
                </a:pPr>
                <a:endParaRPr lang="en-US" sz="2600" dirty="0">
                  <a:solidFill>
                    <a:srgbClr val="FFFFFF"/>
                  </a:solidFill>
                  <a:latin typeface="Times New Roman" pitchFamily="18" charset="0"/>
                  <a:cs typeface="+mn-cs"/>
                </a:endParaRPr>
              </a:p>
            </p:txBody>
          </p:sp>
          <p:sp>
            <p:nvSpPr>
              <p:cNvPr id="253971" name="Rectangle 13">
                <a:extLst>
                  <a:ext uri="{FF2B5EF4-FFF2-40B4-BE49-F238E27FC236}">
                    <a16:creationId xmlns:a16="http://schemas.microsoft.com/office/drawing/2014/main" id="{7EE5AC44-F3FF-17C2-D7A8-B96EA3BE352D}"/>
                  </a:ext>
                </a:extLst>
              </p:cNvPr>
              <p:cNvSpPr>
                <a:spLocks noChangeArrowheads="1"/>
              </p:cNvSpPr>
              <p:nvPr/>
            </p:nvSpPr>
            <p:spPr bwMode="auto">
              <a:xfrm>
                <a:off x="4096" y="1547"/>
                <a:ext cx="32" cy="15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 typeface="Wingdings" panose="05000000000000000000" pitchFamily="2" charset="2"/>
                  <a:buChar char="v"/>
                </a:pPr>
                <a:endParaRPr lang="en-US" altLang="en-US" sz="2000" b="1">
                  <a:solidFill>
                    <a:srgbClr val="000000"/>
                  </a:solidFill>
                  <a:latin typeface="Times New Roman" panose="02020603050405020304" pitchFamily="18" charset="0"/>
                  <a:cs typeface="Times New Roman" panose="02020603050405020304" pitchFamily="18" charset="0"/>
                </a:endParaRPr>
              </a:p>
            </p:txBody>
          </p:sp>
          <p:sp>
            <p:nvSpPr>
              <p:cNvPr id="18" name="Freeform 14">
                <a:extLst>
                  <a:ext uri="{FF2B5EF4-FFF2-40B4-BE49-F238E27FC236}">
                    <a16:creationId xmlns:a16="http://schemas.microsoft.com/office/drawing/2014/main" id="{1659F149-CF56-C0A9-4843-E334584FCD77}"/>
                  </a:ext>
                </a:extLst>
              </p:cNvPr>
              <p:cNvSpPr>
                <a:spLocks/>
              </p:cNvSpPr>
              <p:nvPr/>
            </p:nvSpPr>
            <p:spPr bwMode="auto">
              <a:xfrm rot="247595">
                <a:off x="4095" y="1589"/>
                <a:ext cx="1287" cy="541"/>
              </a:xfrm>
              <a:custGeom>
                <a:avLst/>
                <a:gdLst>
                  <a:gd name="T0" fmla="*/ 11 w 1287"/>
                  <a:gd name="T1" fmla="*/ 0 h 541"/>
                  <a:gd name="T2" fmla="*/ 1287 w 1287"/>
                  <a:gd name="T3" fmla="*/ 510 h 541"/>
                  <a:gd name="T4" fmla="*/ 1275 w 1287"/>
                  <a:gd name="T5" fmla="*/ 541 h 541"/>
                  <a:gd name="T6" fmla="*/ 0 w 1287"/>
                  <a:gd name="T7" fmla="*/ 31 h 541"/>
                  <a:gd name="T8" fmla="*/ 11 w 1287"/>
                  <a:gd name="T9" fmla="*/ 0 h 541"/>
                  <a:gd name="T10" fmla="*/ 0 60000 65536"/>
                  <a:gd name="T11" fmla="*/ 0 60000 65536"/>
                  <a:gd name="T12" fmla="*/ 0 60000 65536"/>
                  <a:gd name="T13" fmla="*/ 0 60000 65536"/>
                  <a:gd name="T14" fmla="*/ 0 60000 65536"/>
                  <a:gd name="T15" fmla="*/ 0 w 1287"/>
                  <a:gd name="T16" fmla="*/ 0 h 541"/>
                  <a:gd name="T17" fmla="*/ 1287 w 1287"/>
                  <a:gd name="T18" fmla="*/ 541 h 541"/>
                </a:gdLst>
                <a:ahLst/>
                <a:cxnLst>
                  <a:cxn ang="T10">
                    <a:pos x="T0" y="T1"/>
                  </a:cxn>
                  <a:cxn ang="T11">
                    <a:pos x="T2" y="T3"/>
                  </a:cxn>
                  <a:cxn ang="T12">
                    <a:pos x="T4" y="T5"/>
                  </a:cxn>
                  <a:cxn ang="T13">
                    <a:pos x="T6" y="T7"/>
                  </a:cxn>
                  <a:cxn ang="T14">
                    <a:pos x="T8" y="T9"/>
                  </a:cxn>
                </a:cxnLst>
                <a:rect l="T15" t="T16" r="T17" b="T18"/>
                <a:pathLst>
                  <a:path w="1287" h="541">
                    <a:moveTo>
                      <a:pt x="11" y="0"/>
                    </a:moveTo>
                    <a:lnTo>
                      <a:pt x="1287" y="510"/>
                    </a:lnTo>
                    <a:lnTo>
                      <a:pt x="1275" y="541"/>
                    </a:lnTo>
                    <a:lnTo>
                      <a:pt x="0" y="31"/>
                    </a:lnTo>
                    <a:lnTo>
                      <a:pt x="11" y="0"/>
                    </a:lnTo>
                    <a:close/>
                  </a:path>
                </a:pathLst>
              </a:custGeom>
              <a:solidFill>
                <a:srgbClr val="3333FF"/>
              </a:solidFill>
              <a:ln>
                <a:noFill/>
              </a:ln>
            </p:spPr>
            <p:txBody>
              <a:bodyPr/>
              <a:lstStyle/>
              <a:p>
                <a:pPr algn="ctr" eaLnBrk="1" hangingPunct="1">
                  <a:defRPr/>
                </a:pPr>
                <a:endParaRPr lang="en-US" sz="2600" dirty="0">
                  <a:solidFill>
                    <a:srgbClr val="FFFFFF"/>
                  </a:solidFill>
                  <a:latin typeface="Times New Roman" pitchFamily="18" charset="0"/>
                  <a:cs typeface="+mn-cs"/>
                </a:endParaRPr>
              </a:p>
            </p:txBody>
          </p:sp>
          <p:sp>
            <p:nvSpPr>
              <p:cNvPr id="253973" name="Rectangle 15">
                <a:extLst>
                  <a:ext uri="{FF2B5EF4-FFF2-40B4-BE49-F238E27FC236}">
                    <a16:creationId xmlns:a16="http://schemas.microsoft.com/office/drawing/2014/main" id="{F676FBA0-EAFC-B049-04B9-79E1A7410498}"/>
                  </a:ext>
                </a:extLst>
              </p:cNvPr>
              <p:cNvSpPr>
                <a:spLocks noChangeArrowheads="1"/>
              </p:cNvSpPr>
              <p:nvPr/>
            </p:nvSpPr>
            <p:spPr bwMode="auto">
              <a:xfrm>
                <a:off x="4187" y="2213"/>
                <a:ext cx="16" cy="112"/>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 typeface="Wingdings" panose="05000000000000000000" pitchFamily="2" charset="2"/>
                  <a:buChar char="v"/>
                </a:pPr>
                <a:endParaRPr lang="en-US" altLang="en-US" sz="2000" b="1">
                  <a:solidFill>
                    <a:srgbClr val="000000"/>
                  </a:solidFill>
                  <a:latin typeface="Times New Roman" panose="02020603050405020304" pitchFamily="18" charset="0"/>
                  <a:cs typeface="Times New Roman" panose="02020603050405020304" pitchFamily="18" charset="0"/>
                </a:endParaRPr>
              </a:p>
            </p:txBody>
          </p:sp>
          <p:sp>
            <p:nvSpPr>
              <p:cNvPr id="253974" name="Rectangle 16">
                <a:extLst>
                  <a:ext uri="{FF2B5EF4-FFF2-40B4-BE49-F238E27FC236}">
                    <a16:creationId xmlns:a16="http://schemas.microsoft.com/office/drawing/2014/main" id="{0F1B7A22-D03F-46B5-7A38-31B7A1904F51}"/>
                  </a:ext>
                </a:extLst>
              </p:cNvPr>
              <p:cNvSpPr>
                <a:spLocks noChangeArrowheads="1"/>
              </p:cNvSpPr>
              <p:nvPr/>
            </p:nvSpPr>
            <p:spPr bwMode="auto">
              <a:xfrm>
                <a:off x="373" y="3840"/>
                <a:ext cx="3274"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000" b="1">
                    <a:solidFill>
                      <a:srgbClr val="000000"/>
                    </a:solidFill>
                    <a:latin typeface="Times New Roman" panose="02020603050405020304" pitchFamily="18" charset="0"/>
                    <a:cs typeface="Times New Roman" panose="02020603050405020304" pitchFamily="18" charset="0"/>
                  </a:rPr>
                  <a:t>Pavement</a:t>
                </a:r>
                <a:r>
                  <a:rPr lang="en-US" altLang="en-US" sz="2000" b="1">
                    <a:solidFill>
                      <a:srgbClr val="FFFFFF"/>
                    </a:solidFill>
                    <a:latin typeface="Times New Roman" panose="02020603050405020304" pitchFamily="18" charset="0"/>
                    <a:cs typeface="Times New Roman" panose="02020603050405020304" pitchFamily="18" charset="0"/>
                  </a:rPr>
                  <a:t> </a:t>
                </a:r>
                <a:r>
                  <a:rPr lang="en-US" altLang="en-US" sz="2000" b="1">
                    <a:solidFill>
                      <a:srgbClr val="000000"/>
                    </a:solidFill>
                    <a:latin typeface="Times New Roman" panose="02020603050405020304" pitchFamily="18" charset="0"/>
                    <a:cs typeface="Times New Roman" panose="02020603050405020304" pitchFamily="18" charset="0"/>
                  </a:rPr>
                  <a:t>Age</a:t>
                </a:r>
                <a:r>
                  <a:rPr lang="en-US" altLang="en-US" sz="2000" b="1">
                    <a:solidFill>
                      <a:srgbClr val="FFFFFF"/>
                    </a:solidFill>
                    <a:latin typeface="Times New Roman" panose="02020603050405020304" pitchFamily="18" charset="0"/>
                    <a:cs typeface="Times New Roman" panose="02020603050405020304" pitchFamily="18" charset="0"/>
                  </a:rPr>
                  <a:t> </a:t>
                </a:r>
                <a:r>
                  <a:rPr lang="en-US" altLang="en-US" b="1">
                    <a:solidFill>
                      <a:srgbClr val="000000"/>
                    </a:solidFill>
                    <a:latin typeface="Times New Roman" panose="02020603050405020304" pitchFamily="18" charset="0"/>
                    <a:cs typeface="Times New Roman" panose="02020603050405020304" pitchFamily="18" charset="0"/>
                  </a:rPr>
                  <a:t>Increasing</a:t>
                </a:r>
                <a:r>
                  <a:rPr lang="en-US" altLang="en-US" b="1">
                    <a:solidFill>
                      <a:srgbClr val="FFFFFF"/>
                    </a:solidFill>
                    <a:latin typeface="Times New Roman" panose="02020603050405020304" pitchFamily="18" charset="0"/>
                    <a:cs typeface="Times New Roman" panose="02020603050405020304" pitchFamily="18" charset="0"/>
                  </a:rPr>
                  <a:t> </a:t>
                </a:r>
                <a:r>
                  <a:rPr lang="en-US" altLang="en-US" sz="1600" b="1">
                    <a:solidFill>
                      <a:srgbClr val="FFFFFF"/>
                    </a:solidFill>
                    <a:latin typeface="Times New Roman" panose="02020603050405020304" pitchFamily="18" charset="0"/>
                    <a:cs typeface="Times New Roman" panose="02020603050405020304" pitchFamily="18" charset="0"/>
                  </a:rPr>
                  <a:t>  </a:t>
                </a:r>
                <a:endParaRPr lang="en-US" altLang="en-US" sz="1400" b="1">
                  <a:solidFill>
                    <a:srgbClr val="FFFFFF"/>
                  </a:solidFill>
                  <a:latin typeface="Arial Narrow" panose="020B0606020202030204" pitchFamily="34" charset="0"/>
                  <a:cs typeface="Times New Roman" panose="02020603050405020304" pitchFamily="18" charset="0"/>
                </a:endParaRPr>
              </a:p>
            </p:txBody>
          </p:sp>
          <p:sp>
            <p:nvSpPr>
              <p:cNvPr id="253975" name="Rectangle 17">
                <a:extLst>
                  <a:ext uri="{FF2B5EF4-FFF2-40B4-BE49-F238E27FC236}">
                    <a16:creationId xmlns:a16="http://schemas.microsoft.com/office/drawing/2014/main" id="{EFA7A6B7-5890-0C15-2282-DB1FC6FA3BCB}"/>
                  </a:ext>
                </a:extLst>
              </p:cNvPr>
              <p:cNvSpPr>
                <a:spLocks noChangeArrowheads="1"/>
              </p:cNvSpPr>
              <p:nvPr/>
            </p:nvSpPr>
            <p:spPr bwMode="auto">
              <a:xfrm rot="528774">
                <a:off x="1354" y="1145"/>
                <a:ext cx="640"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1600" b="1">
                    <a:solidFill>
                      <a:srgbClr val="000000"/>
                    </a:solidFill>
                    <a:latin typeface="Times New Roman" panose="02020603050405020304" pitchFamily="18" charset="0"/>
                    <a:cs typeface="Times New Roman" panose="02020603050405020304" pitchFamily="18" charset="0"/>
                  </a:rPr>
                  <a:t>Simplified</a:t>
                </a:r>
                <a:endParaRPr lang="en-US" altLang="en-US" sz="1400">
                  <a:solidFill>
                    <a:srgbClr val="000000"/>
                  </a:solidFill>
                  <a:latin typeface="Arial Narrow" panose="020B0606020202030204" pitchFamily="34" charset="0"/>
                  <a:cs typeface="Times New Roman" panose="02020603050405020304" pitchFamily="18" charset="0"/>
                </a:endParaRPr>
              </a:p>
            </p:txBody>
          </p:sp>
          <p:sp>
            <p:nvSpPr>
              <p:cNvPr id="253976" name="Rectangle 18">
                <a:extLst>
                  <a:ext uri="{FF2B5EF4-FFF2-40B4-BE49-F238E27FC236}">
                    <a16:creationId xmlns:a16="http://schemas.microsoft.com/office/drawing/2014/main" id="{CA5DC2A5-3CFA-1950-1A0B-F6A395B22CE2}"/>
                  </a:ext>
                </a:extLst>
              </p:cNvPr>
              <p:cNvSpPr>
                <a:spLocks noChangeArrowheads="1"/>
              </p:cNvSpPr>
              <p:nvPr/>
            </p:nvSpPr>
            <p:spPr bwMode="auto">
              <a:xfrm rot="401999">
                <a:off x="2835" y="953"/>
                <a:ext cx="1030"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1600" b="1">
                    <a:solidFill>
                      <a:srgbClr val="000000"/>
                    </a:solidFill>
                    <a:latin typeface="Times New Roman" panose="02020603050405020304" pitchFamily="18" charset="0"/>
                    <a:cs typeface="Times New Roman" panose="02020603050405020304" pitchFamily="18" charset="0"/>
                  </a:rPr>
                  <a:t>Early</a:t>
                </a:r>
                <a:r>
                  <a:rPr lang="en-US" altLang="en-US" sz="1600" b="1">
                    <a:solidFill>
                      <a:srgbClr val="FFFFFF"/>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Times New Roman" panose="02020603050405020304" pitchFamily="18" charset="0"/>
                    <a:cs typeface="Times New Roman" panose="02020603050405020304" pitchFamily="18" charset="0"/>
                  </a:rPr>
                  <a:t>Treatment</a:t>
                </a:r>
                <a:endParaRPr lang="en-US" altLang="en-US" sz="1400" b="1">
                  <a:solidFill>
                    <a:srgbClr val="000000"/>
                  </a:solidFill>
                  <a:latin typeface="Arial Narrow" panose="020B0606020202030204" pitchFamily="34" charset="0"/>
                  <a:cs typeface="Times New Roman" panose="02020603050405020304" pitchFamily="18" charset="0"/>
                </a:endParaRPr>
              </a:p>
            </p:txBody>
          </p:sp>
          <p:sp>
            <p:nvSpPr>
              <p:cNvPr id="253977" name="Rectangle 19">
                <a:extLst>
                  <a:ext uri="{FF2B5EF4-FFF2-40B4-BE49-F238E27FC236}">
                    <a16:creationId xmlns:a16="http://schemas.microsoft.com/office/drawing/2014/main" id="{8489CE84-9B1F-EA1F-EFB4-430237116981}"/>
                  </a:ext>
                </a:extLst>
              </p:cNvPr>
              <p:cNvSpPr>
                <a:spLocks noChangeArrowheads="1"/>
              </p:cNvSpPr>
              <p:nvPr/>
            </p:nvSpPr>
            <p:spPr bwMode="auto">
              <a:xfrm rot="865789">
                <a:off x="2604" y="1289"/>
                <a:ext cx="1492"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1600" b="1">
                    <a:solidFill>
                      <a:srgbClr val="000000"/>
                    </a:solidFill>
                    <a:latin typeface="Times New Roman" panose="02020603050405020304" pitchFamily="18" charset="0"/>
                    <a:cs typeface="Times New Roman" panose="02020603050405020304" pitchFamily="18" charset="0"/>
                  </a:rPr>
                  <a:t>Intermediate</a:t>
                </a:r>
                <a:r>
                  <a:rPr lang="en-US" altLang="en-US" sz="1600" b="1">
                    <a:solidFill>
                      <a:srgbClr val="FFFFFF"/>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Times New Roman" panose="02020603050405020304" pitchFamily="18" charset="0"/>
                    <a:cs typeface="Times New Roman" panose="02020603050405020304" pitchFamily="18" charset="0"/>
                  </a:rPr>
                  <a:t>Treatment</a:t>
                </a:r>
                <a:endParaRPr lang="en-US" altLang="en-US" sz="1400" b="1">
                  <a:solidFill>
                    <a:srgbClr val="000000"/>
                  </a:solidFill>
                  <a:latin typeface="Arial Narrow" panose="020B0606020202030204" pitchFamily="34" charset="0"/>
                  <a:cs typeface="Times New Roman" panose="02020603050405020304" pitchFamily="18" charset="0"/>
                </a:endParaRPr>
              </a:p>
            </p:txBody>
          </p:sp>
          <p:sp>
            <p:nvSpPr>
              <p:cNvPr id="253978" name="Rectangle 20">
                <a:extLst>
                  <a:ext uri="{FF2B5EF4-FFF2-40B4-BE49-F238E27FC236}">
                    <a16:creationId xmlns:a16="http://schemas.microsoft.com/office/drawing/2014/main" id="{D80DC799-3F67-4F22-C982-0E4A736089FA}"/>
                  </a:ext>
                </a:extLst>
              </p:cNvPr>
              <p:cNvSpPr>
                <a:spLocks noChangeArrowheads="1"/>
              </p:cNvSpPr>
              <p:nvPr/>
            </p:nvSpPr>
            <p:spPr bwMode="auto">
              <a:xfrm rot="2177002">
                <a:off x="4425" y="2537"/>
                <a:ext cx="965"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1600" b="1">
                    <a:solidFill>
                      <a:srgbClr val="000000"/>
                    </a:solidFill>
                    <a:latin typeface="Times New Roman" panose="02020603050405020304" pitchFamily="18" charset="0"/>
                    <a:cs typeface="Times New Roman" panose="02020603050405020304" pitchFamily="18" charset="0"/>
                  </a:rPr>
                  <a:t>Late Treatment</a:t>
                </a:r>
                <a:endParaRPr lang="en-US" altLang="en-US" sz="1400" b="1">
                  <a:solidFill>
                    <a:srgbClr val="000000"/>
                  </a:solidFill>
                  <a:latin typeface="Arial Narrow" panose="020B0606020202030204" pitchFamily="34" charset="0"/>
                  <a:cs typeface="Times New Roman" panose="02020603050405020304" pitchFamily="18" charset="0"/>
                </a:endParaRPr>
              </a:p>
            </p:txBody>
          </p:sp>
          <p:sp>
            <p:nvSpPr>
              <p:cNvPr id="253979" name="Rectangle 21">
                <a:extLst>
                  <a:ext uri="{FF2B5EF4-FFF2-40B4-BE49-F238E27FC236}">
                    <a16:creationId xmlns:a16="http://schemas.microsoft.com/office/drawing/2014/main" id="{70041D12-E2EA-301C-FBED-AC7030AD86A2}"/>
                  </a:ext>
                </a:extLst>
              </p:cNvPr>
              <p:cNvSpPr>
                <a:spLocks noChangeArrowheads="1"/>
              </p:cNvSpPr>
              <p:nvPr/>
            </p:nvSpPr>
            <p:spPr bwMode="auto">
              <a:xfrm rot="16200000">
                <a:off x="-1083" y="2311"/>
                <a:ext cx="284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000" b="1">
                    <a:solidFill>
                      <a:srgbClr val="000000"/>
                    </a:solidFill>
                    <a:latin typeface="Times New Roman" panose="02020603050405020304" pitchFamily="18" charset="0"/>
                    <a:cs typeface="Times New Roman" panose="02020603050405020304" pitchFamily="18" charset="0"/>
                  </a:rPr>
                  <a:t>Pavement</a:t>
                </a:r>
                <a:r>
                  <a:rPr lang="en-US" altLang="en-US" sz="2000" b="1">
                    <a:solidFill>
                      <a:srgbClr val="FFFFFF"/>
                    </a:solidFill>
                    <a:latin typeface="Times New Roman" panose="02020603050405020304" pitchFamily="18" charset="0"/>
                    <a:cs typeface="Times New Roman" panose="02020603050405020304" pitchFamily="18" charset="0"/>
                  </a:rPr>
                  <a:t>  </a:t>
                </a:r>
                <a:r>
                  <a:rPr lang="en-US" altLang="en-US" sz="2000" b="1">
                    <a:solidFill>
                      <a:srgbClr val="000000"/>
                    </a:solidFill>
                    <a:latin typeface="Times New Roman" panose="02020603050405020304" pitchFamily="18" charset="0"/>
                    <a:cs typeface="Times New Roman" panose="02020603050405020304" pitchFamily="18" charset="0"/>
                  </a:rPr>
                  <a:t>Condition</a:t>
                </a:r>
                <a:r>
                  <a:rPr lang="en-US" altLang="en-US" sz="1600" b="1">
                    <a:solidFill>
                      <a:srgbClr val="FFFFFF"/>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Times New Roman" panose="02020603050405020304" pitchFamily="18" charset="0"/>
                    <a:cs typeface="Times New Roman" panose="02020603050405020304" pitchFamily="18" charset="0"/>
                  </a:rPr>
                  <a:t> </a:t>
                </a:r>
                <a:endParaRPr lang="en-US" altLang="en-US" sz="1400" b="1">
                  <a:solidFill>
                    <a:srgbClr val="0C2577"/>
                  </a:solidFill>
                  <a:latin typeface="Arial Narrow" panose="020B0606020202030204" pitchFamily="34" charset="0"/>
                  <a:cs typeface="Times New Roman" panose="02020603050405020304" pitchFamily="18" charset="0"/>
                </a:endParaRPr>
              </a:p>
            </p:txBody>
          </p:sp>
          <p:sp>
            <p:nvSpPr>
              <p:cNvPr id="26" name="Line 22">
                <a:extLst>
                  <a:ext uri="{FF2B5EF4-FFF2-40B4-BE49-F238E27FC236}">
                    <a16:creationId xmlns:a16="http://schemas.microsoft.com/office/drawing/2014/main" id="{8928F3F0-3CC9-DE78-90C8-9CCA63AE4241}"/>
                  </a:ext>
                </a:extLst>
              </p:cNvPr>
              <p:cNvSpPr>
                <a:spLocks noChangeShapeType="1"/>
              </p:cNvSpPr>
              <p:nvPr/>
            </p:nvSpPr>
            <p:spPr bwMode="auto">
              <a:xfrm>
                <a:off x="3051" y="3936"/>
                <a:ext cx="720" cy="0"/>
              </a:xfrm>
              <a:prstGeom prst="line">
                <a:avLst/>
              </a:prstGeom>
              <a:noFill/>
              <a:ln w="25400">
                <a:solidFill>
                  <a:schemeClr val="tx1"/>
                </a:solidFill>
                <a:round/>
                <a:headEnd/>
                <a:tailEnd type="triangle" w="med" len="med"/>
              </a:ln>
            </p:spPr>
            <p:txBody>
              <a:bodyPr anchor="ctr">
                <a:spAutoFit/>
              </a:bodyPr>
              <a:lstStyle/>
              <a:p>
                <a:pPr algn="ctr" eaLnBrk="1" hangingPunct="1">
                  <a:defRPr/>
                </a:pPr>
                <a:endParaRPr lang="en-US" sz="2600" dirty="0">
                  <a:solidFill>
                    <a:srgbClr val="FFFFFF"/>
                  </a:solidFill>
                  <a:latin typeface="Times New Roman" pitchFamily="18" charset="0"/>
                  <a:cs typeface="+mn-cs"/>
                </a:endParaRPr>
              </a:p>
            </p:txBody>
          </p:sp>
          <p:sp>
            <p:nvSpPr>
              <p:cNvPr id="253981" name="Rectangle 23">
                <a:extLst>
                  <a:ext uri="{FF2B5EF4-FFF2-40B4-BE49-F238E27FC236}">
                    <a16:creationId xmlns:a16="http://schemas.microsoft.com/office/drawing/2014/main" id="{E3F7B7FF-786A-F073-DE8F-DA7AFD96A98C}"/>
                  </a:ext>
                </a:extLst>
              </p:cNvPr>
              <p:cNvSpPr>
                <a:spLocks noChangeArrowheads="1"/>
              </p:cNvSpPr>
              <p:nvPr/>
            </p:nvSpPr>
            <p:spPr bwMode="auto">
              <a:xfrm rot="1058216">
                <a:off x="2035" y="1289"/>
                <a:ext cx="484"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1600" b="1">
                    <a:solidFill>
                      <a:srgbClr val="000000"/>
                    </a:solidFill>
                    <a:latin typeface="Times New Roman" panose="02020603050405020304" pitchFamily="18" charset="0"/>
                    <a:cs typeface="Times New Roman" panose="02020603050405020304" pitchFamily="18" charset="0"/>
                  </a:rPr>
                  <a:t>Natural</a:t>
                </a:r>
                <a:endParaRPr lang="en-US" altLang="en-US" sz="1400">
                  <a:solidFill>
                    <a:srgbClr val="000000"/>
                  </a:solidFill>
                  <a:latin typeface="Arial Narrow" panose="020B0606020202030204" pitchFamily="34" charset="0"/>
                  <a:cs typeface="Times New Roman" panose="02020603050405020304" pitchFamily="18" charset="0"/>
                </a:endParaRPr>
              </a:p>
            </p:txBody>
          </p:sp>
          <p:sp>
            <p:nvSpPr>
              <p:cNvPr id="253982" name="Rectangle 24">
                <a:extLst>
                  <a:ext uri="{FF2B5EF4-FFF2-40B4-BE49-F238E27FC236}">
                    <a16:creationId xmlns:a16="http://schemas.microsoft.com/office/drawing/2014/main" id="{D0DB55C8-EFF2-56E4-3048-0DC1604CD981}"/>
                  </a:ext>
                </a:extLst>
              </p:cNvPr>
              <p:cNvSpPr>
                <a:spLocks noChangeArrowheads="1"/>
              </p:cNvSpPr>
              <p:nvPr/>
            </p:nvSpPr>
            <p:spPr bwMode="auto">
              <a:xfrm rot="1433059">
                <a:off x="2504" y="1433"/>
                <a:ext cx="407"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1600" b="1">
                    <a:solidFill>
                      <a:srgbClr val="000000"/>
                    </a:solidFill>
                    <a:latin typeface="Times New Roman" panose="02020603050405020304" pitchFamily="18" charset="0"/>
                    <a:cs typeface="Times New Roman" panose="02020603050405020304" pitchFamily="18" charset="0"/>
                  </a:rPr>
                  <a:t>Aging</a:t>
                </a:r>
                <a:r>
                  <a:rPr lang="en-US" altLang="en-US" sz="1600" b="1">
                    <a:solidFill>
                      <a:srgbClr val="FFFFFF"/>
                    </a:solidFill>
                    <a:latin typeface="Times New Roman" panose="02020603050405020304" pitchFamily="18" charset="0"/>
                    <a:cs typeface="Times New Roman" panose="02020603050405020304" pitchFamily="18" charset="0"/>
                  </a:rPr>
                  <a:t> </a:t>
                </a:r>
                <a:endParaRPr lang="en-US" altLang="en-US" sz="1400">
                  <a:solidFill>
                    <a:srgbClr val="FFFFFF"/>
                  </a:solidFill>
                  <a:latin typeface="Arial Narrow" panose="020B0606020202030204" pitchFamily="34" charset="0"/>
                  <a:cs typeface="Times New Roman" panose="02020603050405020304" pitchFamily="18" charset="0"/>
                </a:endParaRPr>
              </a:p>
            </p:txBody>
          </p:sp>
          <p:sp>
            <p:nvSpPr>
              <p:cNvPr id="253983" name="Rectangle 25">
                <a:extLst>
                  <a:ext uri="{FF2B5EF4-FFF2-40B4-BE49-F238E27FC236}">
                    <a16:creationId xmlns:a16="http://schemas.microsoft.com/office/drawing/2014/main" id="{DEA7C6C0-D31B-917D-09DF-E081082651AF}"/>
                  </a:ext>
                </a:extLst>
              </p:cNvPr>
              <p:cNvSpPr>
                <a:spLocks noChangeArrowheads="1"/>
              </p:cNvSpPr>
              <p:nvPr/>
            </p:nvSpPr>
            <p:spPr bwMode="auto">
              <a:xfrm rot="1899178">
                <a:off x="2858" y="1625"/>
                <a:ext cx="387"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1600" b="1">
                    <a:solidFill>
                      <a:srgbClr val="000000"/>
                    </a:solidFill>
                    <a:latin typeface="Times New Roman" panose="02020603050405020304" pitchFamily="18" charset="0"/>
                    <a:cs typeface="Times New Roman" panose="02020603050405020304" pitchFamily="18" charset="0"/>
                  </a:rPr>
                  <a:t>Curve</a:t>
                </a:r>
                <a:endParaRPr lang="en-US" altLang="en-US" sz="1400">
                  <a:solidFill>
                    <a:srgbClr val="000000"/>
                  </a:solidFill>
                  <a:latin typeface="Arial Narrow" panose="020B0606020202030204" pitchFamily="34" charset="0"/>
                  <a:cs typeface="Times New Roman" panose="02020603050405020304" pitchFamily="18" charset="0"/>
                </a:endParaRPr>
              </a:p>
            </p:txBody>
          </p:sp>
        </p:grpSp>
        <p:sp>
          <p:nvSpPr>
            <p:cNvPr id="5" name="Freeform 26">
              <a:extLst>
                <a:ext uri="{FF2B5EF4-FFF2-40B4-BE49-F238E27FC236}">
                  <a16:creationId xmlns:a16="http://schemas.microsoft.com/office/drawing/2014/main" id="{B63BBF6F-90A4-0E2B-2219-B0C02699EC10}"/>
                </a:ext>
              </a:extLst>
            </p:cNvPr>
            <p:cNvSpPr>
              <a:spLocks/>
            </p:cNvSpPr>
            <p:nvPr/>
          </p:nvSpPr>
          <p:spPr bwMode="auto">
            <a:xfrm>
              <a:off x="2708" y="1007"/>
              <a:ext cx="1496" cy="255"/>
            </a:xfrm>
            <a:custGeom>
              <a:avLst/>
              <a:gdLst>
                <a:gd name="T0" fmla="*/ 0 w 1759"/>
                <a:gd name="T1" fmla="*/ 0 h 255"/>
                <a:gd name="T2" fmla="*/ 1759 w 1759"/>
                <a:gd name="T3" fmla="*/ 224 h 255"/>
                <a:gd name="T4" fmla="*/ 1759 w 1759"/>
                <a:gd name="T5" fmla="*/ 255 h 255"/>
                <a:gd name="T6" fmla="*/ 0 w 1759"/>
                <a:gd name="T7" fmla="*/ 31 h 255"/>
                <a:gd name="T8" fmla="*/ 0 w 1759"/>
                <a:gd name="T9" fmla="*/ 0 h 255"/>
                <a:gd name="T10" fmla="*/ 0 60000 65536"/>
                <a:gd name="T11" fmla="*/ 0 60000 65536"/>
                <a:gd name="T12" fmla="*/ 0 60000 65536"/>
                <a:gd name="T13" fmla="*/ 0 60000 65536"/>
                <a:gd name="T14" fmla="*/ 0 60000 65536"/>
                <a:gd name="T15" fmla="*/ 0 w 1759"/>
                <a:gd name="T16" fmla="*/ 0 h 255"/>
                <a:gd name="T17" fmla="*/ 1759 w 1759"/>
                <a:gd name="T18" fmla="*/ 255 h 255"/>
              </a:gdLst>
              <a:ahLst/>
              <a:cxnLst>
                <a:cxn ang="T10">
                  <a:pos x="T0" y="T1"/>
                </a:cxn>
                <a:cxn ang="T11">
                  <a:pos x="T2" y="T3"/>
                </a:cxn>
                <a:cxn ang="T12">
                  <a:pos x="T4" y="T5"/>
                </a:cxn>
                <a:cxn ang="T13">
                  <a:pos x="T6" y="T7"/>
                </a:cxn>
                <a:cxn ang="T14">
                  <a:pos x="T8" y="T9"/>
                </a:cxn>
              </a:cxnLst>
              <a:rect l="T15" t="T16" r="T17" b="T18"/>
              <a:pathLst>
                <a:path w="1759" h="255">
                  <a:moveTo>
                    <a:pt x="0" y="0"/>
                  </a:moveTo>
                  <a:lnTo>
                    <a:pt x="1759" y="224"/>
                  </a:lnTo>
                  <a:lnTo>
                    <a:pt x="1759" y="255"/>
                  </a:lnTo>
                  <a:lnTo>
                    <a:pt x="0" y="31"/>
                  </a:lnTo>
                  <a:lnTo>
                    <a:pt x="0" y="0"/>
                  </a:lnTo>
                  <a:close/>
                </a:path>
              </a:pathLst>
            </a:custGeom>
            <a:solidFill>
              <a:srgbClr val="00FF00"/>
            </a:solidFill>
            <a:ln>
              <a:noFill/>
            </a:ln>
          </p:spPr>
          <p:txBody>
            <a:bodyPr/>
            <a:lstStyle/>
            <a:p>
              <a:pPr algn="ctr" eaLnBrk="1" hangingPunct="1">
                <a:defRPr/>
              </a:pPr>
              <a:endParaRPr lang="en-US" sz="2600" dirty="0">
                <a:solidFill>
                  <a:srgbClr val="FFFFFF"/>
                </a:solidFill>
                <a:latin typeface="Times New Roman" pitchFamily="18" charset="0"/>
                <a:cs typeface="+mn-cs"/>
              </a:endParaRPr>
            </a:p>
          </p:txBody>
        </p:sp>
        <p:sp>
          <p:nvSpPr>
            <p:cNvPr id="253960" name="Rectangle 27">
              <a:extLst>
                <a:ext uri="{FF2B5EF4-FFF2-40B4-BE49-F238E27FC236}">
                  <a16:creationId xmlns:a16="http://schemas.microsoft.com/office/drawing/2014/main" id="{56F296AF-35EE-523B-79F5-054D16E9351A}"/>
                </a:ext>
              </a:extLst>
            </p:cNvPr>
            <p:cNvSpPr>
              <a:spLocks noChangeArrowheads="1"/>
            </p:cNvSpPr>
            <p:nvPr/>
          </p:nvSpPr>
          <p:spPr bwMode="auto">
            <a:xfrm>
              <a:off x="2422" y="1218"/>
              <a:ext cx="28" cy="81"/>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 typeface="Wingdings" panose="05000000000000000000" pitchFamily="2" charset="2"/>
                <a:buChar char="v"/>
              </a:pPr>
              <a:endParaRPr lang="en-US" altLang="en-US" sz="2000" b="1">
                <a:solidFill>
                  <a:srgbClr val="000000"/>
                </a:solidFill>
                <a:latin typeface="Times New Roman" panose="020206030504050203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DDBB4C01-244A-0FE2-4524-4D80C8805CA1}"/>
                </a:ext>
              </a:extLst>
            </p:cNvPr>
            <p:cNvSpPr>
              <a:spLocks/>
            </p:cNvSpPr>
            <p:nvPr/>
          </p:nvSpPr>
          <p:spPr bwMode="auto">
            <a:xfrm>
              <a:off x="4181" y="2200"/>
              <a:ext cx="1298" cy="995"/>
            </a:xfrm>
            <a:custGeom>
              <a:avLst/>
              <a:gdLst>
                <a:gd name="T0" fmla="*/ 17 w 1298"/>
                <a:gd name="T1" fmla="*/ 0 h 995"/>
                <a:gd name="T2" fmla="*/ 1298 w 1298"/>
                <a:gd name="T3" fmla="*/ 970 h 995"/>
                <a:gd name="T4" fmla="*/ 1281 w 1298"/>
                <a:gd name="T5" fmla="*/ 995 h 995"/>
                <a:gd name="T6" fmla="*/ 0 w 1298"/>
                <a:gd name="T7" fmla="*/ 25 h 995"/>
                <a:gd name="T8" fmla="*/ 17 w 1298"/>
                <a:gd name="T9" fmla="*/ 0 h 995"/>
                <a:gd name="T10" fmla="*/ 0 60000 65536"/>
                <a:gd name="T11" fmla="*/ 0 60000 65536"/>
                <a:gd name="T12" fmla="*/ 0 60000 65536"/>
                <a:gd name="T13" fmla="*/ 0 60000 65536"/>
                <a:gd name="T14" fmla="*/ 0 60000 65536"/>
                <a:gd name="T15" fmla="*/ 0 w 1298"/>
                <a:gd name="T16" fmla="*/ 0 h 995"/>
                <a:gd name="T17" fmla="*/ 1298 w 1298"/>
                <a:gd name="T18" fmla="*/ 995 h 995"/>
              </a:gdLst>
              <a:ahLst/>
              <a:cxnLst>
                <a:cxn ang="T10">
                  <a:pos x="T0" y="T1"/>
                </a:cxn>
                <a:cxn ang="T11">
                  <a:pos x="T2" y="T3"/>
                </a:cxn>
                <a:cxn ang="T12">
                  <a:pos x="T4" y="T5"/>
                </a:cxn>
                <a:cxn ang="T13">
                  <a:pos x="T6" y="T7"/>
                </a:cxn>
                <a:cxn ang="T14">
                  <a:pos x="T8" y="T9"/>
                </a:cxn>
              </a:cxnLst>
              <a:rect l="T15" t="T16" r="T17" b="T18"/>
              <a:pathLst>
                <a:path w="1298" h="995">
                  <a:moveTo>
                    <a:pt x="17" y="0"/>
                  </a:moveTo>
                  <a:lnTo>
                    <a:pt x="1298" y="970"/>
                  </a:lnTo>
                  <a:lnTo>
                    <a:pt x="1281" y="995"/>
                  </a:lnTo>
                  <a:lnTo>
                    <a:pt x="0" y="25"/>
                  </a:lnTo>
                  <a:lnTo>
                    <a:pt x="17" y="0"/>
                  </a:lnTo>
                  <a:close/>
                </a:path>
              </a:pathLst>
            </a:custGeom>
            <a:solidFill>
              <a:srgbClr val="FF00FF"/>
            </a:solidFill>
            <a:ln>
              <a:noFill/>
            </a:ln>
          </p:spPr>
          <p:txBody>
            <a:bodyPr/>
            <a:lstStyle/>
            <a:p>
              <a:pPr algn="ctr" eaLnBrk="1" hangingPunct="1">
                <a:defRPr/>
              </a:pPr>
              <a:endParaRPr lang="en-US" sz="2600" dirty="0">
                <a:solidFill>
                  <a:srgbClr val="FFFFFF"/>
                </a:solidFill>
                <a:latin typeface="Times New Roman" pitchFamily="18" charset="0"/>
                <a:cs typeface="+mn-cs"/>
              </a:endParaRPr>
            </a:p>
          </p:txBody>
        </p:sp>
      </p:grpSp>
      <p:sp>
        <p:nvSpPr>
          <p:cNvPr id="30" name="TextBox 29">
            <a:extLst>
              <a:ext uri="{FF2B5EF4-FFF2-40B4-BE49-F238E27FC236}">
                <a16:creationId xmlns:a16="http://schemas.microsoft.com/office/drawing/2014/main" id="{374E09BA-F2D9-3FE8-D612-A53BED048832}"/>
              </a:ext>
            </a:extLst>
          </p:cNvPr>
          <p:cNvSpPr txBox="1"/>
          <p:nvPr/>
        </p:nvSpPr>
        <p:spPr>
          <a:xfrm>
            <a:off x="3820507" y="2990029"/>
            <a:ext cx="3224213" cy="1570037"/>
          </a:xfrm>
          <a:prstGeom prst="rect">
            <a:avLst/>
          </a:prstGeom>
          <a:noFill/>
          <a:ln>
            <a:solidFill>
              <a:schemeClr val="tx1"/>
            </a:solidFill>
          </a:ln>
        </p:spPr>
        <p:txBody>
          <a:bodyPr>
            <a:spAutoFit/>
          </a:bodyPr>
          <a:lstStyle/>
          <a:p>
            <a:pPr eaLnBrk="1" fontAlgn="auto" hangingPunct="1">
              <a:spcBef>
                <a:spcPts val="0"/>
              </a:spcBef>
              <a:spcAft>
                <a:spcPts val="0"/>
              </a:spcAft>
              <a:defRPr/>
            </a:pPr>
            <a:r>
              <a:rPr lang="en-US" sz="1600" dirty="0">
                <a:solidFill>
                  <a:srgbClr val="1D2F68"/>
                </a:solidFill>
                <a:latin typeface="Arial"/>
                <a:cs typeface="+mn-cs"/>
              </a:rPr>
              <a:t>Curve shape determined by materials, construction quality, climate, timing of maintenance</a:t>
            </a:r>
            <a:br>
              <a:rPr lang="en-US" sz="1600" dirty="0">
                <a:solidFill>
                  <a:srgbClr val="1D2F68"/>
                </a:solidFill>
                <a:latin typeface="Arial"/>
                <a:cs typeface="+mn-cs"/>
              </a:rPr>
            </a:br>
            <a:br>
              <a:rPr lang="en-US" sz="1600" dirty="0">
                <a:solidFill>
                  <a:srgbClr val="1D2F68"/>
                </a:solidFill>
                <a:latin typeface="Arial"/>
                <a:cs typeface="+mn-cs"/>
              </a:rPr>
            </a:br>
            <a:r>
              <a:rPr lang="en-US" sz="1600" dirty="0">
                <a:solidFill>
                  <a:srgbClr val="1D2F68"/>
                </a:solidFill>
                <a:latin typeface="Arial"/>
                <a:cs typeface="+mn-cs"/>
              </a:rPr>
              <a:t>Early treatments typically perform longer than late treatments</a:t>
            </a:r>
          </a:p>
        </p:txBody>
      </p:sp>
      <p:sp>
        <p:nvSpPr>
          <p:cNvPr id="32" name="Rectangle 31">
            <a:extLst>
              <a:ext uri="{FF2B5EF4-FFF2-40B4-BE49-F238E27FC236}">
                <a16:creationId xmlns:a16="http://schemas.microsoft.com/office/drawing/2014/main" id="{EB23064F-09D7-5F55-4389-DCBF0EA1840F}"/>
              </a:ext>
            </a:extLst>
          </p:cNvPr>
          <p:cNvSpPr/>
          <p:nvPr/>
        </p:nvSpPr>
        <p:spPr>
          <a:xfrm>
            <a:off x="2817818" y="4757743"/>
            <a:ext cx="5673725" cy="522287"/>
          </a:xfrm>
          <a:prstGeom prst="rect">
            <a:avLst/>
          </a:prstGeom>
        </p:spPr>
        <p:txBody>
          <a:bodyPr>
            <a:spAutoFit/>
          </a:bodyPr>
          <a:lstStyle/>
          <a:p>
            <a:pPr eaLnBrk="1" fontAlgn="auto" hangingPunct="1">
              <a:spcBef>
                <a:spcPts val="0"/>
              </a:spcBef>
              <a:spcAft>
                <a:spcPts val="0"/>
              </a:spcAft>
              <a:defRPr/>
            </a:pPr>
            <a:r>
              <a:rPr lang="en-US" sz="2800" b="1" dirty="0">
                <a:solidFill>
                  <a:srgbClr val="1D2F68"/>
                </a:solidFill>
                <a:effectLst>
                  <a:outerShdw blurRad="38100" dist="38100" dir="2700000" algn="tl">
                    <a:srgbClr val="000000">
                      <a:alpha val="43137"/>
                    </a:srgbClr>
                  </a:outerShdw>
                </a:effectLst>
                <a:latin typeface="Arial"/>
                <a:cs typeface="+mn-cs"/>
              </a:rPr>
              <a:t>Timing for Preservation Matters</a:t>
            </a:r>
          </a:p>
        </p:txBody>
      </p:sp>
      <p:sp>
        <p:nvSpPr>
          <p:cNvPr id="2" name="Rectangle 21">
            <a:extLst>
              <a:ext uri="{FF2B5EF4-FFF2-40B4-BE49-F238E27FC236}">
                <a16:creationId xmlns:a16="http://schemas.microsoft.com/office/drawing/2014/main" id="{C3109F23-E432-E8A8-338E-08B463720C6F}"/>
              </a:ext>
            </a:extLst>
          </p:cNvPr>
          <p:cNvSpPr txBox="1">
            <a:spLocks noChangeArrowheads="1"/>
          </p:cNvSpPr>
          <p:nvPr/>
        </p:nvSpPr>
        <p:spPr>
          <a:xfrm>
            <a:off x="0" y="-29184"/>
            <a:ext cx="12191999" cy="685800"/>
          </a:xfrm>
          <a:prstGeom prst="rect">
            <a:avLst/>
          </a:prstGeom>
          <a:gradFill flip="none" rotWithShape="1">
            <a:gsLst>
              <a:gs pos="0">
                <a:schemeClr val="accent1">
                  <a:lumMod val="40000"/>
                  <a:lumOff val="60000"/>
                </a:schemeClr>
              </a:gs>
              <a:gs pos="59000">
                <a:schemeClr val="accent1">
                  <a:lumMod val="95000"/>
                  <a:lumOff val="5000"/>
                </a:schemeClr>
              </a:gs>
              <a:gs pos="100000">
                <a:srgbClr val="2DA5FF"/>
              </a:gs>
            </a:gsLst>
            <a:path path="rect">
              <a:fillToRect l="50000" t="50000" r="50000" b="50000"/>
            </a:path>
            <a:tileRect/>
          </a:gradFill>
        </p:spPr>
        <p:txBody>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eaLnBrk="1" hangingPunct="1">
              <a:spcBef>
                <a:spcPts val="600"/>
              </a:spcBef>
              <a:spcAft>
                <a:spcPts val="600"/>
              </a:spcAft>
              <a:defRPr/>
            </a:pPr>
            <a:r>
              <a:rPr lang="en-US" altLang="en-US" sz="3600" kern="0" dirty="0">
                <a:solidFill>
                  <a:srgbClr val="202084"/>
                </a:solidFill>
              </a:rPr>
              <a:t>THE RIGHT TIME</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Content Placeholder 4">
            <a:extLst>
              <a:ext uri="{FF2B5EF4-FFF2-40B4-BE49-F238E27FC236}">
                <a16:creationId xmlns:a16="http://schemas.microsoft.com/office/drawing/2014/main" id="{8033A873-89CA-839C-A7AB-5EEF76A0B63C}"/>
              </a:ext>
            </a:extLst>
          </p:cNvPr>
          <p:cNvSpPr>
            <a:spLocks noGrp="1"/>
          </p:cNvSpPr>
          <p:nvPr>
            <p:ph idx="4294967295"/>
          </p:nvPr>
        </p:nvSpPr>
        <p:spPr>
          <a:xfrm>
            <a:off x="1140904" y="2133600"/>
            <a:ext cx="10054204" cy="3886199"/>
          </a:xfrm>
        </p:spPr>
        <p:txBody>
          <a:bodyPr rtlCol="0">
            <a:normAutofit/>
          </a:bodyPr>
          <a:lstStyle/>
          <a:p>
            <a:pPr marL="0" indent="0" algn="ctr">
              <a:spcBef>
                <a:spcPts val="1200"/>
              </a:spcBef>
              <a:spcAft>
                <a:spcPts val="1200"/>
              </a:spcAft>
              <a:buNone/>
              <a:defRPr/>
            </a:pPr>
            <a:r>
              <a:rPr lang="en-US" dirty="0">
                <a:solidFill>
                  <a:srgbClr val="202084"/>
                </a:solidFill>
                <a:effectLst>
                  <a:outerShdw blurRad="38100" dist="38100" dir="2700000" algn="tl">
                    <a:srgbClr val="000000">
                      <a:alpha val="43137"/>
                    </a:srgbClr>
                  </a:outerShdw>
                </a:effectLst>
                <a:latin typeface="Arial Black" pitchFamily="34" charset="0"/>
              </a:rPr>
              <a:t>Surface Treatments for Airport Pavements</a:t>
            </a:r>
          </a:p>
          <a:p>
            <a:pPr marL="0" indent="0" algn="ctr">
              <a:spcBef>
                <a:spcPts val="1200"/>
              </a:spcBef>
              <a:spcAft>
                <a:spcPts val="1200"/>
              </a:spcAft>
              <a:buNone/>
              <a:defRPr/>
            </a:pPr>
            <a:r>
              <a:rPr lang="en-US" dirty="0">
                <a:solidFill>
                  <a:srgbClr val="202084"/>
                </a:solidFill>
                <a:effectLst>
                  <a:outerShdw blurRad="38100" dist="38100" dir="2700000" algn="tl">
                    <a:srgbClr val="000000">
                      <a:alpha val="43137"/>
                    </a:srgbClr>
                  </a:outerShdw>
                </a:effectLst>
                <a:latin typeface="Arial Black" pitchFamily="34" charset="0"/>
              </a:rPr>
              <a:t>Crack Sealing of Airport Asphalt Pavements </a:t>
            </a:r>
          </a:p>
          <a:p>
            <a:pPr marL="0" indent="0" algn="ctr">
              <a:spcBef>
                <a:spcPts val="1200"/>
              </a:spcBef>
              <a:spcAft>
                <a:spcPts val="1200"/>
              </a:spcAft>
              <a:buNone/>
              <a:defRPr/>
            </a:pPr>
            <a:r>
              <a:rPr lang="en-US" dirty="0">
                <a:solidFill>
                  <a:srgbClr val="202084"/>
                </a:solidFill>
                <a:effectLst>
                  <a:outerShdw blurRad="38100" dist="38100" dir="2700000" algn="tl">
                    <a:srgbClr val="000000">
                      <a:alpha val="43137"/>
                    </a:srgbClr>
                  </a:outerShdw>
                </a:effectLst>
                <a:latin typeface="Arial Black" pitchFamily="34" charset="0"/>
              </a:rPr>
              <a:t>Full Depth Asphalt Patching</a:t>
            </a:r>
          </a:p>
          <a:p>
            <a:pPr marL="0" indent="0" algn="ctr">
              <a:spcBef>
                <a:spcPts val="1200"/>
              </a:spcBef>
              <a:spcAft>
                <a:spcPts val="1200"/>
              </a:spcAft>
              <a:buNone/>
              <a:defRPr/>
            </a:pPr>
            <a:r>
              <a:rPr lang="en-US" dirty="0">
                <a:solidFill>
                  <a:srgbClr val="202084"/>
                </a:solidFill>
                <a:effectLst>
                  <a:outerShdw blurRad="38100" dist="38100" dir="2700000" algn="tl">
                    <a:srgbClr val="000000">
                      <a:alpha val="43137"/>
                    </a:srgbClr>
                  </a:outerShdw>
                </a:effectLst>
                <a:latin typeface="Arial Black" pitchFamily="34" charset="0"/>
              </a:rPr>
              <a:t>~</a:t>
            </a:r>
          </a:p>
          <a:p>
            <a:pPr marL="0" indent="0" algn="ctr">
              <a:spcBef>
                <a:spcPts val="1200"/>
              </a:spcBef>
              <a:spcAft>
                <a:spcPts val="1200"/>
              </a:spcAft>
              <a:buNone/>
              <a:defRPr/>
            </a:pPr>
            <a:r>
              <a:rPr lang="en-US" sz="3200" dirty="0">
                <a:solidFill>
                  <a:srgbClr val="202084"/>
                </a:solidFill>
                <a:effectLst>
                  <a:outerShdw blurRad="38100" dist="38100" dir="2700000" algn="tl">
                    <a:srgbClr val="000000">
                      <a:alpha val="43137"/>
                    </a:srgbClr>
                  </a:outerShdw>
                </a:effectLst>
                <a:latin typeface="Arial Black" pitchFamily="34" charset="0"/>
              </a:rPr>
              <a:t>Seal Coats </a:t>
            </a:r>
          </a:p>
        </p:txBody>
      </p:sp>
      <p:sp>
        <p:nvSpPr>
          <p:cNvPr id="3" name="Rectangle 21">
            <a:extLst>
              <a:ext uri="{FF2B5EF4-FFF2-40B4-BE49-F238E27FC236}">
                <a16:creationId xmlns:a16="http://schemas.microsoft.com/office/drawing/2014/main" id="{12F4EA4E-D420-087E-984C-CD3EE8285149}"/>
              </a:ext>
            </a:extLst>
          </p:cNvPr>
          <p:cNvSpPr txBox="1">
            <a:spLocks noChangeArrowheads="1"/>
          </p:cNvSpPr>
          <p:nvPr/>
        </p:nvSpPr>
        <p:spPr>
          <a:xfrm>
            <a:off x="0" y="0"/>
            <a:ext cx="12191999" cy="685800"/>
          </a:xfrm>
          <a:prstGeom prst="rect">
            <a:avLst/>
          </a:prstGeom>
          <a:gradFill flip="none" rotWithShape="1">
            <a:gsLst>
              <a:gs pos="0">
                <a:schemeClr val="accent1">
                  <a:lumMod val="40000"/>
                  <a:lumOff val="60000"/>
                </a:schemeClr>
              </a:gs>
              <a:gs pos="59000">
                <a:schemeClr val="accent1">
                  <a:lumMod val="95000"/>
                  <a:lumOff val="5000"/>
                </a:schemeClr>
              </a:gs>
              <a:gs pos="100000">
                <a:srgbClr val="2DA5FF"/>
              </a:gs>
            </a:gsLst>
            <a:path path="rect">
              <a:fillToRect l="50000" t="50000" r="50000" b="50000"/>
            </a:path>
            <a:tileRect/>
          </a:gradFill>
        </p:spPr>
        <p:txBody>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eaLnBrk="1" hangingPunct="1">
              <a:spcBef>
                <a:spcPts val="600"/>
              </a:spcBef>
              <a:spcAft>
                <a:spcPts val="600"/>
              </a:spcAft>
              <a:defRPr/>
            </a:pPr>
            <a:r>
              <a:rPr lang="en-US" altLang="en-US" sz="3600" kern="0" dirty="0">
                <a:solidFill>
                  <a:srgbClr val="202084"/>
                </a:solidFill>
              </a:rPr>
              <a:t>Pavement Preservation Techniques</a:t>
            </a:r>
          </a:p>
        </p:txBody>
      </p:sp>
      <p:sp>
        <p:nvSpPr>
          <p:cNvPr id="4" name="Rectangle 3">
            <a:extLst>
              <a:ext uri="{FF2B5EF4-FFF2-40B4-BE49-F238E27FC236}">
                <a16:creationId xmlns:a16="http://schemas.microsoft.com/office/drawing/2014/main" id="{5F36E10F-8E3F-4AF0-CDA1-D8540B43222D}"/>
              </a:ext>
            </a:extLst>
          </p:cNvPr>
          <p:cNvSpPr>
            <a:spLocks noChangeArrowheads="1"/>
          </p:cNvSpPr>
          <p:nvPr/>
        </p:nvSpPr>
        <p:spPr bwMode="auto">
          <a:xfrm>
            <a:off x="1849072" y="943130"/>
            <a:ext cx="8493853" cy="584775"/>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a:solidFill>
              <a:schemeClr val="accent1">
                <a:lumMod val="50000"/>
              </a:schemeClr>
            </a:solidFill>
            <a:miter lim="800000"/>
            <a:headEnd/>
            <a:tailEnd/>
          </a:ln>
        </p:spPr>
        <p:txBody>
          <a:bodyPr wrap="square">
            <a:spAutoFit/>
          </a:bodyPr>
          <a:lstStyle>
            <a:lvl1pPr defTabSz="977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9779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9779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9779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9779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auto">
              <a:spcBef>
                <a:spcPts val="0"/>
              </a:spcBef>
              <a:spcAft>
                <a:spcPts val="0"/>
              </a:spcAft>
              <a:buNone/>
              <a:defRPr/>
            </a:pPr>
            <a:r>
              <a:rPr lang="en-US" sz="3200" b="1" cap="all" dirty="0">
                <a:ln/>
                <a:solidFill>
                  <a:srgbClr val="202084"/>
                </a:solidFill>
                <a:effectLst>
                  <a:outerShdw blurRad="38100" dist="38100" dir="2700000" algn="tl">
                    <a:srgbClr val="000000">
                      <a:alpha val="43137"/>
                    </a:srgbClr>
                  </a:outerShdw>
                  <a:reflection blurRad="10000" stA="55000" endPos="48000" dist="500" dir="5400000" sy="-100000" algn="bl" rotWithShape="0"/>
                </a:effectLst>
                <a:latin typeface="Arial" charset="0"/>
              </a:rPr>
              <a:t>Pavement Preservation Techniques</a:t>
            </a:r>
            <a:endParaRPr lang="en-US" sz="3200" b="1" cap="all" dirty="0">
              <a:ln/>
              <a:solidFill>
                <a:srgbClr val="202084"/>
              </a:solidFill>
              <a:effectLst>
                <a:outerShdw blurRad="38100" dist="38100" dir="2700000" algn="tl">
                  <a:srgbClr val="000000">
                    <a:alpha val="43137"/>
                  </a:srgbClr>
                </a:outerShdw>
                <a:reflection blurRad="10000" stA="55000" endPos="48000" dist="500" dir="5400000" sy="-100000" algn="bl" rotWithShape="0"/>
              </a:effectLst>
              <a:latin typeface="Calibri" pitchFamily="34" charset="0"/>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Rectangle 5">
            <a:extLst>
              <a:ext uri="{FF2B5EF4-FFF2-40B4-BE49-F238E27FC236}">
                <a16:creationId xmlns:a16="http://schemas.microsoft.com/office/drawing/2014/main" id="{7C0B0434-2CC8-74FC-E461-B54263E35676}"/>
              </a:ext>
            </a:extLst>
          </p:cNvPr>
          <p:cNvSpPr>
            <a:spLocks noChangeArrowheads="1"/>
          </p:cNvSpPr>
          <p:nvPr/>
        </p:nvSpPr>
        <p:spPr bwMode="auto">
          <a:xfrm>
            <a:off x="2209800" y="1828800"/>
            <a:ext cx="82296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b="1" u="sng" dirty="0">
                <a:solidFill>
                  <a:srgbClr val="202084"/>
                </a:solidFill>
                <a:latin typeface="Arial" panose="020B0604020202020204" pitchFamily="34" charset="0"/>
                <a:cs typeface="Times New Roman" panose="02020603050405020304" pitchFamily="18" charset="0"/>
              </a:rPr>
              <a:t>Asphalt Surface Treatment</a:t>
            </a:r>
            <a:r>
              <a:rPr lang="en-US" altLang="en-US" b="1" dirty="0">
                <a:solidFill>
                  <a:srgbClr val="202084"/>
                </a:solidFill>
                <a:latin typeface="Arial" panose="020B0604020202020204" pitchFamily="34" charset="0"/>
                <a:cs typeface="Times New Roman" panose="02020603050405020304" pitchFamily="18" charset="0"/>
              </a:rPr>
              <a:t> </a:t>
            </a:r>
            <a:r>
              <a:rPr lang="en-US" altLang="en-US" sz="1600" dirty="0">
                <a:solidFill>
                  <a:srgbClr val="202084"/>
                </a:solidFill>
                <a:latin typeface="Arial" panose="020B0604020202020204" pitchFamily="34" charset="0"/>
                <a:cs typeface="Times New Roman" panose="02020603050405020304" pitchFamily="18" charset="0"/>
              </a:rPr>
              <a:t>is</a:t>
            </a:r>
            <a:r>
              <a:rPr lang="en-US" altLang="en-US" sz="1600" b="1" dirty="0">
                <a:solidFill>
                  <a:srgbClr val="202084"/>
                </a:solidFill>
                <a:latin typeface="Arial" panose="020B0604020202020204" pitchFamily="34" charset="0"/>
                <a:cs typeface="Times New Roman" panose="02020603050405020304" pitchFamily="18" charset="0"/>
              </a:rPr>
              <a:t> </a:t>
            </a:r>
            <a:r>
              <a:rPr lang="en-US" altLang="en-US" sz="1600" dirty="0">
                <a:solidFill>
                  <a:srgbClr val="202084"/>
                </a:solidFill>
                <a:latin typeface="Arial" panose="020B0604020202020204" pitchFamily="34" charset="0"/>
                <a:cs typeface="Times New Roman" panose="02020603050405020304" pitchFamily="18" charset="0"/>
              </a:rPr>
              <a:t>any application of asphalt materials to roadway with a thickness &lt;1”, including Fog Seal, Slurry Seal, and Micro-Surfacing     [National Center for Pavement Preservation].</a:t>
            </a:r>
          </a:p>
          <a:p>
            <a:pPr eaLnBrk="1" hangingPunct="1">
              <a:spcBef>
                <a:spcPct val="0"/>
              </a:spcBef>
              <a:buClrTx/>
              <a:buSzTx/>
              <a:buFontTx/>
              <a:buNone/>
            </a:pPr>
            <a:endParaRPr lang="en-US" altLang="en-US" sz="1600" b="1" dirty="0">
              <a:solidFill>
                <a:srgbClr val="202084"/>
              </a:solidFill>
              <a:latin typeface="Arial" panose="020B0604020202020204" pitchFamily="34" charset="0"/>
              <a:cs typeface="Times New Roman" panose="02020603050405020304" pitchFamily="18" charset="0"/>
            </a:endParaRPr>
          </a:p>
          <a:p>
            <a:pPr eaLnBrk="1" hangingPunct="1">
              <a:spcBef>
                <a:spcPct val="0"/>
              </a:spcBef>
              <a:buClrTx/>
              <a:buSzTx/>
              <a:buFontTx/>
              <a:buNone/>
            </a:pPr>
            <a:r>
              <a:rPr lang="en-US" altLang="en-US" b="1" u="sng" dirty="0">
                <a:solidFill>
                  <a:srgbClr val="202084"/>
                </a:solidFill>
                <a:latin typeface="Arial" panose="020B0604020202020204" pitchFamily="34" charset="0"/>
                <a:cs typeface="Times New Roman" panose="02020603050405020304" pitchFamily="18" charset="0"/>
              </a:rPr>
              <a:t>Fog Seal</a:t>
            </a:r>
            <a:r>
              <a:rPr lang="en-US" altLang="en-US" dirty="0">
                <a:solidFill>
                  <a:srgbClr val="202084"/>
                </a:solidFill>
                <a:latin typeface="Arial" panose="020B0604020202020204" pitchFamily="34" charset="0"/>
                <a:cs typeface="Times New Roman" panose="02020603050405020304" pitchFamily="18" charset="0"/>
              </a:rPr>
              <a:t> </a:t>
            </a:r>
            <a:r>
              <a:rPr lang="en-US" altLang="en-US" sz="1600" dirty="0">
                <a:solidFill>
                  <a:srgbClr val="202084"/>
                </a:solidFill>
                <a:latin typeface="Arial" panose="020B0604020202020204" pitchFamily="34" charset="0"/>
                <a:cs typeface="Times New Roman" panose="02020603050405020304" pitchFamily="18" charset="0"/>
              </a:rPr>
              <a:t>is a light application of diluted asphalt emulsion (normally 1:1) to enrich the pavement surface, seal small cracks &amp; surface voids, and hinder oxidation.</a:t>
            </a:r>
          </a:p>
          <a:p>
            <a:pPr eaLnBrk="1" hangingPunct="1">
              <a:spcBef>
                <a:spcPct val="0"/>
              </a:spcBef>
              <a:buClrTx/>
              <a:buSzTx/>
              <a:buFontTx/>
              <a:buNone/>
            </a:pPr>
            <a:endParaRPr lang="en-US" altLang="en-US" sz="1600" dirty="0">
              <a:solidFill>
                <a:srgbClr val="202084"/>
              </a:solidFill>
              <a:latin typeface="Arial" panose="020B0604020202020204" pitchFamily="34" charset="0"/>
              <a:cs typeface="Times New Roman" panose="02020603050405020304" pitchFamily="18" charset="0"/>
            </a:endParaRPr>
          </a:p>
          <a:p>
            <a:pPr eaLnBrk="1" hangingPunct="1">
              <a:spcBef>
                <a:spcPct val="0"/>
              </a:spcBef>
              <a:buClrTx/>
              <a:buSzTx/>
              <a:buFontTx/>
              <a:buNone/>
            </a:pPr>
            <a:r>
              <a:rPr lang="en-US" altLang="en-US" b="1" u="sng" dirty="0">
                <a:solidFill>
                  <a:srgbClr val="202084"/>
                </a:solidFill>
                <a:latin typeface="Arial" panose="020B0604020202020204" pitchFamily="34" charset="0"/>
                <a:cs typeface="Times New Roman" panose="02020603050405020304" pitchFamily="18" charset="0"/>
              </a:rPr>
              <a:t>Slurry Seal</a:t>
            </a:r>
            <a:r>
              <a:rPr lang="en-US" altLang="en-US" dirty="0">
                <a:solidFill>
                  <a:srgbClr val="202084"/>
                </a:solidFill>
                <a:latin typeface="Arial" panose="020B0604020202020204" pitchFamily="34" charset="0"/>
                <a:cs typeface="Times New Roman" panose="02020603050405020304" pitchFamily="18" charset="0"/>
              </a:rPr>
              <a:t> </a:t>
            </a:r>
            <a:r>
              <a:rPr lang="en-US" altLang="en-US" sz="1600" dirty="0">
                <a:solidFill>
                  <a:srgbClr val="202084"/>
                </a:solidFill>
                <a:latin typeface="Arial" panose="020B0604020202020204" pitchFamily="34" charset="0"/>
                <a:cs typeface="Times New Roman" panose="02020603050405020304" pitchFamily="18" charset="0"/>
              </a:rPr>
              <a:t>is a mixture of ~ 10% emulsified asphalt, and 90% fine aggregate and additives applied in a very thin wearing-layer to protect against moisture and air intrusion.</a:t>
            </a:r>
          </a:p>
          <a:p>
            <a:pPr eaLnBrk="1" hangingPunct="1">
              <a:spcBef>
                <a:spcPct val="0"/>
              </a:spcBef>
              <a:buClrTx/>
              <a:buSzTx/>
              <a:buFontTx/>
              <a:buNone/>
            </a:pPr>
            <a:endParaRPr lang="en-US" altLang="en-US" sz="1600" b="1" dirty="0">
              <a:solidFill>
                <a:srgbClr val="202084"/>
              </a:solidFill>
              <a:latin typeface="Arial" panose="020B0604020202020204" pitchFamily="34" charset="0"/>
              <a:cs typeface="Times New Roman" panose="02020603050405020304" pitchFamily="18" charset="0"/>
            </a:endParaRPr>
          </a:p>
          <a:p>
            <a:pPr eaLnBrk="1" hangingPunct="1">
              <a:spcBef>
                <a:spcPct val="0"/>
              </a:spcBef>
              <a:buClrTx/>
              <a:buSzTx/>
              <a:buFontTx/>
              <a:buNone/>
            </a:pPr>
            <a:r>
              <a:rPr lang="en-US" altLang="en-US" b="1" u="sng" dirty="0">
                <a:solidFill>
                  <a:srgbClr val="202084"/>
                </a:solidFill>
                <a:latin typeface="Arial" panose="020B0604020202020204" pitchFamily="34" charset="0"/>
                <a:cs typeface="Times New Roman" panose="02020603050405020304" pitchFamily="18" charset="0"/>
              </a:rPr>
              <a:t>Micro-Surfacing</a:t>
            </a:r>
            <a:r>
              <a:rPr lang="en-US" altLang="en-US" sz="1600" dirty="0">
                <a:solidFill>
                  <a:srgbClr val="202084"/>
                </a:solidFill>
                <a:latin typeface="Arial" panose="020B0604020202020204" pitchFamily="34" charset="0"/>
                <a:cs typeface="Times New Roman" panose="02020603050405020304" pitchFamily="18" charset="0"/>
              </a:rPr>
              <a:t> is like Slurry Seal but “better”, using polymer-modified asphalt emulsion, high quality fine aggregate, and other additives; in addition to being a wearing-surface to protect the pavement from surface wear, it also fills cracks or rutting and may increase friction.</a:t>
            </a:r>
          </a:p>
        </p:txBody>
      </p:sp>
      <p:sp>
        <p:nvSpPr>
          <p:cNvPr id="2" name="Rectangle 21">
            <a:extLst>
              <a:ext uri="{FF2B5EF4-FFF2-40B4-BE49-F238E27FC236}">
                <a16:creationId xmlns:a16="http://schemas.microsoft.com/office/drawing/2014/main" id="{7C45DC50-A633-4E41-BD4D-0B891F03FAA2}"/>
              </a:ext>
            </a:extLst>
          </p:cNvPr>
          <p:cNvSpPr txBox="1">
            <a:spLocks noChangeArrowheads="1"/>
          </p:cNvSpPr>
          <p:nvPr/>
        </p:nvSpPr>
        <p:spPr>
          <a:xfrm>
            <a:off x="0" y="-29184"/>
            <a:ext cx="12191999" cy="685800"/>
          </a:xfrm>
          <a:prstGeom prst="rect">
            <a:avLst/>
          </a:prstGeom>
          <a:gradFill flip="none" rotWithShape="1">
            <a:gsLst>
              <a:gs pos="0">
                <a:schemeClr val="accent1">
                  <a:lumMod val="40000"/>
                  <a:lumOff val="60000"/>
                </a:schemeClr>
              </a:gs>
              <a:gs pos="59000">
                <a:schemeClr val="accent1">
                  <a:lumMod val="95000"/>
                  <a:lumOff val="5000"/>
                </a:schemeClr>
              </a:gs>
              <a:gs pos="100000">
                <a:srgbClr val="2DA5FF"/>
              </a:gs>
            </a:gsLst>
            <a:path path="rect">
              <a:fillToRect l="50000" t="50000" r="50000" b="50000"/>
            </a:path>
            <a:tileRect/>
          </a:gradFill>
        </p:spPr>
        <p:txBody>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eaLnBrk="1" hangingPunct="1">
              <a:spcBef>
                <a:spcPts val="600"/>
              </a:spcBef>
              <a:spcAft>
                <a:spcPts val="600"/>
              </a:spcAft>
              <a:defRPr/>
            </a:pPr>
            <a:r>
              <a:rPr lang="en-US" altLang="en-US" sz="3600" kern="0" dirty="0">
                <a:solidFill>
                  <a:srgbClr val="202084"/>
                </a:solidFill>
              </a:rPr>
              <a:t>Asphalt Surface Treatments</a:t>
            </a:r>
          </a:p>
        </p:txBody>
      </p:sp>
      <p:sp>
        <p:nvSpPr>
          <p:cNvPr id="3" name="Rectangle 2">
            <a:extLst>
              <a:ext uri="{FF2B5EF4-FFF2-40B4-BE49-F238E27FC236}">
                <a16:creationId xmlns:a16="http://schemas.microsoft.com/office/drawing/2014/main" id="{292DFF11-7211-6F9C-7801-6A9B5E14E6B3}"/>
              </a:ext>
            </a:extLst>
          </p:cNvPr>
          <p:cNvSpPr>
            <a:spLocks noChangeArrowheads="1"/>
          </p:cNvSpPr>
          <p:nvPr/>
        </p:nvSpPr>
        <p:spPr bwMode="auto">
          <a:xfrm>
            <a:off x="1600200" y="990600"/>
            <a:ext cx="9110569" cy="70788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a:solidFill>
              <a:schemeClr val="accent1">
                <a:lumMod val="50000"/>
              </a:schemeClr>
            </a:solidFill>
            <a:miter lim="800000"/>
            <a:headEnd/>
            <a:tailEnd/>
          </a:ln>
        </p:spPr>
        <p:txBody>
          <a:bodyPr wrap="square">
            <a:spAutoFit/>
          </a:bodyPr>
          <a:lstStyle>
            <a:lvl1pPr defTabSz="977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9779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9779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9779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9779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buNone/>
              <a:defRPr/>
            </a:pPr>
            <a:r>
              <a:rPr lang="en-US" sz="2000" b="1" dirty="0">
                <a:solidFill>
                  <a:srgbClr val="202084"/>
                </a:solidFill>
                <a:latin typeface="Arial"/>
                <a:cs typeface="Times New Roman" pitchFamily="18" charset="0"/>
              </a:rPr>
              <a:t>Terminology for materials and processes used in Preventative Maintenance differs throughout the US.</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EC999B8-ACC5-09F0-FE3D-90C603B3A7B6}"/>
              </a:ext>
            </a:extLst>
          </p:cNvPr>
          <p:cNvGraphicFramePr>
            <a:graphicFrameLocks noGrp="1"/>
          </p:cNvGraphicFramePr>
          <p:nvPr>
            <p:extLst>
              <p:ext uri="{D42A27DB-BD31-4B8C-83A1-F6EECF244321}">
                <p14:modId xmlns:p14="http://schemas.microsoft.com/office/powerpoint/2010/main" val="2771270840"/>
              </p:ext>
            </p:extLst>
          </p:nvPr>
        </p:nvGraphicFramePr>
        <p:xfrm>
          <a:off x="1440406" y="987604"/>
          <a:ext cx="9311185" cy="3285021"/>
        </p:xfrm>
        <a:graphic>
          <a:graphicData uri="http://schemas.openxmlformats.org/drawingml/2006/table">
            <a:tbl>
              <a:tblPr firstRow="1" bandRow="1">
                <a:tableStyleId>{5C22544A-7EE6-4342-B048-85BDC9FD1C3A}</a:tableStyleId>
              </a:tblPr>
              <a:tblGrid>
                <a:gridCol w="3368292">
                  <a:extLst>
                    <a:ext uri="{9D8B030D-6E8A-4147-A177-3AD203B41FA5}">
                      <a16:colId xmlns:a16="http://schemas.microsoft.com/office/drawing/2014/main" val="20000"/>
                    </a:ext>
                  </a:extLst>
                </a:gridCol>
                <a:gridCol w="2012298">
                  <a:extLst>
                    <a:ext uri="{9D8B030D-6E8A-4147-A177-3AD203B41FA5}">
                      <a16:colId xmlns:a16="http://schemas.microsoft.com/office/drawing/2014/main" val="20001"/>
                    </a:ext>
                  </a:extLst>
                </a:gridCol>
                <a:gridCol w="2025595">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603777">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202084"/>
                          </a:solidFill>
                        </a:rPr>
                        <a:t>Estimated Life Extension</a:t>
                      </a:r>
                      <a:r>
                        <a:rPr lang="en-US" baseline="0" dirty="0">
                          <a:solidFill>
                            <a:srgbClr val="202084"/>
                          </a:solidFill>
                        </a:rPr>
                        <a:t> (years) </a:t>
                      </a:r>
                      <a:endParaRPr lang="en-US" sz="1400" b="1" dirty="0">
                        <a:solidFill>
                          <a:srgbClr val="202084"/>
                        </a:solidFill>
                        <a:latin typeface="+mn-lt"/>
                        <a:cs typeface="+mn-cs"/>
                      </a:endParaRPr>
                    </a:p>
                  </a:txBody>
                  <a:tcPr marL="91448" marR="91448"/>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46874">
                <a:tc>
                  <a:txBody>
                    <a:bodyPr/>
                    <a:lstStyle/>
                    <a:p>
                      <a:pPr algn="ctr"/>
                      <a:r>
                        <a:rPr lang="en-US" b="1" dirty="0">
                          <a:solidFill>
                            <a:srgbClr val="202084"/>
                          </a:solidFill>
                        </a:rPr>
                        <a:t>Treatment</a:t>
                      </a:r>
                    </a:p>
                  </a:txBody>
                  <a:tcPr marL="91448" marR="91448"/>
                </a:tc>
                <a:tc>
                  <a:txBody>
                    <a:bodyPr/>
                    <a:lstStyle/>
                    <a:p>
                      <a:pPr algn="ctr"/>
                      <a:r>
                        <a:rPr lang="en-US" b="1" dirty="0">
                          <a:solidFill>
                            <a:srgbClr val="202084"/>
                          </a:solidFill>
                        </a:rPr>
                        <a:t>Good PCI</a:t>
                      </a:r>
                      <a:r>
                        <a:rPr lang="en-US" b="1" baseline="0" dirty="0">
                          <a:solidFill>
                            <a:srgbClr val="202084"/>
                          </a:solidFill>
                        </a:rPr>
                        <a:t> &gt; 80 </a:t>
                      </a:r>
                      <a:endParaRPr lang="en-US" b="1" dirty="0">
                        <a:solidFill>
                          <a:srgbClr val="202084"/>
                        </a:solidFill>
                      </a:endParaRPr>
                    </a:p>
                  </a:txBody>
                  <a:tcPr marL="91448" marR="91448"/>
                </a:tc>
                <a:tc>
                  <a:txBody>
                    <a:bodyPr/>
                    <a:lstStyle/>
                    <a:p>
                      <a:pPr algn="ctr"/>
                      <a:r>
                        <a:rPr lang="en-US" b="1" dirty="0">
                          <a:solidFill>
                            <a:srgbClr val="202084"/>
                          </a:solidFill>
                        </a:rPr>
                        <a:t>Fair PCI &gt; 60</a:t>
                      </a:r>
                    </a:p>
                  </a:txBody>
                  <a:tcPr marL="91448" marR="91448"/>
                </a:tc>
                <a:tc>
                  <a:txBody>
                    <a:bodyPr/>
                    <a:lstStyle/>
                    <a:p>
                      <a:pPr algn="ctr"/>
                      <a:r>
                        <a:rPr lang="en-US" b="1" dirty="0">
                          <a:solidFill>
                            <a:srgbClr val="202084"/>
                          </a:solidFill>
                        </a:rPr>
                        <a:t>Poor PCI &gt;40</a:t>
                      </a:r>
                    </a:p>
                  </a:txBody>
                  <a:tcPr marL="91448" marR="91448"/>
                </a:tc>
                <a:extLst>
                  <a:ext uri="{0D108BD9-81ED-4DB2-BD59-A6C34878D82A}">
                    <a16:rowId xmlns:a16="http://schemas.microsoft.com/office/drawing/2014/main" val="10001"/>
                  </a:ext>
                </a:extLst>
              </a:tr>
              <a:tr h="446874">
                <a:tc>
                  <a:txBody>
                    <a:bodyPr/>
                    <a:lstStyle/>
                    <a:p>
                      <a:r>
                        <a:rPr lang="en-US" b="1" dirty="0">
                          <a:solidFill>
                            <a:srgbClr val="202084"/>
                          </a:solidFill>
                        </a:rPr>
                        <a:t>Fog Seal: Rejuvenator</a:t>
                      </a:r>
                    </a:p>
                  </a:txBody>
                  <a:tcPr marL="91448" marR="91448"/>
                </a:tc>
                <a:tc>
                  <a:txBody>
                    <a:bodyPr/>
                    <a:lstStyle/>
                    <a:p>
                      <a:pPr algn="ctr"/>
                      <a:r>
                        <a:rPr lang="en-US" b="1" dirty="0">
                          <a:solidFill>
                            <a:srgbClr val="202084"/>
                          </a:solidFill>
                        </a:rPr>
                        <a:t>&lt; 1</a:t>
                      </a:r>
                    </a:p>
                  </a:txBody>
                  <a:tcPr marL="91448" marR="91448"/>
                </a:tc>
                <a:tc>
                  <a:txBody>
                    <a:bodyPr/>
                    <a:lstStyle/>
                    <a:p>
                      <a:pPr algn="ctr"/>
                      <a:r>
                        <a:rPr lang="en-US" b="1" dirty="0">
                          <a:solidFill>
                            <a:srgbClr val="202084"/>
                          </a:solidFill>
                        </a:rPr>
                        <a:t>-</a:t>
                      </a:r>
                    </a:p>
                  </a:txBody>
                  <a:tcPr marL="91448" marR="91448"/>
                </a:tc>
                <a:tc>
                  <a:txBody>
                    <a:bodyPr/>
                    <a:lstStyle/>
                    <a:p>
                      <a:pPr algn="ctr"/>
                      <a:r>
                        <a:rPr lang="en-US" b="1" dirty="0">
                          <a:solidFill>
                            <a:srgbClr val="202084"/>
                          </a:solidFill>
                        </a:rPr>
                        <a:t>-</a:t>
                      </a:r>
                    </a:p>
                  </a:txBody>
                  <a:tcPr marL="91448" marR="91448"/>
                </a:tc>
                <a:extLst>
                  <a:ext uri="{0D108BD9-81ED-4DB2-BD59-A6C34878D82A}">
                    <a16:rowId xmlns:a16="http://schemas.microsoft.com/office/drawing/2014/main" val="10002"/>
                  </a:ext>
                </a:extLst>
              </a:tr>
              <a:tr h="446874">
                <a:tc>
                  <a:txBody>
                    <a:bodyPr/>
                    <a:lstStyle/>
                    <a:p>
                      <a:r>
                        <a:rPr lang="en-US" b="1" dirty="0">
                          <a:solidFill>
                            <a:srgbClr val="202084"/>
                          </a:solidFill>
                        </a:rPr>
                        <a:t>Fog Seal: Spray Applied Seal</a:t>
                      </a:r>
                    </a:p>
                  </a:txBody>
                  <a:tcPr marL="91448" marR="91448"/>
                </a:tc>
                <a:tc>
                  <a:txBody>
                    <a:bodyPr/>
                    <a:lstStyle/>
                    <a:p>
                      <a:pPr algn="ctr"/>
                      <a:r>
                        <a:rPr lang="en-US" b="1" dirty="0">
                          <a:solidFill>
                            <a:srgbClr val="202084"/>
                          </a:solidFill>
                        </a:rPr>
                        <a:t>3-5</a:t>
                      </a:r>
                    </a:p>
                  </a:txBody>
                  <a:tcPr marL="91448" marR="91448"/>
                </a:tc>
                <a:tc>
                  <a:txBody>
                    <a:bodyPr/>
                    <a:lstStyle/>
                    <a:p>
                      <a:pPr algn="ctr"/>
                      <a:r>
                        <a:rPr lang="en-US" b="1" dirty="0">
                          <a:solidFill>
                            <a:srgbClr val="202084"/>
                          </a:solidFill>
                        </a:rPr>
                        <a:t>1-3</a:t>
                      </a:r>
                    </a:p>
                  </a:txBody>
                  <a:tcPr marL="91448" marR="91448"/>
                </a:tc>
                <a:tc>
                  <a:txBody>
                    <a:bodyPr/>
                    <a:lstStyle/>
                    <a:p>
                      <a:pPr algn="ctr"/>
                      <a:r>
                        <a:rPr lang="en-US" b="1" dirty="0">
                          <a:solidFill>
                            <a:srgbClr val="202084"/>
                          </a:solidFill>
                        </a:rPr>
                        <a:t>1-2</a:t>
                      </a:r>
                    </a:p>
                  </a:txBody>
                  <a:tcPr marL="91448" marR="91448"/>
                </a:tc>
                <a:extLst>
                  <a:ext uri="{0D108BD9-81ED-4DB2-BD59-A6C34878D82A}">
                    <a16:rowId xmlns:a16="http://schemas.microsoft.com/office/drawing/2014/main" val="10003"/>
                  </a:ext>
                </a:extLst>
              </a:tr>
              <a:tr h="446874">
                <a:tc>
                  <a:txBody>
                    <a:bodyPr/>
                    <a:lstStyle/>
                    <a:p>
                      <a:r>
                        <a:rPr lang="en-US" b="1" dirty="0">
                          <a:solidFill>
                            <a:srgbClr val="202084"/>
                          </a:solidFill>
                        </a:rPr>
                        <a:t>Slurry Seal</a:t>
                      </a:r>
                    </a:p>
                  </a:txBody>
                  <a:tcPr marL="91448" marR="91448"/>
                </a:tc>
                <a:tc>
                  <a:txBody>
                    <a:bodyPr/>
                    <a:lstStyle/>
                    <a:p>
                      <a:pPr algn="ctr"/>
                      <a:r>
                        <a:rPr lang="en-US" b="1" dirty="0">
                          <a:solidFill>
                            <a:srgbClr val="202084"/>
                          </a:solidFill>
                        </a:rPr>
                        <a:t>5-7</a:t>
                      </a:r>
                    </a:p>
                  </a:txBody>
                  <a:tcPr marL="91448" marR="91448"/>
                </a:tc>
                <a:tc>
                  <a:txBody>
                    <a:bodyPr/>
                    <a:lstStyle/>
                    <a:p>
                      <a:pPr algn="ctr"/>
                      <a:r>
                        <a:rPr lang="en-US" b="1" dirty="0">
                          <a:solidFill>
                            <a:srgbClr val="202084"/>
                          </a:solidFill>
                        </a:rPr>
                        <a:t>3-5</a:t>
                      </a:r>
                    </a:p>
                  </a:txBody>
                  <a:tcPr marL="91448" marR="91448"/>
                </a:tc>
                <a:tc>
                  <a:txBody>
                    <a:bodyPr/>
                    <a:lstStyle/>
                    <a:p>
                      <a:pPr algn="ctr"/>
                      <a:r>
                        <a:rPr lang="en-US" b="1" dirty="0">
                          <a:solidFill>
                            <a:srgbClr val="202084"/>
                          </a:solidFill>
                        </a:rPr>
                        <a:t>1-3</a:t>
                      </a:r>
                    </a:p>
                  </a:txBody>
                  <a:tcPr marL="91448" marR="91448"/>
                </a:tc>
                <a:extLst>
                  <a:ext uri="{0D108BD9-81ED-4DB2-BD59-A6C34878D82A}">
                    <a16:rowId xmlns:a16="http://schemas.microsoft.com/office/drawing/2014/main" val="10005"/>
                  </a:ext>
                </a:extLst>
              </a:tr>
              <a:tr h="446874">
                <a:tc>
                  <a:txBody>
                    <a:bodyPr/>
                    <a:lstStyle/>
                    <a:p>
                      <a:r>
                        <a:rPr lang="en-US" b="1" dirty="0">
                          <a:solidFill>
                            <a:srgbClr val="202084"/>
                          </a:solidFill>
                        </a:rPr>
                        <a:t>Micro-surface</a:t>
                      </a:r>
                    </a:p>
                  </a:txBody>
                  <a:tcPr marL="91448" marR="91448"/>
                </a:tc>
                <a:tc>
                  <a:txBody>
                    <a:bodyPr/>
                    <a:lstStyle/>
                    <a:p>
                      <a:pPr algn="ctr"/>
                      <a:r>
                        <a:rPr lang="en-US" b="1" dirty="0">
                          <a:solidFill>
                            <a:srgbClr val="202084"/>
                          </a:solidFill>
                        </a:rPr>
                        <a:t>8-12</a:t>
                      </a:r>
                    </a:p>
                  </a:txBody>
                  <a:tcPr marL="91448" marR="91448"/>
                </a:tc>
                <a:tc>
                  <a:txBody>
                    <a:bodyPr/>
                    <a:lstStyle/>
                    <a:p>
                      <a:pPr algn="ctr"/>
                      <a:r>
                        <a:rPr lang="en-US" b="1" dirty="0">
                          <a:solidFill>
                            <a:srgbClr val="202084"/>
                          </a:solidFill>
                        </a:rPr>
                        <a:t>5-7</a:t>
                      </a:r>
                    </a:p>
                  </a:txBody>
                  <a:tcPr marL="91448" marR="91448"/>
                </a:tc>
                <a:tc>
                  <a:txBody>
                    <a:bodyPr/>
                    <a:lstStyle/>
                    <a:p>
                      <a:pPr algn="ctr"/>
                      <a:r>
                        <a:rPr lang="en-US" b="1" dirty="0">
                          <a:solidFill>
                            <a:srgbClr val="202084"/>
                          </a:solidFill>
                        </a:rPr>
                        <a:t>2-4</a:t>
                      </a:r>
                    </a:p>
                  </a:txBody>
                  <a:tcPr marL="91448" marR="91448"/>
                </a:tc>
                <a:extLst>
                  <a:ext uri="{0D108BD9-81ED-4DB2-BD59-A6C34878D82A}">
                    <a16:rowId xmlns:a16="http://schemas.microsoft.com/office/drawing/2014/main" val="10006"/>
                  </a:ext>
                </a:extLst>
              </a:tr>
              <a:tr h="446874">
                <a:tc>
                  <a:txBody>
                    <a:bodyPr/>
                    <a:lstStyle/>
                    <a:p>
                      <a:r>
                        <a:rPr lang="en-US" b="1" dirty="0">
                          <a:solidFill>
                            <a:srgbClr val="202084"/>
                          </a:solidFill>
                        </a:rPr>
                        <a:t>Thin HMA</a:t>
                      </a:r>
                    </a:p>
                  </a:txBody>
                  <a:tcPr marL="91448" marR="91448"/>
                </a:tc>
                <a:tc>
                  <a:txBody>
                    <a:bodyPr/>
                    <a:lstStyle/>
                    <a:p>
                      <a:pPr algn="ctr"/>
                      <a:r>
                        <a:rPr lang="en-US" b="1" dirty="0">
                          <a:solidFill>
                            <a:srgbClr val="202084"/>
                          </a:solidFill>
                        </a:rPr>
                        <a:t>10-12</a:t>
                      </a:r>
                    </a:p>
                  </a:txBody>
                  <a:tcPr marL="91448" marR="91448"/>
                </a:tc>
                <a:tc>
                  <a:txBody>
                    <a:bodyPr/>
                    <a:lstStyle/>
                    <a:p>
                      <a:pPr algn="ctr"/>
                      <a:r>
                        <a:rPr lang="en-US" b="1" dirty="0">
                          <a:solidFill>
                            <a:srgbClr val="202084"/>
                          </a:solidFill>
                        </a:rPr>
                        <a:t>5-7</a:t>
                      </a:r>
                    </a:p>
                  </a:txBody>
                  <a:tcPr marL="91448" marR="91448"/>
                </a:tc>
                <a:tc>
                  <a:txBody>
                    <a:bodyPr/>
                    <a:lstStyle/>
                    <a:p>
                      <a:pPr algn="ctr"/>
                      <a:r>
                        <a:rPr lang="en-US" b="1" dirty="0">
                          <a:solidFill>
                            <a:srgbClr val="202084"/>
                          </a:solidFill>
                        </a:rPr>
                        <a:t>2-4</a:t>
                      </a:r>
                    </a:p>
                  </a:txBody>
                  <a:tcPr marL="91448" marR="91448"/>
                </a:tc>
                <a:extLst>
                  <a:ext uri="{0D108BD9-81ED-4DB2-BD59-A6C34878D82A}">
                    <a16:rowId xmlns:a16="http://schemas.microsoft.com/office/drawing/2014/main" val="10007"/>
                  </a:ext>
                </a:extLst>
              </a:tr>
            </a:tbl>
          </a:graphicData>
        </a:graphic>
      </p:graphicFrame>
      <p:sp>
        <p:nvSpPr>
          <p:cNvPr id="4" name="Rectangle 21">
            <a:extLst>
              <a:ext uri="{FF2B5EF4-FFF2-40B4-BE49-F238E27FC236}">
                <a16:creationId xmlns:a16="http://schemas.microsoft.com/office/drawing/2014/main" id="{08B8B227-8906-D380-DF32-CC593CA976A0}"/>
              </a:ext>
            </a:extLst>
          </p:cNvPr>
          <p:cNvSpPr txBox="1">
            <a:spLocks noChangeArrowheads="1"/>
          </p:cNvSpPr>
          <p:nvPr/>
        </p:nvSpPr>
        <p:spPr>
          <a:xfrm>
            <a:off x="0" y="-29184"/>
            <a:ext cx="12191999" cy="685800"/>
          </a:xfrm>
          <a:prstGeom prst="rect">
            <a:avLst/>
          </a:prstGeom>
          <a:gradFill flip="none" rotWithShape="1">
            <a:gsLst>
              <a:gs pos="0">
                <a:schemeClr val="accent1">
                  <a:lumMod val="40000"/>
                  <a:lumOff val="60000"/>
                </a:schemeClr>
              </a:gs>
              <a:gs pos="59000">
                <a:schemeClr val="accent1">
                  <a:lumMod val="95000"/>
                  <a:lumOff val="5000"/>
                </a:schemeClr>
              </a:gs>
              <a:gs pos="100000">
                <a:srgbClr val="2DA5FF"/>
              </a:gs>
            </a:gsLst>
            <a:path path="rect">
              <a:fillToRect l="50000" t="50000" r="50000" b="50000"/>
            </a:path>
            <a:tileRect/>
          </a:gradFill>
        </p:spPr>
        <p:txBody>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eaLnBrk="1" fontAlgn="auto" hangingPunct="1">
              <a:spcBef>
                <a:spcPct val="50000"/>
              </a:spcBef>
              <a:spcAft>
                <a:spcPts val="0"/>
              </a:spcAft>
              <a:defRPr/>
            </a:pPr>
            <a:r>
              <a:rPr lang="en-US" sz="3600" b="1" dirty="0">
                <a:solidFill>
                  <a:srgbClr val="202084"/>
                </a:solidFill>
                <a:latin typeface="Arial"/>
                <a:cs typeface="+mn-cs"/>
              </a:rPr>
              <a:t>Effectiveness of Treatments</a:t>
            </a:r>
          </a:p>
        </p:txBody>
      </p:sp>
      <p:sp>
        <p:nvSpPr>
          <p:cNvPr id="5" name="Rectangle 4">
            <a:extLst>
              <a:ext uri="{FF2B5EF4-FFF2-40B4-BE49-F238E27FC236}">
                <a16:creationId xmlns:a16="http://schemas.microsoft.com/office/drawing/2014/main" id="{AB5E7C81-9885-C4CE-08B3-1E505DD0A7EA}"/>
              </a:ext>
            </a:extLst>
          </p:cNvPr>
          <p:cNvSpPr>
            <a:spLocks noChangeArrowheads="1"/>
          </p:cNvSpPr>
          <p:nvPr/>
        </p:nvSpPr>
        <p:spPr bwMode="auto">
          <a:xfrm>
            <a:off x="1866898" y="4813678"/>
            <a:ext cx="8458200" cy="70788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a:solidFill>
              <a:schemeClr val="accent1">
                <a:lumMod val="50000"/>
              </a:schemeClr>
            </a:solidFill>
            <a:miter lim="800000"/>
            <a:headEnd/>
            <a:tailEnd/>
          </a:ln>
        </p:spPr>
        <p:txBody>
          <a:bodyPr wrap="square">
            <a:spAutoFit/>
          </a:bodyPr>
          <a:lstStyle>
            <a:lvl1pPr defTabSz="977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9779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9779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9779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9779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9779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buNone/>
              <a:defRPr/>
            </a:pPr>
            <a:r>
              <a:rPr lang="en-US" sz="2000" b="1" dirty="0">
                <a:solidFill>
                  <a:srgbClr val="202084"/>
                </a:solidFill>
                <a:latin typeface="Arial"/>
                <a:cs typeface="Times New Roman" pitchFamily="18" charset="0"/>
              </a:rPr>
              <a:t>For PCI &lt; 60 :  surface treatment typically not recommend ~ unless rehabilitation/reconstruction not practical  –  it will buy a little time</a:t>
            </a:r>
          </a:p>
        </p:txBody>
      </p:sp>
      <p:sp>
        <p:nvSpPr>
          <p:cNvPr id="6" name="TextBox 5">
            <a:extLst>
              <a:ext uri="{FF2B5EF4-FFF2-40B4-BE49-F238E27FC236}">
                <a16:creationId xmlns:a16="http://schemas.microsoft.com/office/drawing/2014/main" id="{745ECAEA-82BA-CEDE-AA76-B349DAFC0CDE}"/>
              </a:ext>
            </a:extLst>
          </p:cNvPr>
          <p:cNvSpPr txBox="1"/>
          <p:nvPr/>
        </p:nvSpPr>
        <p:spPr>
          <a:xfrm>
            <a:off x="1729946" y="4266152"/>
            <a:ext cx="3175686" cy="276999"/>
          </a:xfrm>
          <a:prstGeom prst="rect">
            <a:avLst/>
          </a:prstGeom>
          <a:noFill/>
        </p:spPr>
        <p:txBody>
          <a:bodyPr wrap="square" rtlCol="0">
            <a:spAutoFit/>
          </a:bodyPr>
          <a:lstStyle/>
          <a:p>
            <a:r>
              <a:rPr lang="en-US" sz="1200" dirty="0"/>
              <a:t>Table is based on AAPTP Report 05-07 Table 4-1</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E72970-8206-4B4D-A811-9BFEA2CBC81F}"/>
              </a:ext>
            </a:extLst>
          </p:cNvPr>
          <p:cNvSpPr txBox="1"/>
          <p:nvPr/>
        </p:nvSpPr>
        <p:spPr>
          <a:xfrm>
            <a:off x="-8" y="-47002"/>
            <a:ext cx="12192000" cy="523220"/>
          </a:xfrm>
          <a:prstGeom prst="rect">
            <a:avLst/>
          </a:prstGeom>
          <a:solidFill>
            <a:schemeClr val="tx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a:rPr>
              <a:t>Estimated Pricing</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4FF5B10-E272-16F9-6F79-43849D00F729}"/>
              </a:ext>
            </a:extLst>
          </p:cNvPr>
          <p:cNvSpPr txBox="1"/>
          <p:nvPr/>
        </p:nvSpPr>
        <p:spPr>
          <a:xfrm>
            <a:off x="0" y="570949"/>
            <a:ext cx="6974370" cy="357020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US" sz="2400" dirty="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P-101 </a:t>
            </a:r>
            <a:r>
              <a:rPr lang="en-US" sz="2400" dirty="0" err="1">
                <a:solidFill>
                  <a:prstClr val="black"/>
                </a:solidFill>
                <a:latin typeface="Calibri" panose="020F0502020204030204"/>
              </a:rPr>
              <a:t>Crackfill</a:t>
            </a:r>
            <a:r>
              <a:rPr lang="en-US" sz="2400" dirty="0">
                <a:solidFill>
                  <a:prstClr val="black"/>
                </a:solidFill>
                <a:latin typeface="Calibri" panose="020F0502020204030204"/>
              </a:rPr>
              <a:t>: $1.50 - $2.00 LF</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P-608</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$1.50 - $2.00 </a:t>
            </a:r>
            <a:r>
              <a:rPr lang="en-US" sz="2400" dirty="0">
                <a:solidFill>
                  <a:prstClr val="black"/>
                </a:solidFill>
                <a:latin typeface="Calibri" panose="020F0502020204030204"/>
              </a:rPr>
              <a:t>SY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P608H: $3.50 - $4.50 SY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P-626: $4.00 - $5.00 SY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P-629: $5.00 - $6.00 SY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608R application video_bsOYcf.mp4" descr="P-608R application video_bsOYcf.mp4">
            <a:hlinkClick r:id="" action="ppaction://media"/>
            <a:extLst>
              <a:ext uri="{FF2B5EF4-FFF2-40B4-BE49-F238E27FC236}">
                <a16:creationId xmlns:a16="http://schemas.microsoft.com/office/drawing/2014/main" id="{89498E89-E21D-1CB9-EC3C-09904AEFBD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67300" y="1514475"/>
            <a:ext cx="6515099" cy="4431539"/>
          </a:xfrm>
          <a:prstGeom prst="rect">
            <a:avLst/>
          </a:prstGeom>
        </p:spPr>
      </p:pic>
      <p:pic>
        <p:nvPicPr>
          <p:cNvPr id="9" name="Picture 8">
            <a:extLst>
              <a:ext uri="{FF2B5EF4-FFF2-40B4-BE49-F238E27FC236}">
                <a16:creationId xmlns:a16="http://schemas.microsoft.com/office/drawing/2014/main" id="{4154381E-9057-E181-548C-3A130CF017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5031" r="15349" b="33601"/>
          <a:stretch/>
        </p:blipFill>
        <p:spPr>
          <a:xfrm>
            <a:off x="686791" y="3562350"/>
            <a:ext cx="3399434" cy="2610828"/>
          </a:xfrm>
          <a:prstGeom prst="rect">
            <a:avLst/>
          </a:prstGeom>
        </p:spPr>
      </p:pic>
    </p:spTree>
    <p:extLst>
      <p:ext uri="{BB962C8B-B14F-4D97-AF65-F5344CB8AC3E}">
        <p14:creationId xmlns:p14="http://schemas.microsoft.com/office/powerpoint/2010/main" val="272710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E72970-8206-4B4D-A811-9BFEA2CBC81F}"/>
              </a:ext>
            </a:extLst>
          </p:cNvPr>
          <p:cNvSpPr txBox="1"/>
          <p:nvPr/>
        </p:nvSpPr>
        <p:spPr>
          <a:xfrm>
            <a:off x="-8" y="-47002"/>
            <a:ext cx="12192000" cy="523220"/>
          </a:xfrm>
          <a:prstGeom prst="rect">
            <a:avLst/>
          </a:prstGeom>
          <a:solidFill>
            <a:schemeClr val="tx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a:rPr>
              <a:t>Are My Airport Asphalt Pavements Sealed?</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212A9A9-45F3-43F1-BC5F-676C6324064A}"/>
              </a:ext>
            </a:extLst>
          </p:cNvPr>
          <p:cNvSpPr txBox="1"/>
          <p:nvPr/>
        </p:nvSpPr>
        <p:spPr>
          <a:xfrm>
            <a:off x="0" y="6553200"/>
            <a:ext cx="1219199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Copyright 2022 Asphalt Systems Inc.  All rights reserved.</a:t>
            </a:r>
          </a:p>
        </p:txBody>
      </p:sp>
      <p:sp>
        <p:nvSpPr>
          <p:cNvPr id="9" name="TextBox 8">
            <a:extLst>
              <a:ext uri="{FF2B5EF4-FFF2-40B4-BE49-F238E27FC236}">
                <a16:creationId xmlns:a16="http://schemas.microsoft.com/office/drawing/2014/main" id="{33CB3AEC-9394-3D9C-DB7D-91ADA4351ADB}"/>
              </a:ext>
            </a:extLst>
          </p:cNvPr>
          <p:cNvSpPr txBox="1"/>
          <p:nvPr/>
        </p:nvSpPr>
        <p:spPr>
          <a:xfrm flipH="1">
            <a:off x="319096" y="502379"/>
            <a:ext cx="3492810" cy="369332"/>
          </a:xfrm>
          <a:prstGeom prst="rect">
            <a:avLst/>
          </a:prstGeom>
          <a:noFill/>
        </p:spPr>
        <p:txBody>
          <a:bodyPr wrap="square" rtlCol="0">
            <a:spAutoFit/>
          </a:bodyPr>
          <a:lstStyle/>
          <a:p>
            <a:r>
              <a:rPr lang="en-US" dirty="0"/>
              <a:t>What does “sealed” look like? </a:t>
            </a:r>
          </a:p>
        </p:txBody>
      </p:sp>
      <p:grpSp>
        <p:nvGrpSpPr>
          <p:cNvPr id="10" name="Group 9">
            <a:extLst>
              <a:ext uri="{FF2B5EF4-FFF2-40B4-BE49-F238E27FC236}">
                <a16:creationId xmlns:a16="http://schemas.microsoft.com/office/drawing/2014/main" id="{C040467F-9FDC-4B9E-D7D3-4AF2D9CAE22A}"/>
              </a:ext>
            </a:extLst>
          </p:cNvPr>
          <p:cNvGrpSpPr/>
          <p:nvPr/>
        </p:nvGrpSpPr>
        <p:grpSpPr>
          <a:xfrm>
            <a:off x="-287581" y="1673884"/>
            <a:ext cx="6383573" cy="3510231"/>
            <a:chOff x="4737100" y="2377440"/>
            <a:chExt cx="7505684" cy="3931920"/>
          </a:xfrm>
        </p:grpSpPr>
        <p:pic>
          <p:nvPicPr>
            <p:cNvPr id="11" name="Picture 4">
              <a:extLst>
                <a:ext uri="{FF2B5EF4-FFF2-40B4-BE49-F238E27FC236}">
                  <a16:creationId xmlns:a16="http://schemas.microsoft.com/office/drawing/2014/main" id="{05D13247-E7C8-0FBA-9088-8CF24F478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100" y="2394627"/>
              <a:ext cx="4230858" cy="32822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3350BCAD-6962-EB74-9C88-3204F31E93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938" b="1333"/>
            <a:stretch/>
          </p:blipFill>
          <p:spPr bwMode="auto">
            <a:xfrm>
              <a:off x="8331200" y="2377440"/>
              <a:ext cx="3860784" cy="39319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933DE94-90D8-ACFA-B143-435D9CC84B50}"/>
                </a:ext>
              </a:extLst>
            </p:cNvPr>
            <p:cNvSpPr txBox="1"/>
            <p:nvPr/>
          </p:nvSpPr>
          <p:spPr>
            <a:xfrm>
              <a:off x="5549888" y="2614826"/>
              <a:ext cx="26924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Before:  PCI of 30</a:t>
              </a:r>
            </a:p>
          </p:txBody>
        </p:sp>
        <p:sp>
          <p:nvSpPr>
            <p:cNvPr id="15" name="TextBox 14">
              <a:extLst>
                <a:ext uri="{FF2B5EF4-FFF2-40B4-BE49-F238E27FC236}">
                  <a16:creationId xmlns:a16="http://schemas.microsoft.com/office/drawing/2014/main" id="{EC38BF61-6218-6BA7-E272-5011C0AF7163}"/>
                </a:ext>
              </a:extLst>
            </p:cNvPr>
            <p:cNvSpPr txBox="1"/>
            <p:nvPr/>
          </p:nvSpPr>
          <p:spPr>
            <a:xfrm>
              <a:off x="8382000" y="2576726"/>
              <a:ext cx="38607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2.5 yrs after GSB-88® application.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10 mins after water applied.</a:t>
              </a:r>
            </a:p>
          </p:txBody>
        </p:sp>
      </p:grpSp>
      <p:pic>
        <p:nvPicPr>
          <p:cNvPr id="19" name="Picture 9" descr="image006">
            <a:extLst>
              <a:ext uri="{FF2B5EF4-FFF2-40B4-BE49-F238E27FC236}">
                <a16:creationId xmlns:a16="http://schemas.microsoft.com/office/drawing/2014/main" id="{A0E71F33-37E6-ABC1-2422-B48C4CE56123}"/>
              </a:ext>
            </a:extLst>
          </p:cNvPr>
          <p:cNvPicPr>
            <a:picLocks noGrp="1" noChangeAspect="1" noChangeArrowheads="1"/>
          </p:cNvPicPr>
          <p:nvPr>
            <p:ph idx="1"/>
          </p:nvPr>
        </p:nvPicPr>
        <p:blipFill>
          <a:blip r:embed="rId5"/>
          <a:srcRect/>
          <a:stretch>
            <a:fillRect/>
          </a:stretch>
        </p:blipFill>
        <p:spPr bwMode="auto">
          <a:xfrm>
            <a:off x="6794888" y="827451"/>
            <a:ext cx="5076825" cy="321728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1" name="Picture 20" descr="A picture containing stone&#10;&#10;Description automatically generated">
            <a:extLst>
              <a:ext uri="{FF2B5EF4-FFF2-40B4-BE49-F238E27FC236}">
                <a16:creationId xmlns:a16="http://schemas.microsoft.com/office/drawing/2014/main" id="{E4A889DE-7C3B-B1C3-84DA-342A6D4487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0346" y="3754436"/>
            <a:ext cx="5423536" cy="2995277"/>
          </a:xfrm>
          <a:prstGeom prst="rect">
            <a:avLst/>
          </a:prstGeom>
        </p:spPr>
      </p:pic>
      <p:sp>
        <p:nvSpPr>
          <p:cNvPr id="24" name="TextBox 23">
            <a:extLst>
              <a:ext uri="{FF2B5EF4-FFF2-40B4-BE49-F238E27FC236}">
                <a16:creationId xmlns:a16="http://schemas.microsoft.com/office/drawing/2014/main" id="{24BE9DC2-BCFF-BD09-C513-90934FF4EB73}"/>
              </a:ext>
            </a:extLst>
          </p:cNvPr>
          <p:cNvSpPr txBox="1"/>
          <p:nvPr/>
        </p:nvSpPr>
        <p:spPr>
          <a:xfrm>
            <a:off x="6570346" y="3929444"/>
            <a:ext cx="5301368" cy="2554545"/>
          </a:xfrm>
          <a:prstGeom prst="rect">
            <a:avLst/>
          </a:prstGeom>
          <a:noFill/>
        </p:spPr>
        <p:txBody>
          <a:bodyPr wrap="square" rtlCol="0">
            <a:spAutoFit/>
          </a:bodyPr>
          <a:lstStyle/>
          <a:p>
            <a:r>
              <a:rPr lang="en-US" sz="2000" b="1" dirty="0">
                <a:solidFill>
                  <a:schemeClr val="bg1"/>
                </a:solidFill>
              </a:rPr>
              <a:t>        Unsealed                       Pavement sealcoat</a:t>
            </a:r>
          </a:p>
          <a:p>
            <a:r>
              <a:rPr lang="en-US" sz="2000" b="1" dirty="0">
                <a:solidFill>
                  <a:schemeClr val="bg1"/>
                </a:solidFill>
              </a:rPr>
              <a:t>			        3 yrs old</a:t>
            </a:r>
          </a:p>
          <a:p>
            <a:r>
              <a:rPr lang="en-US" sz="2000" b="1" dirty="0">
                <a:solidFill>
                  <a:schemeClr val="bg1"/>
                </a:solidFill>
              </a:rPr>
              <a:t>	                        6 mins after water applied</a:t>
            </a:r>
          </a:p>
          <a:p>
            <a:endParaRPr lang="en-US" sz="2000" b="1" dirty="0">
              <a:solidFill>
                <a:schemeClr val="bg1"/>
              </a:solidFill>
            </a:endParaRPr>
          </a:p>
          <a:p>
            <a:endParaRPr lang="en-US" sz="2000" b="1" dirty="0">
              <a:solidFill>
                <a:schemeClr val="bg1"/>
              </a:solidFill>
            </a:endParaRPr>
          </a:p>
          <a:p>
            <a:r>
              <a:rPr lang="en-US" sz="2000" b="1" dirty="0">
                <a:solidFill>
                  <a:schemeClr val="bg1"/>
                </a:solidFill>
              </a:rPr>
              <a:t>   </a:t>
            </a:r>
          </a:p>
          <a:p>
            <a:r>
              <a:rPr lang="en-US" sz="2000" b="1" dirty="0">
                <a:solidFill>
                  <a:schemeClr val="bg1"/>
                </a:solidFill>
              </a:rPr>
              <a:t>   2 minutes after </a:t>
            </a:r>
          </a:p>
          <a:p>
            <a:r>
              <a:rPr lang="en-US" sz="2000" b="1" dirty="0">
                <a:solidFill>
                  <a:schemeClr val="bg1"/>
                </a:solidFill>
              </a:rPr>
              <a:t>   water applied</a:t>
            </a:r>
          </a:p>
        </p:txBody>
      </p:sp>
    </p:spTree>
    <p:extLst>
      <p:ext uri="{BB962C8B-B14F-4D97-AF65-F5344CB8AC3E}">
        <p14:creationId xmlns:p14="http://schemas.microsoft.com/office/powerpoint/2010/main" val="208184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1">
            <a:extLst>
              <a:ext uri="{FF2B5EF4-FFF2-40B4-BE49-F238E27FC236}">
                <a16:creationId xmlns:a16="http://schemas.microsoft.com/office/drawing/2014/main" id="{8C1A02CD-122D-D7ED-E040-12F9FC1EFDAD}"/>
              </a:ext>
            </a:extLst>
          </p:cNvPr>
          <p:cNvSpPr txBox="1">
            <a:spLocks noChangeArrowheads="1"/>
          </p:cNvSpPr>
          <p:nvPr/>
        </p:nvSpPr>
        <p:spPr>
          <a:xfrm>
            <a:off x="0" y="-29184"/>
            <a:ext cx="12191999" cy="685800"/>
          </a:xfrm>
          <a:prstGeom prst="rect">
            <a:avLst/>
          </a:prstGeom>
          <a:gradFill flip="none" rotWithShape="1">
            <a:gsLst>
              <a:gs pos="0">
                <a:schemeClr val="accent1">
                  <a:lumMod val="40000"/>
                  <a:lumOff val="60000"/>
                </a:schemeClr>
              </a:gs>
              <a:gs pos="59000">
                <a:schemeClr val="accent1">
                  <a:lumMod val="95000"/>
                  <a:lumOff val="5000"/>
                </a:schemeClr>
              </a:gs>
              <a:gs pos="100000">
                <a:srgbClr val="2DA5FF"/>
              </a:gs>
            </a:gsLst>
            <a:path path="rect">
              <a:fillToRect l="50000" t="50000" r="50000" b="50000"/>
            </a:path>
            <a:tileRect/>
          </a:gradFill>
        </p:spPr>
        <p:txBody>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eaLnBrk="1" hangingPunct="1">
              <a:spcBef>
                <a:spcPts val="600"/>
              </a:spcBef>
              <a:spcAft>
                <a:spcPts val="600"/>
              </a:spcAft>
              <a:defRPr/>
            </a:pPr>
            <a:r>
              <a:rPr lang="en-US" altLang="en-US" sz="3600" kern="0" dirty="0">
                <a:solidFill>
                  <a:srgbClr val="202084"/>
                </a:solidFill>
              </a:rPr>
              <a:t>Airport Use/Application of Surface Treatments</a:t>
            </a:r>
          </a:p>
        </p:txBody>
      </p:sp>
      <p:pic>
        <p:nvPicPr>
          <p:cNvPr id="7" name="Picture 6">
            <a:extLst>
              <a:ext uri="{FF2B5EF4-FFF2-40B4-BE49-F238E27FC236}">
                <a16:creationId xmlns:a16="http://schemas.microsoft.com/office/drawing/2014/main" id="{BE651759-2D60-8A76-8120-E35C30167CA1}"/>
              </a:ext>
            </a:extLst>
          </p:cNvPr>
          <p:cNvPicPr>
            <a:picLocks noChangeAspect="1"/>
          </p:cNvPicPr>
          <p:nvPr/>
        </p:nvPicPr>
        <p:blipFill>
          <a:blip r:embed="rId3"/>
          <a:stretch>
            <a:fillRect/>
          </a:stretch>
        </p:blipFill>
        <p:spPr>
          <a:xfrm>
            <a:off x="1524000" y="762000"/>
            <a:ext cx="9525000" cy="5715000"/>
          </a:xfrm>
          <a:prstGeom prst="rect">
            <a:avLst/>
          </a:prstGeom>
        </p:spPr>
      </p:pic>
      <p:sp>
        <p:nvSpPr>
          <p:cNvPr id="2" name="Oval 1">
            <a:extLst>
              <a:ext uri="{FF2B5EF4-FFF2-40B4-BE49-F238E27FC236}">
                <a16:creationId xmlns:a16="http://schemas.microsoft.com/office/drawing/2014/main" id="{49DB08D2-6306-A6D3-2789-37D85D3C341A}"/>
              </a:ext>
            </a:extLst>
          </p:cNvPr>
          <p:cNvSpPr/>
          <p:nvPr/>
        </p:nvSpPr>
        <p:spPr>
          <a:xfrm>
            <a:off x="6477000" y="1905000"/>
            <a:ext cx="3657600" cy="38100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7920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1537</Words>
  <Application>Microsoft Office PowerPoint</Application>
  <PresentationFormat>Widescreen</PresentationFormat>
  <Paragraphs>142</Paragraphs>
  <Slides>14</Slides>
  <Notes>11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Arial Black</vt:lpstr>
      <vt:lpstr>Arial Narrow</vt:lpstr>
      <vt:lpstr>Calibri</vt:lpstr>
      <vt:lpstr>Calibri Light</vt:lpstr>
      <vt:lpstr>Cooper Black</vt:lpstr>
      <vt:lpstr>Times New Roman</vt:lpstr>
      <vt:lpstr>Wingdings</vt:lpstr>
      <vt:lpstr>Wingdings 3</vt:lpstr>
      <vt:lpstr>Office Theme</vt:lpstr>
      <vt:lpstr>Airfield Asphalt Preservation &amp; Maintenance</vt:lpstr>
      <vt:lpstr>Pavement preservation to slow deterioration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larusso</dc:creator>
  <cp:lastModifiedBy>John Hunter</cp:lastModifiedBy>
  <cp:revision>17</cp:revision>
  <dcterms:created xsi:type="dcterms:W3CDTF">2023-03-26T16:04:43Z</dcterms:created>
  <dcterms:modified xsi:type="dcterms:W3CDTF">2023-03-29T20:12:21Z</dcterms:modified>
</cp:coreProperties>
</file>