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90" r:id="rId3"/>
    <p:sldId id="274" r:id="rId4"/>
    <p:sldId id="275" r:id="rId5"/>
    <p:sldId id="272" r:id="rId6"/>
    <p:sldId id="297" r:id="rId7"/>
    <p:sldId id="273" r:id="rId8"/>
    <p:sldId id="287" r:id="rId9"/>
    <p:sldId id="276" r:id="rId10"/>
    <p:sldId id="293" r:id="rId11"/>
    <p:sldId id="277" r:id="rId12"/>
    <p:sldId id="279" r:id="rId13"/>
    <p:sldId id="281" r:id="rId14"/>
    <p:sldId id="285" r:id="rId15"/>
    <p:sldId id="286" r:id="rId16"/>
    <p:sldId id="295" r:id="rId17"/>
    <p:sldId id="291" r:id="rId18"/>
    <p:sldId id="296" r:id="rId19"/>
    <p:sldId id="300" r:id="rId20"/>
    <p:sldId id="301" r:id="rId21"/>
    <p:sldId id="302" r:id="rId22"/>
    <p:sldId id="29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2"/>
    <p:restoredTop sz="94707"/>
  </p:normalViewPr>
  <p:slideViewPr>
    <p:cSldViewPr snapToGrid="0" snapToObjects="1">
      <p:cViewPr varScale="1">
        <p:scale>
          <a:sx n="155" d="100"/>
          <a:sy n="155" d="100"/>
        </p:scale>
        <p:origin x="3276"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7108-68F0-4A88-9754-0C56F78D8587}" type="datetimeFigureOut">
              <a:rPr lang="en-US" smtClean="0"/>
              <a:t>03/24/2023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18567-BA2F-4D68-AF6B-FC94EFB8E05B}" type="slidenum">
              <a:rPr lang="en-US" smtClean="0"/>
              <a:t>‹#›</a:t>
            </a:fld>
            <a:endParaRPr lang="en-US" dirty="0"/>
          </a:p>
        </p:txBody>
      </p:sp>
    </p:spTree>
    <p:extLst>
      <p:ext uri="{BB962C8B-B14F-4D97-AF65-F5344CB8AC3E}">
        <p14:creationId xmlns:p14="http://schemas.microsoft.com/office/powerpoint/2010/main" val="189698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71135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53452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7586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83227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318155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48085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272629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49385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10460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103454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3F4708-BF54-264D-B54F-45096FD9A67A}" type="datetimeFigureOut">
              <a:rPr lang="en-US" smtClean="0"/>
              <a:t>03/24/2023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23EC90-ABB8-0A44-A63A-6480D55117D5}" type="slidenum">
              <a:rPr lang="en-US" smtClean="0"/>
              <a:t>‹#›</a:t>
            </a:fld>
            <a:endParaRPr lang="en-US" dirty="0"/>
          </a:p>
        </p:txBody>
      </p:sp>
    </p:spTree>
    <p:extLst>
      <p:ext uri="{BB962C8B-B14F-4D97-AF65-F5344CB8AC3E}">
        <p14:creationId xmlns:p14="http://schemas.microsoft.com/office/powerpoint/2010/main" val="369285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F4708-BF54-264D-B54F-45096FD9A67A}" type="datetimeFigureOut">
              <a:rPr lang="en-US" smtClean="0"/>
              <a:t>03/24/2023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3EC90-ABB8-0A44-A63A-6480D55117D5}" type="slidenum">
              <a:rPr lang="en-US" smtClean="0"/>
              <a:t>‹#›</a:t>
            </a:fld>
            <a:endParaRPr lang="en-US" dirty="0"/>
          </a:p>
        </p:txBody>
      </p:sp>
    </p:spTree>
    <p:extLst>
      <p:ext uri="{BB962C8B-B14F-4D97-AF65-F5344CB8AC3E}">
        <p14:creationId xmlns:p14="http://schemas.microsoft.com/office/powerpoint/2010/main" val="1400363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B937FB-1918-3C4F-B749-52A658882BFE}"/>
              </a:ext>
            </a:extLst>
          </p:cNvPr>
          <p:cNvSpPr txBox="1">
            <a:spLocks/>
          </p:cNvSpPr>
          <p:nvPr/>
        </p:nvSpPr>
        <p:spPr>
          <a:xfrm>
            <a:off x="692757" y="2802204"/>
            <a:ext cx="7768793" cy="1921731"/>
          </a:xfrm>
          <a:prstGeom prst="rect">
            <a:avLst/>
          </a:prstGeom>
        </p:spPr>
        <p:txBody>
          <a:bodyPr vert="horz" lIns="91440" tIns="45720" rIns="91440" bIns="45720" rtlCol="0" anchor="ctr">
            <a:normAutofit fontScale="92500" lnSpcReduction="10000"/>
          </a:bodyPr>
          <a:lstStyle/>
          <a:p>
            <a:pPr marL="0" marR="0" lvl="0" indent="0" defTabSz="457200" rtl="0" eaLnBrk="1" fontAlgn="auto" latinLnBrk="0" hangingPunct="1">
              <a:lnSpc>
                <a:spcPct val="100000"/>
              </a:lnSpc>
              <a:spcBef>
                <a:spcPct val="0"/>
              </a:spcBef>
              <a:spcAft>
                <a:spcPts val="0"/>
              </a:spcAft>
              <a:buClrTx/>
              <a:buSzTx/>
              <a:buFontTx/>
              <a:buNone/>
              <a:tabLst/>
              <a:defRPr/>
            </a:pPr>
            <a:endParaRPr lang="en-US" sz="4800" b="1" dirty="0">
              <a:solidFill>
                <a:schemeClr val="tx2"/>
              </a:solidFill>
              <a:latin typeface="Arial"/>
              <a:ea typeface="+mj-ea"/>
              <a:cs typeface="Arial"/>
            </a:endParaRPr>
          </a:p>
          <a:p>
            <a:pPr marL="0" marR="0" lvl="0" indent="0" defTabSz="457200" rtl="0" eaLnBrk="1" fontAlgn="auto" latinLnBrk="0" hangingPunct="1">
              <a:lnSpc>
                <a:spcPct val="100000"/>
              </a:lnSpc>
              <a:spcBef>
                <a:spcPct val="0"/>
              </a:spcBef>
              <a:spcAft>
                <a:spcPts val="0"/>
              </a:spcAft>
              <a:buClrTx/>
              <a:buSzTx/>
              <a:buFontTx/>
              <a:buNone/>
              <a:tabLst/>
              <a:defRPr/>
            </a:pPr>
            <a:r>
              <a:rPr lang="en-US" sz="4800" b="1" dirty="0">
                <a:solidFill>
                  <a:schemeClr val="tx2"/>
                </a:solidFill>
                <a:latin typeface="Arial"/>
                <a:ea typeface="+mj-ea"/>
                <a:cs typeface="Arial"/>
              </a:rPr>
              <a:t>Environmental Updates</a:t>
            </a:r>
          </a:p>
          <a:p>
            <a:pPr marL="0" marR="0" lvl="0" indent="0" defTabSz="457200" rtl="0" eaLnBrk="1" fontAlgn="auto" latinLnBrk="0" hangingPunct="1">
              <a:lnSpc>
                <a:spcPct val="100000"/>
              </a:lnSpc>
              <a:spcBef>
                <a:spcPct val="0"/>
              </a:spcBef>
              <a:spcAft>
                <a:spcPts val="0"/>
              </a:spcAft>
              <a:buClrTx/>
              <a:buSzTx/>
              <a:buFontTx/>
              <a:buNone/>
              <a:tabLst/>
              <a:defRPr/>
            </a:pPr>
            <a:r>
              <a:rPr lang="en-US" sz="4800" b="1" dirty="0">
                <a:solidFill>
                  <a:schemeClr val="tx2"/>
                </a:solidFill>
                <a:latin typeface="Arial"/>
                <a:ea typeface="+mj-ea"/>
                <a:cs typeface="Arial"/>
              </a:rPr>
              <a:t>SD Conference 2023</a:t>
            </a:r>
            <a:endParaRPr kumimoji="0" lang="en-US" sz="4800" b="1" i="0" u="none" strike="noStrike" kern="1200" cap="none" spc="0" normalizeH="0" baseline="0" noProof="0" dirty="0">
              <a:ln>
                <a:noFill/>
              </a:ln>
              <a:solidFill>
                <a:schemeClr val="tx2"/>
              </a:solidFill>
              <a:effectLst/>
              <a:uLnTx/>
              <a:uFillTx/>
              <a:latin typeface="Arial"/>
              <a:ea typeface="+mj-ea"/>
              <a:cs typeface="Arial"/>
            </a:endParaRPr>
          </a:p>
        </p:txBody>
      </p:sp>
      <p:sp>
        <p:nvSpPr>
          <p:cNvPr id="5" name="Rectangle 12">
            <a:extLst>
              <a:ext uri="{FF2B5EF4-FFF2-40B4-BE49-F238E27FC236}">
                <a16:creationId xmlns:a16="http://schemas.microsoft.com/office/drawing/2014/main" id="{5C6924A3-BE1E-4A42-9D94-E54867335B8B}"/>
              </a:ext>
            </a:extLst>
          </p:cNvPr>
          <p:cNvSpPr txBox="1">
            <a:spLocks noChangeArrowheads="1"/>
          </p:cNvSpPr>
          <p:nvPr/>
        </p:nvSpPr>
        <p:spPr bwMode="auto">
          <a:xfrm>
            <a:off x="692757" y="4045528"/>
            <a:ext cx="7638443" cy="1869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3200" b="1" kern="0" dirty="0">
              <a:solidFill>
                <a:schemeClr val="bg1">
                  <a:lumMod val="50000"/>
                </a:schemeClr>
              </a:solidFil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b="1" kern="0" dirty="0">
                <a:solidFill>
                  <a:schemeClr val="bg1">
                    <a:lumMod val="50000"/>
                  </a:schemeClr>
                </a:solidFill>
              </a:rPr>
              <a:t>Dakota-Minnesota Airports District Office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b="1" i="0" u="none" strike="noStrike" kern="0" cap="none" spc="0" normalizeH="0" baseline="0" noProof="0" dirty="0">
                <a:ln>
                  <a:noFill/>
                </a:ln>
                <a:solidFill>
                  <a:schemeClr val="bg1">
                    <a:lumMod val="50000"/>
                  </a:schemeClr>
                </a:solidFill>
                <a:effectLst/>
                <a:uLnTx/>
                <a:uFillTx/>
                <a:latin typeface="+mn-lt"/>
                <a:ea typeface="+mn-ea"/>
                <a:cs typeface="+mn-cs"/>
              </a:rPr>
              <a:t>Sheri</a:t>
            </a:r>
            <a:r>
              <a:rPr kumimoji="0" lang="en-US" b="1" i="0" u="none" strike="noStrike" kern="0" cap="none" spc="0" normalizeH="0" noProof="0" dirty="0">
                <a:ln>
                  <a:noFill/>
                </a:ln>
                <a:solidFill>
                  <a:schemeClr val="bg1">
                    <a:lumMod val="50000"/>
                  </a:schemeClr>
                </a:solidFill>
                <a:effectLst/>
                <a:uLnTx/>
                <a:uFillTx/>
                <a:latin typeface="+mn-lt"/>
                <a:ea typeface="+mn-ea"/>
                <a:cs typeface="+mn-cs"/>
              </a:rPr>
              <a:t> G. Lares, Regional Tribal Consultation Official/Environmental Protection Specialist</a:t>
            </a:r>
            <a:r>
              <a:rPr kumimoji="0" lang="en-US" b="1" i="0" u="none" strike="noStrike" kern="0" cap="none" spc="0" normalizeH="0" baseline="0" noProof="0" dirty="0">
                <a:ln>
                  <a:noFill/>
                </a:ln>
                <a:solidFill>
                  <a:schemeClr val="bg1">
                    <a:lumMod val="50000"/>
                  </a:schemeClr>
                </a:solidFill>
                <a:effectLst/>
                <a:uLnTx/>
                <a:uFillTx/>
                <a:latin typeface="+mn-lt"/>
                <a:ea typeface="+mn-ea"/>
                <a:cs typeface="+mn-cs"/>
              </a:rPr>
              <a:t> </a:t>
            </a:r>
          </a:p>
        </p:txBody>
      </p:sp>
    </p:spTree>
    <p:extLst>
      <p:ext uri="{BB962C8B-B14F-4D97-AF65-F5344CB8AC3E}">
        <p14:creationId xmlns:p14="http://schemas.microsoft.com/office/powerpoint/2010/main" val="278324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286328"/>
            <a:ext cx="8672945" cy="932872"/>
          </a:xfrm>
        </p:spPr>
        <p:txBody>
          <a:bodyPr anchor="ctr">
            <a:noAutofit/>
          </a:bodyPr>
          <a:lstStyle/>
          <a:p>
            <a:pPr>
              <a:lnSpc>
                <a:spcPct val="100000"/>
              </a:lnSpc>
            </a:pPr>
            <a:r>
              <a:rPr lang="en-US" dirty="0"/>
              <a:t>FFRMS Approaches to Identification of Floodplains</a:t>
            </a:r>
          </a:p>
        </p:txBody>
      </p:sp>
      <p:sp>
        <p:nvSpPr>
          <p:cNvPr id="4" name="Text Placeholder 3"/>
          <p:cNvSpPr>
            <a:spLocks noGrp="1"/>
          </p:cNvSpPr>
          <p:nvPr>
            <p:ph type="body" sz="half" idx="2"/>
          </p:nvPr>
        </p:nvSpPr>
        <p:spPr>
          <a:xfrm>
            <a:off x="221673" y="1644073"/>
            <a:ext cx="4184072" cy="4224915"/>
          </a:xfrm>
        </p:spPr>
        <p:txBody>
          <a:bodyPr>
            <a:normAutofit fontScale="77500" lnSpcReduction="20000"/>
          </a:bodyPr>
          <a:lstStyle/>
          <a:p>
            <a:r>
              <a:rPr lang="en-US" sz="2800" u="sng" dirty="0"/>
              <a:t>Climate Informed Science Approach</a:t>
            </a:r>
            <a:r>
              <a:rPr lang="en-US" sz="2800" dirty="0"/>
              <a:t> (Preferred)– use of best available, actionable hydrologic and hydraulic data and methods that integrate current and future changes in flooding based on climate science</a:t>
            </a:r>
          </a:p>
          <a:p>
            <a:r>
              <a:rPr lang="en-US" sz="2800" u="sng" dirty="0"/>
              <a:t>Freeboard Value Approach</a:t>
            </a:r>
            <a:r>
              <a:rPr lang="en-US" sz="2800" dirty="0"/>
              <a:t> – based flood elevation of 1% annual flood [(BFE) + X] (X = 2 feet for non-critical action or 3 feet for critical action)</a:t>
            </a:r>
          </a:p>
          <a:p>
            <a:r>
              <a:rPr lang="en-US" sz="2800" u="sng" dirty="0"/>
              <a:t>500 year Floodplain Approach</a:t>
            </a:r>
            <a:r>
              <a:rPr lang="en-US" sz="2800" dirty="0"/>
              <a:t> – area subject to flooding by the 0.2% annual chance flood</a:t>
            </a:r>
          </a:p>
          <a:p>
            <a:endParaRPr lang="en-US" sz="2600" dirty="0"/>
          </a:p>
        </p:txBody>
      </p:sp>
      <p:pic>
        <p:nvPicPr>
          <p:cNvPr id="5" name="Content Placeholder 3"/>
          <p:cNvPicPr>
            <a:picLocks noGrp="1" noChangeAspect="1"/>
          </p:cNvPicPr>
          <p:nvPr>
            <p:ph idx="1"/>
          </p:nvPr>
        </p:nvPicPr>
        <p:blipFill>
          <a:blip r:embed="rId2"/>
          <a:stretch>
            <a:fillRect/>
          </a:stretch>
        </p:blipFill>
        <p:spPr>
          <a:xfrm>
            <a:off x="4478573" y="1644073"/>
            <a:ext cx="4545355" cy="3205018"/>
          </a:xfrm>
          <a:prstGeom prst="rect">
            <a:avLst/>
          </a:prstGeom>
        </p:spPr>
      </p:pic>
    </p:spTree>
    <p:extLst>
      <p:ext uri="{BB962C8B-B14F-4D97-AF65-F5344CB8AC3E}">
        <p14:creationId xmlns:p14="http://schemas.microsoft.com/office/powerpoint/2010/main" val="131933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EO on FAA Floodplain Analysis</a:t>
            </a:r>
          </a:p>
        </p:txBody>
      </p:sp>
      <p:sp>
        <p:nvSpPr>
          <p:cNvPr id="3" name="Content Placeholder 2"/>
          <p:cNvSpPr>
            <a:spLocks noGrp="1"/>
          </p:cNvSpPr>
          <p:nvPr>
            <p:ph idx="1"/>
          </p:nvPr>
        </p:nvSpPr>
        <p:spPr>
          <a:xfrm>
            <a:off x="628650" y="1690689"/>
            <a:ext cx="7886700" cy="4486274"/>
          </a:xfrm>
        </p:spPr>
        <p:txBody>
          <a:bodyPr>
            <a:normAutofit lnSpcReduction="10000"/>
          </a:bodyPr>
          <a:lstStyle/>
          <a:p>
            <a:r>
              <a:rPr lang="en-US" sz="2000" dirty="0"/>
              <a:t>1050 Desk Reference instructs practitioners to identify if floodplain is in study area:</a:t>
            </a:r>
          </a:p>
          <a:p>
            <a:pPr lvl="1"/>
            <a:r>
              <a:rPr lang="en-US" sz="2000" dirty="0"/>
              <a:t>FIRM maps</a:t>
            </a:r>
          </a:p>
          <a:p>
            <a:pPr lvl="1"/>
            <a:r>
              <a:rPr lang="en-US" sz="2000" dirty="0"/>
              <a:t>FEMA flood hazard boundary map or Flood Insurance Study</a:t>
            </a:r>
          </a:p>
          <a:p>
            <a:pPr lvl="1"/>
            <a:r>
              <a:rPr lang="en-US" sz="2000" dirty="0"/>
              <a:t>Contact with FEMA or state/local fp agency</a:t>
            </a:r>
          </a:p>
          <a:p>
            <a:r>
              <a:rPr lang="en-US" sz="2000" dirty="0"/>
              <a:t>Desk Reference under revisions/updates.</a:t>
            </a:r>
          </a:p>
          <a:p>
            <a:r>
              <a:rPr lang="en-US" sz="2000" dirty="0"/>
              <a:t>Practitioners </a:t>
            </a:r>
            <a:r>
              <a:rPr lang="en-US" sz="2000" b="1" i="1" dirty="0"/>
              <a:t>should now use the FFRMS </a:t>
            </a:r>
            <a:r>
              <a:rPr lang="en-US" sz="2000" dirty="0"/>
              <a:t>establishing approaches for </a:t>
            </a:r>
            <a:r>
              <a:rPr lang="en-US" sz="2000" u="sng" dirty="0"/>
              <a:t>identification of floodplains</a:t>
            </a:r>
            <a:r>
              <a:rPr lang="en-US" sz="2000" dirty="0"/>
              <a:t> for federally funded projects.</a:t>
            </a:r>
          </a:p>
          <a:p>
            <a:r>
              <a:rPr lang="en-US" sz="2000" dirty="0"/>
              <a:t>Until further guidance issued continue to follow the Desk Reference for all aspects of </a:t>
            </a:r>
            <a:r>
              <a:rPr lang="en-US" sz="2000" u="sng" dirty="0"/>
              <a:t>floodplain analysis.</a:t>
            </a:r>
            <a:r>
              <a:rPr lang="en-US" sz="2000" i="1" dirty="0"/>
              <a:t> </a:t>
            </a:r>
          </a:p>
          <a:p>
            <a:pPr marL="0" indent="0">
              <a:buNone/>
            </a:pPr>
            <a:endParaRPr lang="en-US" sz="2000" i="1" dirty="0"/>
          </a:p>
          <a:p>
            <a:pPr marL="0" indent="0">
              <a:buNone/>
            </a:pPr>
            <a:r>
              <a:rPr lang="en-US" sz="1700" i="1" dirty="0"/>
              <a:t>Critical action is defined as any activity for which even a slight chance of flooding is too great. This includes damage or disruption to infrastructure. Described further in the 2015 Guidelines for Implementing EO 11988 and EO 13690</a:t>
            </a:r>
          </a:p>
          <a:p>
            <a:endParaRPr lang="en-US" sz="2000" u="sng" dirty="0"/>
          </a:p>
          <a:p>
            <a:endParaRPr lang="en-US" sz="2000" u="sng" dirty="0"/>
          </a:p>
        </p:txBody>
      </p:sp>
    </p:spTree>
    <p:extLst>
      <p:ext uri="{BB962C8B-B14F-4D97-AF65-F5344CB8AC3E}">
        <p14:creationId xmlns:p14="http://schemas.microsoft.com/office/powerpoint/2010/main" val="244283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 y="365126"/>
            <a:ext cx="8192077" cy="1325563"/>
          </a:xfrm>
        </p:spPr>
        <p:txBody>
          <a:bodyPr/>
          <a:lstStyle/>
          <a:p>
            <a:r>
              <a:rPr lang="en-US" dirty="0"/>
              <a:t>Wetland Update – WOUS Final Rule</a:t>
            </a:r>
          </a:p>
        </p:txBody>
      </p:sp>
      <p:sp>
        <p:nvSpPr>
          <p:cNvPr id="3" name="Content Placeholder 2"/>
          <p:cNvSpPr>
            <a:spLocks noGrp="1"/>
          </p:cNvSpPr>
          <p:nvPr>
            <p:ph idx="1"/>
          </p:nvPr>
        </p:nvSpPr>
        <p:spPr/>
        <p:txBody>
          <a:bodyPr>
            <a:normAutofit/>
          </a:bodyPr>
          <a:lstStyle/>
          <a:p>
            <a:r>
              <a:rPr lang="en-US" dirty="0"/>
              <a:t>Revised definition of WOUS in Federal Register 1/18/23 and became effective 3/20/23.</a:t>
            </a:r>
          </a:p>
          <a:p>
            <a:r>
              <a:rPr lang="en-US" dirty="0"/>
              <a:t>Rule considered:</a:t>
            </a:r>
          </a:p>
          <a:p>
            <a:pPr lvl="1"/>
            <a:r>
              <a:rPr lang="en-US" dirty="0"/>
              <a:t>Relevant provisions of the CWA and statute as a whole;</a:t>
            </a:r>
          </a:p>
          <a:p>
            <a:pPr lvl="1"/>
            <a:r>
              <a:rPr lang="en-US" dirty="0"/>
              <a:t>Relevant case law;</a:t>
            </a:r>
          </a:p>
          <a:p>
            <a:pPr lvl="1"/>
            <a:r>
              <a:rPr lang="en-US" dirty="0"/>
              <a:t>Agencies (EPA/USACE) technical expertise (over 45 years) implementing the pre2015 WOUS framework;</a:t>
            </a:r>
          </a:p>
          <a:p>
            <a:pPr lvl="1"/>
            <a:r>
              <a:rPr lang="en-US" dirty="0"/>
              <a:t>Best available science; and</a:t>
            </a:r>
          </a:p>
          <a:p>
            <a:pPr lvl="1"/>
            <a:r>
              <a:rPr lang="en-US" dirty="0"/>
              <a:t>Extensive public comment to establish definition of WOUS that supports public health, environmental protection, ag activity and economic growth.</a:t>
            </a:r>
          </a:p>
        </p:txBody>
      </p:sp>
    </p:spTree>
    <p:extLst>
      <p:ext uri="{BB962C8B-B14F-4D97-AF65-F5344CB8AC3E}">
        <p14:creationId xmlns:p14="http://schemas.microsoft.com/office/powerpoint/2010/main" val="341437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WOUS Final Rule</a:t>
            </a:r>
          </a:p>
        </p:txBody>
      </p:sp>
      <p:sp>
        <p:nvSpPr>
          <p:cNvPr id="3" name="Content Placeholder 2"/>
          <p:cNvSpPr>
            <a:spLocks noGrp="1"/>
          </p:cNvSpPr>
          <p:nvPr>
            <p:ph idx="1"/>
          </p:nvPr>
        </p:nvSpPr>
        <p:spPr/>
        <p:txBody>
          <a:bodyPr/>
          <a:lstStyle/>
          <a:p>
            <a:r>
              <a:rPr lang="en-US" dirty="0"/>
              <a:t>Agencies are interpreting “WOUS” to mean the waters defined by the familiar pre-2015 regulations, with amendments, to reflect agencies determination of the statutory limits on the scope of WOUS.</a:t>
            </a:r>
          </a:p>
          <a:p>
            <a:r>
              <a:rPr lang="en-US" dirty="0"/>
              <a:t>Rule is organized into 3 parts:</a:t>
            </a:r>
          </a:p>
          <a:p>
            <a:pPr marL="914400" lvl="1" indent="-457200">
              <a:buAutoNum type="alphaLcParenBoth"/>
            </a:pPr>
            <a:r>
              <a:rPr lang="en-US" dirty="0"/>
              <a:t>Jurisdictional waters; </a:t>
            </a:r>
          </a:p>
          <a:p>
            <a:pPr marL="914400" lvl="1" indent="-457200">
              <a:buAutoNum type="alphaLcParenBoth"/>
            </a:pPr>
            <a:r>
              <a:rPr lang="en-US" dirty="0"/>
              <a:t>Exclusions; and</a:t>
            </a:r>
          </a:p>
          <a:p>
            <a:pPr marL="914400" lvl="1" indent="-457200">
              <a:buAutoNum type="alphaLcParenBoth"/>
            </a:pPr>
            <a:r>
              <a:rPr lang="en-US" dirty="0"/>
              <a:t>Definitions.</a:t>
            </a:r>
          </a:p>
        </p:txBody>
      </p:sp>
    </p:spTree>
    <p:extLst>
      <p:ext uri="{BB962C8B-B14F-4D97-AF65-F5344CB8AC3E}">
        <p14:creationId xmlns:p14="http://schemas.microsoft.com/office/powerpoint/2010/main" val="262066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92364"/>
            <a:ext cx="7895323" cy="1671781"/>
          </a:xfrm>
        </p:spPr>
        <p:txBody>
          <a:bodyPr>
            <a:normAutofit fontScale="90000"/>
          </a:bodyPr>
          <a:lstStyle/>
          <a:p>
            <a:br>
              <a:rPr lang="en-US" dirty="0"/>
            </a:br>
            <a:r>
              <a:rPr lang="en-US" dirty="0"/>
              <a:t>Organized Areas of Rule (Parts 1&amp;2)</a:t>
            </a:r>
            <a:br>
              <a:rPr lang="en-US" dirty="0"/>
            </a:br>
            <a:r>
              <a:rPr lang="en-US" sz="2000" dirty="0"/>
              <a:t>*Excluded pre2015, now modified in final rule</a:t>
            </a:r>
            <a:br>
              <a:rPr lang="en-US" sz="2000" dirty="0"/>
            </a:br>
            <a:r>
              <a:rPr lang="en-US" sz="2000" dirty="0"/>
              <a:t>** Generally nonJD pre2015, now exclusions in final rule</a:t>
            </a:r>
            <a:br>
              <a:rPr lang="en-US" dirty="0"/>
            </a:br>
            <a:endParaRPr lang="en-US" dirty="0"/>
          </a:p>
        </p:txBody>
      </p:sp>
      <p:sp>
        <p:nvSpPr>
          <p:cNvPr id="3" name="Text Placeholder 2"/>
          <p:cNvSpPr>
            <a:spLocks noGrp="1"/>
          </p:cNvSpPr>
          <p:nvPr>
            <p:ph type="body" idx="1"/>
          </p:nvPr>
        </p:nvSpPr>
        <p:spPr>
          <a:xfrm>
            <a:off x="629842" y="1597890"/>
            <a:ext cx="3868340" cy="526473"/>
          </a:xfrm>
        </p:spPr>
        <p:txBody>
          <a:bodyPr>
            <a:normAutofit/>
          </a:bodyPr>
          <a:lstStyle/>
          <a:p>
            <a:r>
              <a:rPr lang="en-US" dirty="0"/>
              <a:t>Jurisdictional Waters</a:t>
            </a:r>
          </a:p>
        </p:txBody>
      </p:sp>
      <p:sp>
        <p:nvSpPr>
          <p:cNvPr id="4" name="Content Placeholder 3"/>
          <p:cNvSpPr>
            <a:spLocks noGrp="1"/>
          </p:cNvSpPr>
          <p:nvPr>
            <p:ph sz="half" idx="2"/>
          </p:nvPr>
        </p:nvSpPr>
        <p:spPr>
          <a:xfrm>
            <a:off x="629842" y="2346036"/>
            <a:ext cx="3868340" cy="3260436"/>
          </a:xfrm>
        </p:spPr>
        <p:txBody>
          <a:bodyPr>
            <a:normAutofit fontScale="70000" lnSpcReduction="20000"/>
          </a:bodyPr>
          <a:lstStyle/>
          <a:p>
            <a:r>
              <a:rPr lang="en-US" dirty="0"/>
              <a:t>(a)(1)(i) Traditional Navigable Waters</a:t>
            </a:r>
          </a:p>
          <a:p>
            <a:r>
              <a:rPr lang="en-US" dirty="0"/>
              <a:t>(a)(1)(ii) Territorial Seas</a:t>
            </a:r>
          </a:p>
          <a:p>
            <a:r>
              <a:rPr lang="en-US" dirty="0"/>
              <a:t>(a)(1)(iii) Interstate Waters</a:t>
            </a:r>
          </a:p>
          <a:p>
            <a:r>
              <a:rPr lang="en-US" dirty="0"/>
              <a:t>(a)(2) Impoundments of JD Waters</a:t>
            </a:r>
          </a:p>
          <a:p>
            <a:r>
              <a:rPr lang="en-US" dirty="0"/>
              <a:t>(a)(3) Tributaries</a:t>
            </a:r>
          </a:p>
          <a:p>
            <a:r>
              <a:rPr lang="en-US" dirty="0"/>
              <a:t>(a)(4) Adjacent Wetlands</a:t>
            </a:r>
          </a:p>
          <a:p>
            <a:r>
              <a:rPr lang="en-US" dirty="0"/>
              <a:t>(a)(5) Intrastate lakes, ponds, streams, and wetlands that do not fall into (a)(1) – (a)(4)</a:t>
            </a:r>
          </a:p>
          <a:p>
            <a:endParaRPr lang="en-US" dirty="0"/>
          </a:p>
        </p:txBody>
      </p:sp>
      <p:sp>
        <p:nvSpPr>
          <p:cNvPr id="5" name="Text Placeholder 4"/>
          <p:cNvSpPr>
            <a:spLocks noGrp="1"/>
          </p:cNvSpPr>
          <p:nvPr>
            <p:ph type="body" sz="quarter" idx="3"/>
          </p:nvPr>
        </p:nvSpPr>
        <p:spPr>
          <a:xfrm>
            <a:off x="4629150" y="1597890"/>
            <a:ext cx="3887391" cy="526473"/>
          </a:xfrm>
        </p:spPr>
        <p:txBody>
          <a:bodyPr>
            <a:normAutofit/>
          </a:bodyPr>
          <a:lstStyle/>
          <a:p>
            <a:r>
              <a:rPr lang="en-US" dirty="0"/>
              <a:t>Exclusions</a:t>
            </a:r>
          </a:p>
        </p:txBody>
      </p:sp>
      <p:sp>
        <p:nvSpPr>
          <p:cNvPr id="6" name="Content Placeholder 5"/>
          <p:cNvSpPr>
            <a:spLocks noGrp="1"/>
          </p:cNvSpPr>
          <p:nvPr>
            <p:ph sz="quarter" idx="4"/>
          </p:nvPr>
        </p:nvSpPr>
        <p:spPr>
          <a:xfrm>
            <a:off x="4629150" y="2346036"/>
            <a:ext cx="3887391" cy="3186546"/>
          </a:xfrm>
        </p:spPr>
        <p:txBody>
          <a:bodyPr>
            <a:normAutofit fontScale="85000" lnSpcReduction="20000"/>
          </a:bodyPr>
          <a:lstStyle/>
          <a:p>
            <a:r>
              <a:rPr lang="en-US" sz="1800" dirty="0"/>
              <a:t>(b)(1) Waste Treatment Systems*</a:t>
            </a:r>
          </a:p>
          <a:p>
            <a:r>
              <a:rPr lang="en-US" sz="1800" dirty="0"/>
              <a:t>(b)(2) Prior Converted Cropland*</a:t>
            </a:r>
          </a:p>
          <a:p>
            <a:r>
              <a:rPr lang="en-US" sz="1800" dirty="0"/>
              <a:t>(b)(3) Certain Ditches**</a:t>
            </a:r>
          </a:p>
          <a:p>
            <a:pPr lvl="1"/>
            <a:r>
              <a:rPr lang="en-US" sz="1400" dirty="0"/>
              <a:t>Excavated wholly in upland and draining only upland and that do not carry a relatively permanent flow of water</a:t>
            </a:r>
          </a:p>
          <a:p>
            <a:r>
              <a:rPr lang="en-US" sz="1800" dirty="0"/>
              <a:t>(b)(4) Artificially Irrigated Areas that would not revert to dryland without irrigation**</a:t>
            </a:r>
          </a:p>
          <a:p>
            <a:r>
              <a:rPr lang="en-US" sz="1800" dirty="0"/>
              <a:t>(b)(5) Certain artificial lakes and ponds**</a:t>
            </a:r>
          </a:p>
          <a:p>
            <a:r>
              <a:rPr lang="en-US" sz="1800" dirty="0"/>
              <a:t>(b)(6) Artificial reflecting or swimming pools or other ornamental bodies of waters**</a:t>
            </a:r>
          </a:p>
          <a:p>
            <a:r>
              <a:rPr lang="en-US" sz="1800" dirty="0"/>
              <a:t>(b)(7) Certain water filled depressions**</a:t>
            </a:r>
          </a:p>
          <a:p>
            <a:r>
              <a:rPr lang="en-US" sz="1800" dirty="0"/>
              <a:t>(b)(8) Swales and erosional features**</a:t>
            </a:r>
          </a:p>
        </p:txBody>
      </p:sp>
    </p:spTree>
    <p:extLst>
      <p:ext uri="{BB962C8B-B14F-4D97-AF65-F5344CB8AC3E}">
        <p14:creationId xmlns:p14="http://schemas.microsoft.com/office/powerpoint/2010/main" val="147264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WOUS Key Concepts</a:t>
            </a:r>
          </a:p>
        </p:txBody>
      </p:sp>
      <p:sp>
        <p:nvSpPr>
          <p:cNvPr id="3" name="Content Placeholder 2"/>
          <p:cNvSpPr>
            <a:spLocks noGrp="1"/>
          </p:cNvSpPr>
          <p:nvPr>
            <p:ph idx="1"/>
          </p:nvPr>
        </p:nvSpPr>
        <p:spPr>
          <a:xfrm>
            <a:off x="628650" y="1413164"/>
            <a:ext cx="7886700" cy="4763799"/>
          </a:xfrm>
        </p:spPr>
        <p:txBody>
          <a:bodyPr>
            <a:normAutofit lnSpcReduction="10000"/>
          </a:bodyPr>
          <a:lstStyle/>
          <a:p>
            <a:r>
              <a:rPr lang="en-US" dirty="0"/>
              <a:t>Relatively permanent standard – i.e. waters are relatively permanent, standing or continuously flowing body of water with a continuous surface connection to an (a)(1) water or relatively permanent tributary.</a:t>
            </a:r>
          </a:p>
          <a:p>
            <a:r>
              <a:rPr lang="en-US" dirty="0"/>
              <a:t>Agencies expect that there will be a slight increase in waters being found JD; related to the implementation of the relatively permanent and significant nexus standards.</a:t>
            </a:r>
          </a:p>
          <a:p>
            <a:r>
              <a:rPr lang="en-US" dirty="0"/>
              <a:t>In summary – in comparison to the regulatory regime of the past 15 years, it was estimated that the final rule will have a de minimis impact.</a:t>
            </a:r>
          </a:p>
        </p:txBody>
      </p:sp>
    </p:spTree>
    <p:extLst>
      <p:ext uri="{BB962C8B-B14F-4D97-AF65-F5344CB8AC3E}">
        <p14:creationId xmlns:p14="http://schemas.microsoft.com/office/powerpoint/2010/main" val="259111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078992"/>
          </a:xfrm>
        </p:spPr>
        <p:txBody>
          <a:bodyPr/>
          <a:lstStyle/>
          <a:p>
            <a:r>
              <a:rPr lang="en-US" dirty="0"/>
              <a:t>DOT Act Section 4(f) of 1966</a:t>
            </a:r>
          </a:p>
        </p:txBody>
      </p:sp>
      <p:sp>
        <p:nvSpPr>
          <p:cNvPr id="4" name="Text Placeholder 3"/>
          <p:cNvSpPr>
            <a:spLocks noGrp="1"/>
          </p:cNvSpPr>
          <p:nvPr>
            <p:ph type="body" sz="half" idx="2"/>
          </p:nvPr>
        </p:nvSpPr>
        <p:spPr>
          <a:xfrm>
            <a:off x="231648" y="1658112"/>
            <a:ext cx="4087665" cy="4210876"/>
          </a:xfrm>
        </p:spPr>
        <p:txBody>
          <a:bodyPr/>
          <a:lstStyle/>
          <a:p>
            <a:pPr marL="257175" indent="-257175">
              <a:buFont typeface="Arial" panose="020B0604020202020204" pitchFamily="34" charset="0"/>
              <a:buChar char="•"/>
            </a:pPr>
            <a:r>
              <a:rPr lang="en-US" altLang="en-US" sz="2200" dirty="0"/>
              <a:t>Publicly owned parks and recreation areas</a:t>
            </a:r>
          </a:p>
          <a:p>
            <a:pPr marL="257175" indent="-257175">
              <a:buFont typeface="Arial" panose="020B0604020202020204" pitchFamily="34" charset="0"/>
              <a:buChar char="•"/>
            </a:pPr>
            <a:r>
              <a:rPr lang="en-US" altLang="en-US" sz="2200" dirty="0"/>
              <a:t>Wildlife and waterfowl refuges</a:t>
            </a:r>
          </a:p>
          <a:p>
            <a:pPr marL="257175" indent="-257175">
              <a:buFont typeface="Arial" panose="020B0604020202020204" pitchFamily="34" charset="0"/>
              <a:buChar char="•"/>
            </a:pPr>
            <a:r>
              <a:rPr lang="en-US" altLang="en-US" sz="2200" dirty="0"/>
              <a:t>Historic properties on or eligible for listing on NRHP</a:t>
            </a:r>
          </a:p>
          <a:p>
            <a:pPr marL="257175" indent="-257175">
              <a:buFont typeface="Arial" panose="020B0604020202020204" pitchFamily="34" charset="0"/>
              <a:buChar char="•"/>
            </a:pPr>
            <a:r>
              <a:rPr lang="en-US" altLang="en-US" sz="2200" dirty="0"/>
              <a:t>Archaeological sites including traditional cultural properties that are NRHP eligible and important for preservation rather than for data recovery</a:t>
            </a:r>
          </a:p>
          <a:p>
            <a:pPr marL="257175" indent="-257175">
              <a:buFont typeface="Arial" panose="020B0604020202020204" pitchFamily="34" charset="0"/>
              <a:buChar char="•"/>
            </a:pPr>
            <a:r>
              <a:rPr lang="en-US" altLang="en-US" sz="2200" dirty="0"/>
              <a:t>Historic districts</a:t>
            </a:r>
          </a:p>
          <a:p>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904432904"/>
              </p:ext>
            </p:extLst>
          </p:nvPr>
        </p:nvGraphicFramePr>
        <p:xfrm>
          <a:off x="4319313" y="987425"/>
          <a:ext cx="3766099" cy="4873625"/>
        </p:xfrm>
        <a:graphic>
          <a:graphicData uri="http://schemas.openxmlformats.org/presentationml/2006/ole">
            <mc:AlternateContent xmlns:mc="http://schemas.openxmlformats.org/markup-compatibility/2006">
              <mc:Choice xmlns:v="urn:schemas-microsoft-com:vml" Requires="v">
                <p:oleObj name="Acrobat Document" r:id="rId2" imgW="4663359" imgH="6035040" progId="Acrobat.Document.DC">
                  <p:embed/>
                </p:oleObj>
              </mc:Choice>
              <mc:Fallback>
                <p:oleObj name="Acrobat Document" r:id="rId2" imgW="4663359" imgH="6035040" progId="Acrobat.Document.DC">
                  <p:embed/>
                  <p:pic>
                    <p:nvPicPr>
                      <p:cNvPr id="7" name="Object 6"/>
                      <p:cNvPicPr/>
                      <p:nvPr/>
                    </p:nvPicPr>
                    <p:blipFill>
                      <a:blip r:embed="rId3"/>
                      <a:stretch>
                        <a:fillRect/>
                      </a:stretch>
                    </p:blipFill>
                    <p:spPr>
                      <a:xfrm>
                        <a:off x="4319313" y="987425"/>
                        <a:ext cx="3766099" cy="4873625"/>
                      </a:xfrm>
                      <a:prstGeom prst="rect">
                        <a:avLst/>
                      </a:prstGeom>
                    </p:spPr>
                  </p:pic>
                </p:oleObj>
              </mc:Fallback>
            </mc:AlternateContent>
          </a:graphicData>
        </a:graphic>
      </p:graphicFrame>
    </p:spTree>
    <p:extLst>
      <p:ext uri="{BB962C8B-B14F-4D97-AF65-F5344CB8AC3E}">
        <p14:creationId xmlns:p14="http://schemas.microsoft.com/office/powerpoint/2010/main" val="71153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Historic Sites on Airports</a:t>
            </a:r>
          </a:p>
        </p:txBody>
      </p:sp>
      <p:sp>
        <p:nvSpPr>
          <p:cNvPr id="3" name="Content Placeholder 2"/>
          <p:cNvSpPr>
            <a:spLocks noGrp="1"/>
          </p:cNvSpPr>
          <p:nvPr>
            <p:ph idx="1"/>
          </p:nvPr>
        </p:nvSpPr>
        <p:spPr/>
        <p:txBody>
          <a:bodyPr/>
          <a:lstStyle/>
          <a:p>
            <a:r>
              <a:rPr lang="en-US" sz="3600" dirty="0"/>
              <a:t>Buildings/Districts</a:t>
            </a:r>
          </a:p>
          <a:p>
            <a:r>
              <a:rPr lang="en-US" sz="3600" dirty="0"/>
              <a:t>Transportation facilities (radar stations, beacon towers, runways) </a:t>
            </a:r>
          </a:p>
          <a:p>
            <a:r>
              <a:rPr lang="en-US" sz="3600" dirty="0"/>
              <a:t>Historic trails and ditches</a:t>
            </a:r>
          </a:p>
          <a:p>
            <a:r>
              <a:rPr lang="en-US" sz="3600" dirty="0"/>
              <a:t>Archaeological sites (additional criteria)</a:t>
            </a:r>
          </a:p>
          <a:p>
            <a:r>
              <a:rPr lang="en-US" sz="3600" dirty="0"/>
              <a:t>Traditional cultural properties</a:t>
            </a:r>
          </a:p>
          <a:p>
            <a:endParaRPr lang="en-US" dirty="0"/>
          </a:p>
        </p:txBody>
      </p:sp>
    </p:spTree>
    <p:extLst>
      <p:ext uri="{BB962C8B-B14F-4D97-AF65-F5344CB8AC3E}">
        <p14:creationId xmlns:p14="http://schemas.microsoft.com/office/powerpoint/2010/main" val="186731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Determining Section 4(f) Use</a:t>
            </a:r>
            <a:endParaRPr lang="en-US" dirty="0"/>
          </a:p>
        </p:txBody>
      </p:sp>
      <p:sp>
        <p:nvSpPr>
          <p:cNvPr id="3" name="Content Placeholder 2"/>
          <p:cNvSpPr>
            <a:spLocks noGrp="1"/>
          </p:cNvSpPr>
          <p:nvPr>
            <p:ph idx="1"/>
          </p:nvPr>
        </p:nvSpPr>
        <p:spPr>
          <a:xfrm>
            <a:off x="628650" y="1450848"/>
            <a:ext cx="7886700" cy="4726115"/>
          </a:xfrm>
        </p:spPr>
        <p:txBody>
          <a:bodyPr>
            <a:normAutofit fontScale="92500" lnSpcReduction="10000"/>
          </a:bodyPr>
          <a:lstStyle/>
          <a:p>
            <a:pPr marL="205740" indent="-205740">
              <a:buClr>
                <a:schemeClr val="accent3"/>
              </a:buClr>
              <a:buFont typeface="Wingdings 2"/>
              <a:buChar char=""/>
              <a:defRPr/>
            </a:pPr>
            <a:r>
              <a:rPr lang="en-US" dirty="0"/>
              <a:t>Three conditions under which use occurs:</a:t>
            </a:r>
          </a:p>
          <a:p>
            <a:pPr lvl="1">
              <a:buClr>
                <a:schemeClr val="accent3"/>
              </a:buClr>
              <a:defRPr/>
            </a:pPr>
            <a:r>
              <a:rPr lang="en-US" b="1" i="1" dirty="0"/>
              <a:t>Permanent Incorporation </a:t>
            </a:r>
            <a:r>
              <a:rPr lang="en-US" dirty="0"/>
              <a:t>– resource is acquired for the project</a:t>
            </a:r>
          </a:p>
          <a:p>
            <a:pPr lvl="1">
              <a:buClr>
                <a:schemeClr val="accent3"/>
              </a:buClr>
              <a:defRPr/>
            </a:pPr>
            <a:r>
              <a:rPr lang="en-US" b="1" i="1" dirty="0"/>
              <a:t>Temporary Occupancy</a:t>
            </a:r>
            <a:r>
              <a:rPr lang="en-US" dirty="0"/>
              <a:t> – temporary use that is adverse to the purpose of the resource</a:t>
            </a:r>
          </a:p>
          <a:p>
            <a:pPr lvl="1">
              <a:buClr>
                <a:schemeClr val="accent3"/>
              </a:buClr>
              <a:defRPr/>
            </a:pPr>
            <a:r>
              <a:rPr lang="en-US" b="1" i="1" dirty="0"/>
              <a:t>Constructive Use </a:t>
            </a:r>
            <a:r>
              <a:rPr lang="en-US" dirty="0"/>
              <a:t>– proximity impacts that are so great that the activities, features and attributes are substantially impaired.</a:t>
            </a:r>
          </a:p>
          <a:p>
            <a:pPr marL="205740" indent="-205740">
              <a:buClr>
                <a:schemeClr val="accent3"/>
              </a:buClr>
              <a:buFont typeface="Wingdings 2"/>
              <a:buChar char=""/>
              <a:defRPr/>
            </a:pPr>
            <a:r>
              <a:rPr lang="en-US" dirty="0"/>
              <a:t>FAA may not approve the use of a Section 4(f) property unless:</a:t>
            </a:r>
          </a:p>
          <a:p>
            <a:pPr marL="480060" lvl="1" indent="-185166">
              <a:buFont typeface="Wingdings 2"/>
              <a:buChar char=""/>
              <a:defRPr/>
            </a:pPr>
            <a:r>
              <a:rPr lang="en-US" dirty="0"/>
              <a:t>There is no feasible or prudent avoidance alternative to use of the land</a:t>
            </a:r>
          </a:p>
          <a:p>
            <a:pPr marL="480060" lvl="1" indent="-185166">
              <a:buFont typeface="Wingdings 2"/>
              <a:buChar char=""/>
              <a:defRPr/>
            </a:pPr>
            <a:r>
              <a:rPr lang="en-US" dirty="0"/>
              <a:t>The action includes all possible planning to minimize harm to the property</a:t>
            </a:r>
          </a:p>
          <a:p>
            <a:endParaRPr lang="en-US" dirty="0"/>
          </a:p>
        </p:txBody>
      </p:sp>
    </p:spTree>
    <p:extLst>
      <p:ext uri="{BB962C8B-B14F-4D97-AF65-F5344CB8AC3E}">
        <p14:creationId xmlns:p14="http://schemas.microsoft.com/office/powerpoint/2010/main" val="45007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442966" cy="1690689"/>
          </a:xfrm>
        </p:spPr>
        <p:txBody>
          <a:bodyPr/>
          <a:lstStyle/>
          <a:p>
            <a:r>
              <a:rPr lang="en-US" b="1" dirty="0">
                <a:solidFill>
                  <a:srgbClr val="00B0F0"/>
                </a:solidFill>
              </a:rPr>
              <a:t>Keys to Success</a:t>
            </a:r>
            <a:br>
              <a:rPr lang="en-US" b="1" dirty="0">
                <a:solidFill>
                  <a:srgbClr val="00B0F0"/>
                </a:solidFill>
              </a:rPr>
            </a:br>
            <a:r>
              <a:rPr lang="en-US" i="1" dirty="0"/>
              <a:t>The Project Team</a:t>
            </a:r>
            <a:endParaRPr lang="en-US" dirty="0"/>
          </a:p>
        </p:txBody>
      </p:sp>
      <p:sp>
        <p:nvSpPr>
          <p:cNvPr id="3" name="Content Placeholder 2"/>
          <p:cNvSpPr>
            <a:spLocks noGrp="1"/>
          </p:cNvSpPr>
          <p:nvPr>
            <p:ph idx="1"/>
          </p:nvPr>
        </p:nvSpPr>
        <p:spPr>
          <a:xfrm>
            <a:off x="628650" y="2304287"/>
            <a:ext cx="8100822" cy="3872675"/>
          </a:xfrm>
        </p:spPr>
        <p:txBody>
          <a:bodyPr>
            <a:normAutofit fontScale="92500" lnSpcReduction="10000"/>
          </a:bodyPr>
          <a:lstStyle/>
          <a:p>
            <a:r>
              <a:rPr lang="en-US" dirty="0"/>
              <a:t>Use of an interdisciplinary team – depth of knowledge to develop a strong project purpose and need, reasonable range of alternatives, understanding of the environment to conduct the impact analysis, AND communicate clearly to the public</a:t>
            </a:r>
          </a:p>
          <a:p>
            <a:r>
              <a:rPr lang="en-US" dirty="0"/>
              <a:t>Develop comprehensive schedule, milestones, and deadlines including review and revision times</a:t>
            </a:r>
          </a:p>
          <a:p>
            <a:r>
              <a:rPr lang="en-US" dirty="0"/>
              <a:t>Open communication &amp; trust amongst the project team</a:t>
            </a:r>
          </a:p>
          <a:p>
            <a:r>
              <a:rPr lang="en-US" dirty="0"/>
              <a:t>Be active participant in your project</a:t>
            </a:r>
          </a:p>
          <a:p>
            <a:r>
              <a:rPr lang="en-US" dirty="0"/>
              <a:t>Meet regularly</a:t>
            </a:r>
          </a:p>
          <a:p>
            <a:endParaRPr lang="en-US" dirty="0"/>
          </a:p>
        </p:txBody>
      </p:sp>
      <p:pic>
        <p:nvPicPr>
          <p:cNvPr id="4" name="Picture 3"/>
          <p:cNvPicPr>
            <a:picLocks noChangeAspect="1"/>
          </p:cNvPicPr>
          <p:nvPr/>
        </p:nvPicPr>
        <p:blipFill>
          <a:blip r:embed="rId2"/>
          <a:stretch>
            <a:fillRect/>
          </a:stretch>
        </p:blipFill>
        <p:spPr>
          <a:xfrm>
            <a:off x="6409794" y="0"/>
            <a:ext cx="2648862" cy="2105024"/>
          </a:xfrm>
          <a:prstGeom prst="rect">
            <a:avLst/>
          </a:prstGeom>
        </p:spPr>
      </p:pic>
    </p:spTree>
    <p:extLst>
      <p:ext uri="{BB962C8B-B14F-4D97-AF65-F5344CB8AC3E}">
        <p14:creationId xmlns:p14="http://schemas.microsoft.com/office/powerpoint/2010/main" val="260686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Interest</a:t>
            </a:r>
          </a:p>
        </p:txBody>
      </p:sp>
      <p:sp>
        <p:nvSpPr>
          <p:cNvPr id="3" name="Content Placeholder 2"/>
          <p:cNvSpPr>
            <a:spLocks noGrp="1"/>
          </p:cNvSpPr>
          <p:nvPr>
            <p:ph idx="1"/>
          </p:nvPr>
        </p:nvSpPr>
        <p:spPr/>
        <p:txBody>
          <a:bodyPr/>
          <a:lstStyle/>
          <a:p>
            <a:r>
              <a:rPr lang="en-US" dirty="0"/>
              <a:t>2023 Preapp Recap</a:t>
            </a:r>
          </a:p>
          <a:p>
            <a:r>
              <a:rPr lang="en-US" dirty="0"/>
              <a:t>Phase Transition Review</a:t>
            </a:r>
          </a:p>
          <a:p>
            <a:r>
              <a:rPr lang="en-US" dirty="0"/>
              <a:t>Commitment Compliance</a:t>
            </a:r>
          </a:p>
          <a:p>
            <a:r>
              <a:rPr lang="en-US" dirty="0"/>
              <a:t>Tribal Consultation</a:t>
            </a:r>
          </a:p>
          <a:p>
            <a:r>
              <a:rPr lang="en-US" dirty="0"/>
              <a:t>Endangered Species Act Update </a:t>
            </a:r>
          </a:p>
          <a:p>
            <a:r>
              <a:rPr lang="en-US" dirty="0"/>
              <a:t>Floodplain Update – EO 13690</a:t>
            </a:r>
          </a:p>
          <a:p>
            <a:r>
              <a:rPr lang="en-US" dirty="0"/>
              <a:t>Waters of the US Rule Update</a:t>
            </a:r>
          </a:p>
          <a:p>
            <a:r>
              <a:rPr lang="en-US" dirty="0"/>
              <a:t>Section 4(f) </a:t>
            </a:r>
          </a:p>
          <a:p>
            <a:endParaRPr lang="en-US" dirty="0"/>
          </a:p>
        </p:txBody>
      </p:sp>
    </p:spTree>
    <p:extLst>
      <p:ext uri="{BB962C8B-B14F-4D97-AF65-F5344CB8AC3E}">
        <p14:creationId xmlns:p14="http://schemas.microsoft.com/office/powerpoint/2010/main" val="3839704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4"/>
          <p:cNvPicPr>
            <a:picLocks noGrp="1" noChangeAspect="1"/>
          </p:cNvPicPr>
          <p:nvPr>
            <p:ph idx="1"/>
          </p:nvPr>
        </p:nvPicPr>
        <p:blipFill>
          <a:blip r:embed="rId2"/>
          <a:stretch>
            <a:fillRect/>
          </a:stretch>
        </p:blipFill>
        <p:spPr>
          <a:xfrm>
            <a:off x="3090543" y="2026019"/>
            <a:ext cx="2962913" cy="3950550"/>
          </a:xfrm>
          <a:prstGeom prst="rect">
            <a:avLst/>
          </a:prstGeom>
        </p:spPr>
      </p:pic>
    </p:spTree>
    <p:extLst>
      <p:ext uri="{BB962C8B-B14F-4D97-AF65-F5344CB8AC3E}">
        <p14:creationId xmlns:p14="http://schemas.microsoft.com/office/powerpoint/2010/main" val="72436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7711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3887391" cy="1600200"/>
          </a:xfrm>
        </p:spPr>
        <p:txBody>
          <a:bodyPr>
            <a:normAutofit fontScale="90000"/>
          </a:bodyPr>
          <a:lstStyle/>
          <a:p>
            <a:r>
              <a:rPr lang="en-US" altLang="en-US" dirty="0"/>
              <a:t>Keys to Success:</a:t>
            </a:r>
            <a:br>
              <a:rPr lang="en-US" altLang="en-US" b="1" dirty="0">
                <a:solidFill>
                  <a:srgbClr val="000000"/>
                </a:solidFill>
              </a:rPr>
            </a:br>
            <a:r>
              <a:rPr lang="en-US" altLang="en-US" b="1" dirty="0">
                <a:solidFill>
                  <a:srgbClr val="000000"/>
                </a:solidFill>
              </a:rPr>
              <a:t> </a:t>
            </a:r>
            <a:r>
              <a:rPr lang="en-US" altLang="en-US" sz="2700" i="1" dirty="0">
                <a:solidFill>
                  <a:srgbClr val="000000"/>
                </a:solidFill>
              </a:rPr>
              <a:t>Clear Writing &amp; Readability</a:t>
            </a:r>
            <a:br>
              <a:rPr lang="en-US" altLang="en-US" i="1" dirty="0">
                <a:solidFill>
                  <a:srgbClr val="000000"/>
                </a:solidFill>
              </a:rPr>
            </a:br>
            <a:endParaRPr lang="en-US" dirty="0"/>
          </a:p>
        </p:txBody>
      </p:sp>
      <p:sp>
        <p:nvSpPr>
          <p:cNvPr id="3" name="Content Placeholder 2"/>
          <p:cNvSpPr>
            <a:spLocks noGrp="1"/>
          </p:cNvSpPr>
          <p:nvPr>
            <p:ph idx="1"/>
          </p:nvPr>
        </p:nvSpPr>
        <p:spPr>
          <a:xfrm>
            <a:off x="3887391" y="457200"/>
            <a:ext cx="4629150" cy="5403851"/>
          </a:xfrm>
        </p:spPr>
        <p:txBody>
          <a:bodyPr>
            <a:normAutofit/>
          </a:bodyPr>
          <a:lstStyle/>
          <a:p>
            <a:pPr marL="214313" indent="-214313"/>
            <a:r>
              <a:rPr lang="en-US" altLang="en-US" sz="1600" dirty="0">
                <a:solidFill>
                  <a:schemeClr val="tx2"/>
                </a:solidFill>
                <a:effectLst>
                  <a:outerShdw blurRad="38100" dist="38100" dir="2700000" algn="tl">
                    <a:srgbClr val="C0C0C0"/>
                  </a:outerShdw>
                </a:effectLst>
              </a:rPr>
              <a:t>NEPA Documents need to be clear, consistent and concise</a:t>
            </a:r>
          </a:p>
          <a:p>
            <a:pPr marL="557213" lvl="1" indent="-214313"/>
            <a:r>
              <a:rPr lang="en-US" altLang="en-US" sz="1600" dirty="0">
                <a:solidFill>
                  <a:schemeClr val="tx2"/>
                </a:solidFill>
                <a:effectLst>
                  <a:outerShdw blurRad="38100" dist="38100" dir="2700000" algn="tl">
                    <a:srgbClr val="C0C0C0"/>
                  </a:outerShdw>
                </a:effectLst>
              </a:rPr>
              <a:t>1970’s EIS average size &gt;1,000 pages</a:t>
            </a:r>
          </a:p>
          <a:p>
            <a:pPr marL="557213" lvl="1" indent="-214313"/>
            <a:r>
              <a:rPr lang="en-US" altLang="en-US" sz="1600" dirty="0">
                <a:solidFill>
                  <a:schemeClr val="tx2"/>
                </a:solidFill>
                <a:effectLst>
                  <a:outerShdw blurRad="38100" dist="38100" dir="2700000" algn="tl">
                    <a:srgbClr val="C0C0C0"/>
                  </a:outerShdw>
                </a:effectLst>
              </a:rPr>
              <a:t>1980’s CEQ issued guidance that EA/EIS should be analytic NOT encyclopedic</a:t>
            </a:r>
          </a:p>
          <a:p>
            <a:pPr marL="557213" lvl="1" indent="-214313"/>
            <a:r>
              <a:rPr lang="en-US" altLang="en-US" sz="1600" dirty="0">
                <a:solidFill>
                  <a:schemeClr val="tx2"/>
                </a:solidFill>
                <a:effectLst>
                  <a:outerShdw blurRad="38100" dist="38100" dir="2700000" algn="tl">
                    <a:srgbClr val="C0C0C0"/>
                  </a:outerShdw>
                </a:effectLst>
              </a:rPr>
              <a:t>EIS range from 150-300 pages</a:t>
            </a:r>
          </a:p>
          <a:p>
            <a:pPr marL="557213" lvl="1" indent="-214313"/>
            <a:r>
              <a:rPr lang="en-US" altLang="en-US" sz="1600" dirty="0">
                <a:solidFill>
                  <a:schemeClr val="tx2"/>
                </a:solidFill>
                <a:effectLst>
                  <a:outerShdw blurRad="38100" dist="38100" dir="2700000" algn="tl">
                    <a:srgbClr val="C0C0C0"/>
                  </a:outerShdw>
                </a:effectLst>
              </a:rPr>
              <a:t>EA range from 15-30 pages</a:t>
            </a:r>
          </a:p>
          <a:p>
            <a:pPr marL="214313" indent="-214313"/>
            <a:r>
              <a:rPr lang="en-US" altLang="en-US" sz="1600" dirty="0">
                <a:solidFill>
                  <a:schemeClr val="tx2"/>
                </a:solidFill>
                <a:effectLst>
                  <a:outerShdw blurRad="38100" dist="38100" dir="2700000" algn="tl">
                    <a:srgbClr val="C0C0C0"/>
                  </a:outerShdw>
                </a:effectLst>
              </a:rPr>
              <a:t>Public document to be written at an 8</a:t>
            </a:r>
            <a:r>
              <a:rPr lang="en-US" altLang="en-US" sz="1600" baseline="30000" dirty="0">
                <a:solidFill>
                  <a:schemeClr val="tx2"/>
                </a:solidFill>
                <a:effectLst>
                  <a:outerShdw blurRad="38100" dist="38100" dir="2700000" algn="tl">
                    <a:srgbClr val="C0C0C0"/>
                  </a:outerShdw>
                </a:effectLst>
              </a:rPr>
              <a:t>th</a:t>
            </a:r>
            <a:r>
              <a:rPr lang="en-US" altLang="en-US" sz="1600" dirty="0">
                <a:solidFill>
                  <a:schemeClr val="tx2"/>
                </a:solidFill>
                <a:effectLst>
                  <a:outerShdw blurRad="38100" dist="38100" dir="2700000" algn="tl">
                    <a:srgbClr val="C0C0C0"/>
                  </a:outerShdw>
                </a:effectLst>
              </a:rPr>
              <a:t> grade reading level for general public</a:t>
            </a:r>
          </a:p>
          <a:p>
            <a:pPr marL="214313" indent="-214313"/>
            <a:r>
              <a:rPr lang="en-US" altLang="en-US" sz="1600" dirty="0">
                <a:solidFill>
                  <a:schemeClr val="tx2"/>
                </a:solidFill>
                <a:effectLst>
                  <a:outerShdw blurRad="38100" dist="38100" dir="2700000" algn="tl">
                    <a:srgbClr val="C0C0C0"/>
                  </a:outerShdw>
                </a:effectLst>
              </a:rPr>
              <a:t>Define acronyms, terminology, concepts</a:t>
            </a:r>
          </a:p>
          <a:p>
            <a:pPr marL="214313" indent="-214313"/>
            <a:r>
              <a:rPr lang="en-US" altLang="en-US" sz="1600" dirty="0">
                <a:solidFill>
                  <a:schemeClr val="tx2"/>
                </a:solidFill>
                <a:effectLst>
                  <a:outerShdw blurRad="38100" dist="38100" dir="2700000" algn="tl">
                    <a:srgbClr val="C0C0C0"/>
                  </a:outerShdw>
                </a:effectLst>
              </a:rPr>
              <a:t>Use graphics, illustrations, call-out boxes to explain technical terms</a:t>
            </a:r>
          </a:p>
          <a:p>
            <a:pPr marL="214313" indent="-214313"/>
            <a:r>
              <a:rPr lang="en-US" altLang="en-US" sz="1600" dirty="0">
                <a:solidFill>
                  <a:schemeClr val="tx2"/>
                </a:solidFill>
                <a:effectLst>
                  <a:outerShdw blurRad="38100" dist="38100" dir="2700000" algn="tl">
                    <a:srgbClr val="C0C0C0"/>
                  </a:outerShdw>
                </a:effectLst>
              </a:rPr>
              <a:t>Use Subject Matter Experts as part of the Interdisciplinary Team </a:t>
            </a:r>
          </a:p>
          <a:p>
            <a:pPr marL="214313" indent="-214313"/>
            <a:r>
              <a:rPr lang="en-US" altLang="en-US" sz="1600" dirty="0"/>
              <a:t>Documents must be – clear, concise, supported, defensible, and fully coordinated</a:t>
            </a:r>
          </a:p>
          <a:p>
            <a:pPr marL="214313" indent="-214313"/>
            <a:r>
              <a:rPr lang="en-US" altLang="en-US" sz="1600" dirty="0">
                <a:effectLst>
                  <a:outerShdw blurRad="38100" dist="38100" dir="2700000" algn="tl">
                    <a:srgbClr val="C0C0C0"/>
                  </a:outerShdw>
                </a:effectLst>
              </a:rPr>
              <a:t>PLEASE review the document  internally for grammar, clear writing, and NEPA compliance BEFORE sending to Agency for review</a:t>
            </a:r>
          </a:p>
          <a:p>
            <a:endParaRPr lang="en-US" dirty="0"/>
          </a:p>
        </p:txBody>
      </p:sp>
      <p:pic>
        <p:nvPicPr>
          <p:cNvPr id="5" name="Picture 4"/>
          <p:cNvPicPr>
            <a:picLocks noChangeAspect="1"/>
          </p:cNvPicPr>
          <p:nvPr/>
        </p:nvPicPr>
        <p:blipFill>
          <a:blip r:embed="rId2"/>
          <a:stretch>
            <a:fillRect/>
          </a:stretch>
        </p:blipFill>
        <p:spPr>
          <a:xfrm>
            <a:off x="743712" y="2057400"/>
            <a:ext cx="2706624" cy="3197352"/>
          </a:xfrm>
          <a:prstGeom prst="rect">
            <a:avLst/>
          </a:prstGeom>
        </p:spPr>
      </p:pic>
      <p:sp>
        <p:nvSpPr>
          <p:cNvPr id="4" name="Text Placeholder 3"/>
          <p:cNvSpPr>
            <a:spLocks noGrp="1"/>
          </p:cNvSpPr>
          <p:nvPr>
            <p:ph type="body" sz="half" idx="2"/>
          </p:nvPr>
        </p:nvSpPr>
        <p:spPr>
          <a:xfrm flipV="1">
            <a:off x="629841" y="5437631"/>
            <a:ext cx="1064847" cy="469135"/>
          </a:xfrm>
        </p:spPr>
        <p:txBody>
          <a:bodyPr>
            <a:normAutofit/>
          </a:bodyPr>
          <a:lstStyle/>
          <a:p>
            <a:endParaRPr lang="en-US" dirty="0">
              <a:solidFill>
                <a:schemeClr val="bg1"/>
              </a:solidFill>
            </a:endParaRPr>
          </a:p>
        </p:txBody>
      </p:sp>
    </p:spTree>
    <p:extLst>
      <p:ext uri="{BB962C8B-B14F-4D97-AF65-F5344CB8AC3E}">
        <p14:creationId xmlns:p14="http://schemas.microsoft.com/office/powerpoint/2010/main" val="342659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 Recap of Preapplications</a:t>
            </a:r>
          </a:p>
        </p:txBody>
      </p:sp>
      <p:sp>
        <p:nvSpPr>
          <p:cNvPr id="3" name="Content Placeholder 2"/>
          <p:cNvSpPr>
            <a:spLocks noGrp="1"/>
          </p:cNvSpPr>
          <p:nvPr>
            <p:ph idx="1"/>
          </p:nvPr>
        </p:nvSpPr>
        <p:spPr/>
        <p:txBody>
          <a:bodyPr/>
          <a:lstStyle/>
          <a:p>
            <a:r>
              <a:rPr lang="en-US" dirty="0"/>
              <a:t>FAA uses preapp to process environmental approval (SWR).</a:t>
            </a:r>
          </a:p>
          <a:p>
            <a:r>
              <a:rPr lang="en-US" dirty="0"/>
              <a:t>Ensure that the preapp project work description and sketch match and is most current info.</a:t>
            </a:r>
          </a:p>
          <a:p>
            <a:r>
              <a:rPr lang="en-US" dirty="0"/>
              <a:t>Any changes to the project description and/or sketch could affect the environmental approval and/or consultation that has been completed</a:t>
            </a:r>
          </a:p>
          <a:p>
            <a:r>
              <a:rPr lang="en-US" dirty="0"/>
              <a:t>Do not want to do things twice!</a:t>
            </a:r>
          </a:p>
          <a:p>
            <a:pPr marL="0" indent="0">
              <a:buNone/>
            </a:pPr>
            <a:endParaRPr lang="en-US" dirty="0"/>
          </a:p>
        </p:txBody>
      </p:sp>
    </p:spTree>
    <p:extLst>
      <p:ext uri="{BB962C8B-B14F-4D97-AF65-F5344CB8AC3E}">
        <p14:creationId xmlns:p14="http://schemas.microsoft.com/office/powerpoint/2010/main" val="352107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Transition Reviews</a:t>
            </a:r>
          </a:p>
        </p:txBody>
      </p:sp>
      <p:sp>
        <p:nvSpPr>
          <p:cNvPr id="3" name="Content Placeholder 2"/>
          <p:cNvSpPr>
            <a:spLocks noGrp="1"/>
          </p:cNvSpPr>
          <p:nvPr>
            <p:ph idx="1"/>
          </p:nvPr>
        </p:nvSpPr>
        <p:spPr/>
        <p:txBody>
          <a:bodyPr>
            <a:normAutofit/>
          </a:bodyPr>
          <a:lstStyle/>
          <a:p>
            <a:r>
              <a:rPr lang="en-US" dirty="0"/>
              <a:t>Please review your environmental approval during Design Phase to ensure that it remains valid, and any commitments have been addressed in Design plans and/or special provisions.</a:t>
            </a:r>
          </a:p>
          <a:p>
            <a:r>
              <a:rPr lang="en-US" dirty="0"/>
              <a:t>Be aware of any change to footprint or additional items not previously covered (scope creep).</a:t>
            </a:r>
          </a:p>
          <a:p>
            <a:r>
              <a:rPr lang="en-US" dirty="0"/>
              <a:t>During Construction Phase – any change orders should be considered for any applicable environmental impacts or implications to environmental approval.</a:t>
            </a:r>
          </a:p>
        </p:txBody>
      </p:sp>
    </p:spTree>
    <p:extLst>
      <p:ext uri="{BB962C8B-B14F-4D97-AF65-F5344CB8AC3E}">
        <p14:creationId xmlns:p14="http://schemas.microsoft.com/office/powerpoint/2010/main" val="126558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 Compliance</a:t>
            </a:r>
          </a:p>
        </p:txBody>
      </p:sp>
      <p:sp>
        <p:nvSpPr>
          <p:cNvPr id="3" name="Content Placeholder 2"/>
          <p:cNvSpPr>
            <a:spLocks noGrp="1"/>
          </p:cNvSpPr>
          <p:nvPr>
            <p:ph idx="1"/>
          </p:nvPr>
        </p:nvSpPr>
        <p:spPr/>
        <p:txBody>
          <a:bodyPr/>
          <a:lstStyle/>
          <a:p>
            <a:r>
              <a:rPr lang="en-US" dirty="0"/>
              <a:t>Communicate environmental commitments to the engineer to incorporate into the design plans and specifications.</a:t>
            </a:r>
          </a:p>
          <a:p>
            <a:r>
              <a:rPr lang="en-US" dirty="0"/>
              <a:t>Include inadvertent discovery plan into the contract documents </a:t>
            </a:r>
          </a:p>
          <a:p>
            <a:r>
              <a:rPr lang="en-US" dirty="0"/>
              <a:t>Discuss the plan during the preconstruction meeting and provide project communication plan contacts</a:t>
            </a:r>
          </a:p>
          <a:p>
            <a:pPr marL="0" indent="0">
              <a:buNone/>
            </a:pPr>
            <a:endParaRPr lang="en-US" dirty="0"/>
          </a:p>
        </p:txBody>
      </p:sp>
    </p:spTree>
    <p:extLst>
      <p:ext uri="{BB962C8B-B14F-4D97-AF65-F5344CB8AC3E}">
        <p14:creationId xmlns:p14="http://schemas.microsoft.com/office/powerpoint/2010/main" val="192573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Oversight/Quality Control</a:t>
            </a:r>
          </a:p>
        </p:txBody>
      </p:sp>
      <p:sp>
        <p:nvSpPr>
          <p:cNvPr id="3" name="Content Placeholder 2"/>
          <p:cNvSpPr>
            <a:spLocks noGrp="1"/>
          </p:cNvSpPr>
          <p:nvPr>
            <p:ph idx="1"/>
          </p:nvPr>
        </p:nvSpPr>
        <p:spPr/>
        <p:txBody>
          <a:bodyPr/>
          <a:lstStyle/>
          <a:p>
            <a:r>
              <a:rPr lang="en-US" dirty="0"/>
              <a:t>If commitments are not documented or monitored to ensure that the commitments were implemented or effective, it may result in:</a:t>
            </a:r>
          </a:p>
          <a:p>
            <a:pPr lvl="1"/>
            <a:r>
              <a:rPr lang="en-US" dirty="0"/>
              <a:t>Failure to advance NEPA’s purpose of ensuring informed and transparent environmental decision-making</a:t>
            </a:r>
          </a:p>
          <a:p>
            <a:pPr lvl="1"/>
            <a:r>
              <a:rPr lang="en-US" dirty="0"/>
              <a:t>Undermine the integrity of the NEPA review</a:t>
            </a:r>
          </a:p>
          <a:p>
            <a:pPr lvl="1"/>
            <a:r>
              <a:rPr lang="en-US" dirty="0"/>
              <a:t>Issues with the ability to close out the project</a:t>
            </a:r>
          </a:p>
          <a:p>
            <a:pPr lvl="1"/>
            <a:r>
              <a:rPr lang="en-US" dirty="0"/>
              <a:t>Could jeopardize Federal funding with related compliance issues</a:t>
            </a:r>
          </a:p>
          <a:p>
            <a:endParaRPr lang="en-US" dirty="0"/>
          </a:p>
        </p:txBody>
      </p:sp>
    </p:spTree>
    <p:extLst>
      <p:ext uri="{BB962C8B-B14F-4D97-AF65-F5344CB8AC3E}">
        <p14:creationId xmlns:p14="http://schemas.microsoft.com/office/powerpoint/2010/main" val="208659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Consultation</a:t>
            </a:r>
          </a:p>
        </p:txBody>
      </p:sp>
      <p:sp>
        <p:nvSpPr>
          <p:cNvPr id="3" name="Content Placeholder 2"/>
          <p:cNvSpPr>
            <a:spLocks noGrp="1"/>
          </p:cNvSpPr>
          <p:nvPr>
            <p:ph idx="1"/>
          </p:nvPr>
        </p:nvSpPr>
        <p:spPr/>
        <p:txBody>
          <a:bodyPr>
            <a:normAutofit fontScale="77500" lnSpcReduction="20000"/>
          </a:bodyPr>
          <a:lstStyle/>
          <a:p>
            <a:r>
              <a:rPr lang="en-US" dirty="0"/>
              <a:t>FAA serves as the lead Federal agency and consults with up to 26 tribes affiliated with the great plains on transportation projects.</a:t>
            </a:r>
          </a:p>
          <a:p>
            <a:r>
              <a:rPr lang="en-US" dirty="0"/>
              <a:t>Early coordination</a:t>
            </a:r>
          </a:p>
          <a:p>
            <a:pPr lvl="1"/>
            <a:r>
              <a:rPr lang="en-US" dirty="0"/>
              <a:t>Field surveys during planning</a:t>
            </a:r>
          </a:p>
          <a:p>
            <a:pPr lvl="1"/>
            <a:r>
              <a:rPr lang="en-US" dirty="0"/>
              <a:t>Consultation during NEPA</a:t>
            </a:r>
          </a:p>
          <a:p>
            <a:pPr lvl="1"/>
            <a:r>
              <a:rPr lang="en-US" dirty="0"/>
              <a:t>Commitment for construction monitoring will need to be included in scope/fee for construction</a:t>
            </a:r>
          </a:p>
          <a:p>
            <a:r>
              <a:rPr lang="en-US" dirty="0"/>
              <a:t>Coordinate with DMA ADO EPS to initiate coordination for surveys/monitoring. </a:t>
            </a:r>
          </a:p>
          <a:p>
            <a:r>
              <a:rPr lang="en-US" dirty="0"/>
              <a:t>Consultant provides APE or survey boundary map for FAA to coordinate with Tribe(s) affiliated with the area.</a:t>
            </a:r>
          </a:p>
          <a:p>
            <a:r>
              <a:rPr lang="en-US" dirty="0"/>
              <a:t>Consultant handles the daily logistics and costs.</a:t>
            </a:r>
          </a:p>
          <a:p>
            <a:r>
              <a:rPr lang="en-US" dirty="0"/>
              <a:t>Scope/Fee needs to include costs associated with survey/monitoring.</a:t>
            </a:r>
          </a:p>
          <a:p>
            <a:endParaRPr lang="en-US" dirty="0"/>
          </a:p>
        </p:txBody>
      </p:sp>
    </p:spTree>
    <p:extLst>
      <p:ext uri="{BB962C8B-B14F-4D97-AF65-F5344CB8AC3E}">
        <p14:creationId xmlns:p14="http://schemas.microsoft.com/office/powerpoint/2010/main" val="140776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Endangered Species Act Update</a:t>
            </a:r>
          </a:p>
        </p:txBody>
      </p:sp>
      <p:sp>
        <p:nvSpPr>
          <p:cNvPr id="3" name="Content Placeholder 2"/>
          <p:cNvSpPr>
            <a:spLocks noGrp="1"/>
          </p:cNvSpPr>
          <p:nvPr>
            <p:ph idx="1"/>
          </p:nvPr>
        </p:nvSpPr>
        <p:spPr/>
        <p:txBody>
          <a:bodyPr>
            <a:normAutofit fontScale="85000" lnSpcReduction="10000"/>
          </a:bodyPr>
          <a:lstStyle/>
          <a:p>
            <a:r>
              <a:rPr lang="en-US" dirty="0"/>
              <a:t>11/29/22 USFWS published final rule to reclassify the NLEB from threatened to endangered, nullifying existing 4d rule.</a:t>
            </a:r>
          </a:p>
          <a:p>
            <a:r>
              <a:rPr lang="en-US" dirty="0"/>
              <a:t>Effective date delayed to 3/31/2023 to develop guidance and tools to help transition to reclassification.</a:t>
            </a:r>
          </a:p>
          <a:p>
            <a:pPr lvl="1"/>
            <a:r>
              <a:rPr lang="en-US" dirty="0"/>
              <a:t>Interim Section 7 Framework*</a:t>
            </a:r>
          </a:p>
          <a:p>
            <a:pPr lvl="1"/>
            <a:r>
              <a:rPr lang="en-US" dirty="0"/>
              <a:t>Determination Key</a:t>
            </a:r>
          </a:p>
          <a:p>
            <a:pPr lvl="1"/>
            <a:r>
              <a:rPr lang="en-US" dirty="0"/>
              <a:t>Interim Guidance for forest habitat modification*</a:t>
            </a:r>
          </a:p>
          <a:p>
            <a:pPr lvl="1"/>
            <a:r>
              <a:rPr lang="en-US" dirty="0"/>
              <a:t>Interim Guidance for wind energy ops.*</a:t>
            </a:r>
          </a:p>
          <a:p>
            <a:pPr marL="457200" lvl="1" indent="0">
              <a:buNone/>
            </a:pPr>
            <a:endParaRPr lang="en-US" dirty="0"/>
          </a:p>
          <a:p>
            <a:r>
              <a:rPr lang="en-US" dirty="0"/>
              <a:t>After 3/31/2023 Use NLEB range wide D Key (4d rule no longer valid)</a:t>
            </a:r>
          </a:p>
          <a:p>
            <a:pPr lvl="1"/>
            <a:endParaRPr lang="en-US" dirty="0"/>
          </a:p>
          <a:p>
            <a:pPr marL="457200" lvl="1" indent="0">
              <a:buNone/>
            </a:pPr>
            <a:r>
              <a:rPr lang="en-US" dirty="0"/>
              <a:t>*In place to 4/1/2024</a:t>
            </a:r>
          </a:p>
        </p:txBody>
      </p:sp>
    </p:spTree>
    <p:extLst>
      <p:ext uri="{BB962C8B-B14F-4D97-AF65-F5344CB8AC3E}">
        <p14:creationId xmlns:p14="http://schemas.microsoft.com/office/powerpoint/2010/main" val="236319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a:t>Floodplain Update - EO 11988 </a:t>
            </a:r>
            <a:r>
              <a:rPr lang="en-US" sz="2400" dirty="0"/>
              <a:t>Amended by EO 13690/EO 14030</a:t>
            </a:r>
          </a:p>
        </p:txBody>
      </p:sp>
      <p:sp>
        <p:nvSpPr>
          <p:cNvPr id="3" name="Content Placeholder 2"/>
          <p:cNvSpPr>
            <a:spLocks noGrp="1"/>
          </p:cNvSpPr>
          <p:nvPr>
            <p:ph idx="1"/>
          </p:nvPr>
        </p:nvSpPr>
        <p:spPr>
          <a:xfrm>
            <a:off x="628650" y="1690689"/>
            <a:ext cx="7886700" cy="4486273"/>
          </a:xfrm>
        </p:spPr>
        <p:txBody>
          <a:bodyPr>
            <a:normAutofit fontScale="92500" lnSpcReduction="20000"/>
          </a:bodyPr>
          <a:lstStyle/>
          <a:p>
            <a:r>
              <a:rPr lang="en-US" sz="2600" dirty="0"/>
              <a:t>Presidents Climate Action Plan directed Fed agencies to update flood-risk reduction standards to improve resilience to flooding and to better prepare the US for impacts of climate change.</a:t>
            </a:r>
          </a:p>
          <a:p>
            <a:r>
              <a:rPr lang="en-US" sz="2600" dirty="0"/>
              <a:t>EO 13690 requires Federal agencies to incorporate Federal Flood Risk Management Standards (FFRMS) into the implementation of EO 11988. </a:t>
            </a:r>
          </a:p>
          <a:p>
            <a:r>
              <a:rPr lang="en-US" sz="2600" dirty="0"/>
              <a:t>FFRMS improves implementation of EO 11988</a:t>
            </a:r>
          </a:p>
          <a:p>
            <a:pPr lvl="1"/>
            <a:r>
              <a:rPr lang="en-US" sz="1800" dirty="0"/>
              <a:t>Encourages use of natural features and nature-based approaches in the development of alternatives to increase resiliency against flooding. </a:t>
            </a:r>
          </a:p>
          <a:p>
            <a:pPr lvl="1"/>
            <a:r>
              <a:rPr lang="en-US" sz="1800" dirty="0"/>
              <a:t>The FFRMS flood hazard elevation establishes the level to which a structure or facility must be resilient.</a:t>
            </a:r>
          </a:p>
          <a:p>
            <a:pPr lvl="1"/>
            <a:r>
              <a:rPr lang="en-US" sz="1800" dirty="0"/>
              <a:t>Provides approaches to establishing a higher vertical elevation and corresponding floodplain that MUST be applied to Fed projects to address current and future flood risks to ensure that projects federally funded with taxpayer dollars last as long as intended.</a:t>
            </a:r>
          </a:p>
          <a:p>
            <a:pPr marL="914400" lvl="2" indent="0">
              <a:buNone/>
            </a:pPr>
            <a:endParaRPr lang="en-US" sz="2100" dirty="0"/>
          </a:p>
          <a:p>
            <a:pPr lvl="2"/>
            <a:endParaRPr lang="en-US" sz="2100" dirty="0"/>
          </a:p>
          <a:p>
            <a:pPr lvl="2"/>
            <a:endParaRPr lang="en-US" dirty="0"/>
          </a:p>
          <a:p>
            <a:pPr lvl="2"/>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449884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TotalTime>
  <Words>1666</Words>
  <Application>Microsoft Office PowerPoint</Application>
  <PresentationFormat>On-screen Show (4:3)</PresentationFormat>
  <Paragraphs>157</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 2</vt:lpstr>
      <vt:lpstr>Office Theme</vt:lpstr>
      <vt:lpstr>Acrobat Document</vt:lpstr>
      <vt:lpstr>PowerPoint Presentation</vt:lpstr>
      <vt:lpstr>Points of Interest</vt:lpstr>
      <vt:lpstr>2023 Recap of Preapplications</vt:lpstr>
      <vt:lpstr>Phase Transition Reviews</vt:lpstr>
      <vt:lpstr>Commitment Compliance</vt:lpstr>
      <vt:lpstr>Oversight/Quality Control</vt:lpstr>
      <vt:lpstr>Tribal Consultation</vt:lpstr>
      <vt:lpstr>Endangered Species Act Update</vt:lpstr>
      <vt:lpstr>Floodplain Update - EO 11988 Amended by EO 13690/EO 14030</vt:lpstr>
      <vt:lpstr>FFRMS Approaches to Identification of Floodplains</vt:lpstr>
      <vt:lpstr>Effects of EO on FAA Floodplain Analysis</vt:lpstr>
      <vt:lpstr>Wetland Update – WOUS Final Rule</vt:lpstr>
      <vt:lpstr>WOUS Final Rule</vt:lpstr>
      <vt:lpstr> Organized Areas of Rule (Parts 1&amp;2) *Excluded pre2015, now modified in final rule ** Generally nonJD pre2015, now exclusions in final rule </vt:lpstr>
      <vt:lpstr>WOUS Key Concepts</vt:lpstr>
      <vt:lpstr>DOT Act Section 4(f) of 1966</vt:lpstr>
      <vt:lpstr>Types of Historic Sites on Airports</vt:lpstr>
      <vt:lpstr>Determining Section 4(f) Use</vt:lpstr>
      <vt:lpstr>Keys to Success The Project Team</vt:lpstr>
      <vt:lpstr>Questions?</vt:lpstr>
      <vt:lpstr>PowerPoint Presentation</vt:lpstr>
      <vt:lpstr>Keys to Success:  Clear Writing &amp; Readability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Becker, Jon</cp:lastModifiedBy>
  <cp:revision>50</cp:revision>
  <dcterms:created xsi:type="dcterms:W3CDTF">2018-07-31T17:41:51Z</dcterms:created>
  <dcterms:modified xsi:type="dcterms:W3CDTF">2023-03-24T20:24:58Z</dcterms:modified>
</cp:coreProperties>
</file>