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 id="2147483661" r:id="rId2"/>
  </p:sldMasterIdLst>
  <p:notesMasterIdLst>
    <p:notesMasterId r:id="rId24"/>
  </p:notesMasterIdLst>
  <p:handoutMasterIdLst>
    <p:handoutMasterId r:id="rId25"/>
  </p:handoutMasterIdLst>
  <p:sldIdLst>
    <p:sldId id="273" r:id="rId3"/>
    <p:sldId id="328" r:id="rId4"/>
    <p:sldId id="305" r:id="rId5"/>
    <p:sldId id="311" r:id="rId6"/>
    <p:sldId id="318" r:id="rId7"/>
    <p:sldId id="335" r:id="rId8"/>
    <p:sldId id="336" r:id="rId9"/>
    <p:sldId id="319" r:id="rId10"/>
    <p:sldId id="332" r:id="rId11"/>
    <p:sldId id="339" r:id="rId12"/>
    <p:sldId id="340" r:id="rId13"/>
    <p:sldId id="320" r:id="rId14"/>
    <p:sldId id="306" r:id="rId15"/>
    <p:sldId id="322" r:id="rId16"/>
    <p:sldId id="323" r:id="rId17"/>
    <p:sldId id="330" r:id="rId18"/>
    <p:sldId id="327" r:id="rId19"/>
    <p:sldId id="338" r:id="rId20"/>
    <p:sldId id="324" r:id="rId21"/>
    <p:sldId id="334" r:id="rId22"/>
    <p:sldId id="281" r:id="rId23"/>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328"/>
            <p14:sldId id="305"/>
            <p14:sldId id="311"/>
            <p14:sldId id="318"/>
            <p14:sldId id="335"/>
            <p14:sldId id="336"/>
            <p14:sldId id="319"/>
            <p14:sldId id="332"/>
            <p14:sldId id="339"/>
            <p14:sldId id="340"/>
            <p14:sldId id="320"/>
            <p14:sldId id="306"/>
            <p14:sldId id="322"/>
            <p14:sldId id="323"/>
            <p14:sldId id="330"/>
            <p14:sldId id="327"/>
            <p14:sldId id="338"/>
            <p14:sldId id="324"/>
            <p14:sldId id="334"/>
            <p14:sldId id="281"/>
          </p14:sldIdLst>
        </p14:section>
      </p14:sectionLst>
    </p:ext>
    <p:ext uri="{EFAFB233-063F-42B5-8137-9DF3F51BA10A}">
      <p15:sldGuideLst xmlns:p15="http://schemas.microsoft.com/office/powerpoint/2012/main">
        <p15:guide id="1" orient="horz" pos="536">
          <p15:clr>
            <a:srgbClr val="A4A3A4"/>
          </p15:clr>
        </p15:guide>
        <p15:guide id="2" pos="3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CC00"/>
    <a:srgbClr val="DDDDDD"/>
    <a:srgbClr val="C0C0C0"/>
    <a:srgbClr val="1D2F6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2" autoAdjust="0"/>
    <p:restoredTop sz="87791" autoAdjust="0"/>
  </p:normalViewPr>
  <p:slideViewPr>
    <p:cSldViewPr snapToGrid="0">
      <p:cViewPr varScale="1">
        <p:scale>
          <a:sx n="101" d="100"/>
          <a:sy n="101" d="100"/>
        </p:scale>
        <p:origin x="2178" y="108"/>
      </p:cViewPr>
      <p:guideLst>
        <p:guide orient="horz" pos="536"/>
        <p:guide pos="33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79" name="Rectangle 3"/>
          <p:cNvSpPr>
            <a:spLocks noGrp="1" noChangeArrowheads="1"/>
          </p:cNvSpPr>
          <p:nvPr>
            <p:ph type="dt" sz="quarter" idx="1"/>
          </p:nvPr>
        </p:nvSpPr>
        <p:spPr bwMode="auto">
          <a:xfrm>
            <a:off x="3972560" y="0"/>
            <a:ext cx="303784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4580" name="Rectangle 4"/>
          <p:cNvSpPr>
            <a:spLocks noGrp="1" noChangeArrowheads="1"/>
          </p:cNvSpPr>
          <p:nvPr>
            <p:ph type="ftr" sz="quarter" idx="2"/>
          </p:nvPr>
        </p:nvSpPr>
        <p:spPr bwMode="auto">
          <a:xfrm>
            <a:off x="0" y="8831264"/>
            <a:ext cx="303784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4581" name="Rectangle 5"/>
          <p:cNvSpPr>
            <a:spLocks noGrp="1" noChangeArrowheads="1"/>
          </p:cNvSpPr>
          <p:nvPr>
            <p:ph type="sldNum" sz="quarter" idx="3"/>
          </p:nvPr>
        </p:nvSpPr>
        <p:spPr bwMode="auto">
          <a:xfrm>
            <a:off x="3972560" y="8831264"/>
            <a:ext cx="303784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03784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07" name="Rectangle 3"/>
          <p:cNvSpPr>
            <a:spLocks noGrp="1" noChangeArrowheads="1"/>
          </p:cNvSpPr>
          <p:nvPr>
            <p:ph type="dt" idx="1"/>
          </p:nvPr>
        </p:nvSpPr>
        <p:spPr bwMode="auto">
          <a:xfrm>
            <a:off x="3972560" y="0"/>
            <a:ext cx="3037840" cy="4651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a:p>
        </p:txBody>
      </p:sp>
      <p:sp>
        <p:nvSpPr>
          <p:cNvPr id="21508" name="Rectangle 4"/>
          <p:cNvSpPr>
            <a:spLocks noGrp="1" noRot="1" noChangeAspect="1" noChangeArrowheads="1" noTextEdit="1"/>
          </p:cNvSpPr>
          <p:nvPr>
            <p:ph type="sldImg" idx="2"/>
          </p:nvPr>
        </p:nvSpPr>
        <p:spPr bwMode="auto">
          <a:xfrm>
            <a:off x="1182688" y="696913"/>
            <a:ext cx="4648200" cy="348615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1509" name="Rectangle 5"/>
          <p:cNvSpPr>
            <a:spLocks noGrp="1" noChangeArrowheads="1"/>
          </p:cNvSpPr>
          <p:nvPr>
            <p:ph type="body" sz="quarter" idx="3"/>
          </p:nvPr>
        </p:nvSpPr>
        <p:spPr bwMode="auto">
          <a:xfrm>
            <a:off x="934720" y="4416426"/>
            <a:ext cx="5140960" cy="4183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4"/>
            <a:ext cx="303784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a:p>
        </p:txBody>
      </p:sp>
      <p:sp>
        <p:nvSpPr>
          <p:cNvPr id="21511" name="Rectangle 7"/>
          <p:cNvSpPr>
            <a:spLocks noGrp="1" noChangeArrowheads="1"/>
          </p:cNvSpPr>
          <p:nvPr>
            <p:ph type="sldNum" sz="quarter" idx="5"/>
          </p:nvPr>
        </p:nvSpPr>
        <p:spPr bwMode="auto">
          <a:xfrm>
            <a:off x="3972560" y="8831264"/>
            <a:ext cx="3037840" cy="46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a.gov/bi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63E5C50-B096-42C9-AAEF-FB1344674FCA}" type="slidenum">
              <a:rPr lang="en-US"/>
              <a:pPr/>
              <a:t>10</a:t>
            </a:fld>
            <a:endParaRPr lang="en-US"/>
          </a:p>
        </p:txBody>
      </p:sp>
      <p:sp>
        <p:nvSpPr>
          <p:cNvPr id="889858" name="Rectangle 1026"/>
          <p:cNvSpPr>
            <a:spLocks noGrp="1" noRot="1" noChangeAspect="1" noChangeArrowheads="1" noTextEdit="1"/>
          </p:cNvSpPr>
          <p:nvPr>
            <p:ph type="sldImg"/>
          </p:nvPr>
        </p:nvSpPr>
        <p:spPr>
          <a:ln/>
        </p:spPr>
      </p:sp>
      <p:sp>
        <p:nvSpPr>
          <p:cNvPr id="889860" name="Rectangle 1028"/>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94489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a:p>
        </p:txBody>
      </p:sp>
    </p:spTree>
    <p:extLst>
      <p:ext uri="{BB962C8B-B14F-4D97-AF65-F5344CB8AC3E}">
        <p14:creationId xmlns:p14="http://schemas.microsoft.com/office/powerpoint/2010/main" val="1444390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a:p>
        </p:txBody>
      </p:sp>
    </p:spTree>
    <p:extLst>
      <p:ext uri="{BB962C8B-B14F-4D97-AF65-F5344CB8AC3E}">
        <p14:creationId xmlns:p14="http://schemas.microsoft.com/office/powerpoint/2010/main" val="3552347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a:p>
        </p:txBody>
      </p:sp>
    </p:spTree>
    <p:extLst>
      <p:ext uri="{BB962C8B-B14F-4D97-AF65-F5344CB8AC3E}">
        <p14:creationId xmlns:p14="http://schemas.microsoft.com/office/powerpoint/2010/main" val="1491778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a:p>
        </p:txBody>
      </p:sp>
    </p:spTree>
    <p:extLst>
      <p:ext uri="{BB962C8B-B14F-4D97-AF65-F5344CB8AC3E}">
        <p14:creationId xmlns:p14="http://schemas.microsoft.com/office/powerpoint/2010/main" val="2286799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a:p>
        </p:txBody>
      </p:sp>
    </p:spTree>
    <p:extLst>
      <p:ext uri="{BB962C8B-B14F-4D97-AF65-F5344CB8AC3E}">
        <p14:creationId xmlns:p14="http://schemas.microsoft.com/office/powerpoint/2010/main" val="2727213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a:p>
        </p:txBody>
      </p:sp>
    </p:spTree>
    <p:extLst>
      <p:ext uri="{BB962C8B-B14F-4D97-AF65-F5344CB8AC3E}">
        <p14:creationId xmlns:p14="http://schemas.microsoft.com/office/powerpoint/2010/main" val="413752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18</a:t>
            </a:fld>
            <a:endParaRPr lang="en-US"/>
          </a:p>
        </p:txBody>
      </p:sp>
    </p:spTree>
    <p:extLst>
      <p:ext uri="{BB962C8B-B14F-4D97-AF65-F5344CB8AC3E}">
        <p14:creationId xmlns:p14="http://schemas.microsoft.com/office/powerpoint/2010/main" val="956998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19</a:t>
            </a:fld>
            <a:endParaRPr lang="en-US"/>
          </a:p>
        </p:txBody>
      </p:sp>
    </p:spTree>
    <p:extLst>
      <p:ext uri="{BB962C8B-B14F-4D97-AF65-F5344CB8AC3E}">
        <p14:creationId xmlns:p14="http://schemas.microsoft.com/office/powerpoint/2010/main" val="22285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a:p>
        </p:txBody>
      </p:sp>
    </p:spTree>
    <p:extLst>
      <p:ext uri="{BB962C8B-B14F-4D97-AF65-F5344CB8AC3E}">
        <p14:creationId xmlns:p14="http://schemas.microsoft.com/office/powerpoint/2010/main" val="153413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A6EEC7-62DA-4F18-BABB-2EF25A290C9C}" type="slidenum">
              <a:rPr lang="en-US" smtClean="0"/>
              <a:t>2</a:t>
            </a:fld>
            <a:endParaRPr lang="en-US"/>
          </a:p>
        </p:txBody>
      </p:sp>
    </p:spTree>
    <p:extLst>
      <p:ext uri="{BB962C8B-B14F-4D97-AF65-F5344CB8AC3E}">
        <p14:creationId xmlns:p14="http://schemas.microsoft.com/office/powerpoint/2010/main" val="3583801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a:p>
        </p:txBody>
      </p:sp>
    </p:spTree>
    <p:extLst>
      <p:ext uri="{BB962C8B-B14F-4D97-AF65-F5344CB8AC3E}">
        <p14:creationId xmlns:p14="http://schemas.microsoft.com/office/powerpoint/2010/main" val="2977553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3</a:t>
            </a:fld>
            <a:endParaRPr lang="en-US"/>
          </a:p>
        </p:txBody>
      </p:sp>
    </p:spTree>
    <p:extLst>
      <p:ext uri="{BB962C8B-B14F-4D97-AF65-F5344CB8AC3E}">
        <p14:creationId xmlns:p14="http://schemas.microsoft.com/office/powerpoint/2010/main" val="2119916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9F83E9-78B4-41FA-95D6-66E6F614F19D}" type="slidenum">
              <a:rPr lang="en-US" altLang="en-US" smtClean="0"/>
              <a:pPr/>
              <a:t>4</a:t>
            </a:fld>
            <a:endParaRPr lang="en-US" altLang="en-US"/>
          </a:p>
        </p:txBody>
      </p:sp>
    </p:spTree>
    <p:extLst>
      <p:ext uri="{BB962C8B-B14F-4D97-AF65-F5344CB8AC3E}">
        <p14:creationId xmlns:p14="http://schemas.microsoft.com/office/powerpoint/2010/main" val="2104442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a:p>
        </p:txBody>
      </p:sp>
    </p:spTree>
    <p:extLst>
      <p:ext uri="{BB962C8B-B14F-4D97-AF65-F5344CB8AC3E}">
        <p14:creationId xmlns:p14="http://schemas.microsoft.com/office/powerpoint/2010/main" val="1555733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An airport sponsor intending to </a:t>
            </a:r>
            <a:r>
              <a:rPr lang="en-US" sz="1200" b="1" kern="1200" dirty="0" smtClean="0">
                <a:solidFill>
                  <a:schemeClr val="tx1"/>
                </a:solidFill>
                <a:effectLst/>
                <a:latin typeface="+mn-lt"/>
                <a:ea typeface="+mn-ea"/>
                <a:cs typeface="+mn-cs"/>
              </a:rPr>
              <a:t>apply for any of its available entitlement funds</a:t>
            </a:r>
            <a:r>
              <a:rPr lang="en-US" sz="1200" kern="1200" dirty="0" smtClean="0">
                <a:solidFill>
                  <a:schemeClr val="tx1"/>
                </a:solidFill>
                <a:effectLst/>
                <a:latin typeface="+mn-lt"/>
                <a:ea typeface="+mn-ea"/>
                <a:cs typeface="+mn-cs"/>
              </a:rPr>
              <a:t>, including those unused, but still available in accordance with 49 U.S.C. 47117 from prior years, must notify the FAA of its intent to submit a grant application by 12 p.m. prevailing local time on </a:t>
            </a:r>
            <a:r>
              <a:rPr lang="en-US" sz="1200" b="1" kern="1200" dirty="0" smtClean="0">
                <a:solidFill>
                  <a:schemeClr val="tx1"/>
                </a:solidFill>
                <a:effectLst/>
                <a:latin typeface="+mn-lt"/>
                <a:ea typeface="+mn-ea"/>
                <a:cs typeface="+mn-cs"/>
              </a:rPr>
              <a:t>Tuesday, February 15, 2022</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This notice must be in writing and stipulate the total amount the sponsor intends to use for eligible and justified projects during FY 2022, including those entitlement funds not obligated from prior years that remain available in accordance with 49 U.S.C. 47117 (also known as protected carryover). These notifications are critical to ensure efficient planning and administration of the AIP.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The </a:t>
            </a:r>
            <a:r>
              <a:rPr lang="en-US" sz="1200" b="1" u="sng" kern="1200" dirty="0" smtClean="0">
                <a:solidFill>
                  <a:schemeClr val="tx1"/>
                </a:solidFill>
                <a:effectLst/>
                <a:latin typeface="+mn-lt"/>
                <a:ea typeface="+mn-ea"/>
                <a:cs typeface="+mn-cs"/>
              </a:rPr>
              <a:t>final grant application</a:t>
            </a:r>
            <a:r>
              <a:rPr lang="en-US" sz="1200" b="1" kern="1200" dirty="0" smtClean="0">
                <a:solidFill>
                  <a:schemeClr val="tx1"/>
                </a:solidFill>
                <a:effectLst/>
                <a:latin typeface="+mn-lt"/>
                <a:ea typeface="+mn-ea"/>
                <a:cs typeface="+mn-cs"/>
              </a:rPr>
              <a:t> deadline for entitlement funds only</a:t>
            </a:r>
            <a:r>
              <a:rPr lang="en-US" sz="1200" kern="1200" dirty="0" smtClean="0">
                <a:solidFill>
                  <a:schemeClr val="tx1"/>
                </a:solidFill>
                <a:effectLst/>
                <a:latin typeface="+mn-lt"/>
                <a:ea typeface="+mn-ea"/>
                <a:cs typeface="+mn-cs"/>
              </a:rPr>
              <a:t> is </a:t>
            </a:r>
            <a:r>
              <a:rPr lang="en-US" sz="1200" b="1" u="sng" kern="1200" dirty="0" smtClean="0">
                <a:solidFill>
                  <a:schemeClr val="tx1"/>
                </a:solidFill>
                <a:effectLst/>
                <a:latin typeface="+mn-lt"/>
                <a:ea typeface="+mn-ea"/>
                <a:cs typeface="+mn-cs"/>
              </a:rPr>
              <a:t>Monday, April 11, 2022</a:t>
            </a:r>
            <a:r>
              <a:rPr lang="en-US" sz="1200" kern="1200" dirty="0" smtClean="0">
                <a:solidFill>
                  <a:schemeClr val="tx1"/>
                </a:solidFill>
                <a:effectLst/>
                <a:latin typeface="+mn-lt"/>
                <a:ea typeface="+mn-ea"/>
                <a:cs typeface="+mn-cs"/>
              </a:rPr>
              <a:t>. The final grant application funding requests should be </a:t>
            </a:r>
            <a:r>
              <a:rPr lang="en-US" sz="1200" b="1" u="sng" kern="1200" dirty="0" smtClean="0">
                <a:solidFill>
                  <a:schemeClr val="tx1"/>
                </a:solidFill>
                <a:effectLst/>
                <a:latin typeface="+mn-lt"/>
                <a:ea typeface="+mn-ea"/>
                <a:cs typeface="+mn-cs"/>
              </a:rPr>
              <a:t>based on bids, not estimates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As prescribed under 49 U.S.C. 47117, the </a:t>
            </a:r>
            <a:r>
              <a:rPr lang="en-US" sz="1200" b="1" kern="1200" dirty="0" smtClean="0">
                <a:solidFill>
                  <a:schemeClr val="tx1"/>
                </a:solidFill>
                <a:effectLst/>
                <a:latin typeface="+mn-lt"/>
                <a:ea typeface="+mn-ea"/>
                <a:cs typeface="+mn-cs"/>
              </a:rPr>
              <a:t>FAA will carryover the remainder of available entitlement funds after June 1, 2022</a:t>
            </a:r>
            <a:r>
              <a:rPr lang="en-US" sz="1200" kern="1200" dirty="0" smtClean="0">
                <a:solidFill>
                  <a:schemeClr val="tx1"/>
                </a:solidFill>
                <a:effectLst/>
                <a:latin typeface="+mn-lt"/>
                <a:ea typeface="+mn-ea"/>
                <a:cs typeface="+mn-cs"/>
              </a:rPr>
              <a:t>. These funds will not be available again to the airport sponsor until the beginning of FY 2023.</a:t>
            </a:r>
          </a:p>
          <a:p>
            <a:endParaRPr lang="en-US" dirty="0"/>
          </a:p>
        </p:txBody>
      </p:sp>
      <p:sp>
        <p:nvSpPr>
          <p:cNvPr id="4" name="Slide Number Placeholder 3"/>
          <p:cNvSpPr>
            <a:spLocks noGrp="1"/>
          </p:cNvSpPr>
          <p:nvPr>
            <p:ph type="sldNum" sz="quarter" idx="10"/>
          </p:nvPr>
        </p:nvSpPr>
        <p:spPr/>
        <p:txBody>
          <a:bodyPr/>
          <a:lstStyle/>
          <a:p>
            <a:fld id="{4A2ACC6F-E435-41C9-A10E-824C937A59C0}" type="slidenum">
              <a:rPr lang="en-US" smtClean="0"/>
              <a:t>6</a:t>
            </a:fld>
            <a:endParaRPr lang="en-US"/>
          </a:p>
        </p:txBody>
      </p:sp>
    </p:spTree>
    <p:extLst>
      <p:ext uri="{BB962C8B-B14F-4D97-AF65-F5344CB8AC3E}">
        <p14:creationId xmlns:p14="http://schemas.microsoft.com/office/powerpoint/2010/main" val="3507923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https://www.faa.gov/bil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Airports, the attached documents are entitled “The BIL WILL DELIVER FOR MN” as approximate estimates for the state for the various transportation sectors.    The report has a paragraph estimating the approximate dollar amount for the airports in that state over the 5 year period under FAA BIL, </a:t>
            </a:r>
            <a:r>
              <a:rPr lang="en-US" sz="1200" b="1" u="sng" kern="1200" dirty="0" smtClean="0">
                <a:solidFill>
                  <a:schemeClr val="tx1"/>
                </a:solidFill>
                <a:effectLst/>
                <a:latin typeface="+mn-lt"/>
                <a:ea typeface="+mn-ea"/>
                <a:cs typeface="+mn-cs"/>
              </a:rPr>
              <a:t>MN- $298M!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Precise airport allocations could change each year because the formulas use current passenger boarding and cargo data, and these estimates are based on 2019 data.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A2ACC6F-E435-41C9-A10E-824C937A59C0}" type="slidenum">
              <a:rPr lang="en-US" smtClean="0"/>
              <a:t>7</a:t>
            </a:fld>
            <a:endParaRPr lang="en-US"/>
          </a:p>
        </p:txBody>
      </p:sp>
    </p:spTree>
    <p:extLst>
      <p:ext uri="{BB962C8B-B14F-4D97-AF65-F5344CB8AC3E}">
        <p14:creationId xmlns:p14="http://schemas.microsoft.com/office/powerpoint/2010/main" val="46903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a:p>
        </p:txBody>
      </p:sp>
    </p:spTree>
    <p:extLst>
      <p:ext uri="{BB962C8B-B14F-4D97-AF65-F5344CB8AC3E}">
        <p14:creationId xmlns:p14="http://schemas.microsoft.com/office/powerpoint/2010/main" val="1304456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a:p>
        </p:txBody>
      </p:sp>
    </p:spTree>
    <p:extLst>
      <p:ext uri="{BB962C8B-B14F-4D97-AF65-F5344CB8AC3E}">
        <p14:creationId xmlns:p14="http://schemas.microsoft.com/office/powerpoint/2010/main" val="46544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PPT template photo_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1838" y="0"/>
            <a:ext cx="4042161" cy="6858000"/>
          </a:xfrm>
          <a:prstGeom prst="rect">
            <a:avLst/>
          </a:prstGeom>
        </p:spPr>
      </p:pic>
      <p:sp>
        <p:nvSpPr>
          <p:cNvPr id="63490" name="Rectangle 1026"/>
          <p:cNvSpPr>
            <a:spLocks noGrp="1" noChangeArrowheads="1"/>
          </p:cNvSpPr>
          <p:nvPr>
            <p:ph type="ctrTitle"/>
          </p:nvPr>
        </p:nvSpPr>
        <p:spPr>
          <a:xfrm>
            <a:off x="227476" y="354380"/>
            <a:ext cx="4134369"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230651" y="1795830"/>
            <a:ext cx="4108027"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264795" y="4316808"/>
            <a:ext cx="4059730" cy="1069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5977852" y="177768"/>
            <a:ext cx="2895600" cy="909638"/>
            <a:chOff x="3700" y="171"/>
            <a:chExt cx="1824" cy="573"/>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00" y="171"/>
              <a:ext cx="573" cy="573"/>
            </a:xfrm>
            <a:prstGeom prst="rect">
              <a:avLst/>
            </a:prstGeom>
            <a:noFill/>
            <a:extLst>
              <a:ext uri="{909E8E84-426E-40dd-AFC4-6F175D3DCCD1}">
                <a14:hiddenFill xmlns=""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1236" cy="3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a:solidFill>
                    <a:schemeClr val="bg1"/>
                  </a:solidFill>
                </a:rPr>
                <a:t>Federal Aviation</a:t>
              </a:r>
            </a:p>
            <a:p>
              <a:pPr>
                <a:lnSpc>
                  <a:spcPct val="85000"/>
                </a:lnSpc>
                <a:spcBef>
                  <a:spcPct val="0"/>
                </a:spcBef>
                <a:buFontTx/>
                <a:buNone/>
              </a:pPr>
              <a:r>
                <a:rPr lang="en-US" sz="1800" b="1">
                  <a:solidFill>
                    <a:schemeClr val="bg1"/>
                  </a:solidFill>
                </a:rPr>
                <a:t>Administration</a:t>
              </a:r>
            </a:p>
          </p:txBody>
        </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9"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spTree>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508125"/>
            <a:ext cx="3948113"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5813" y="1508125"/>
            <a:ext cx="3949700"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36266C2-23C9-4679-9EA6-D74DA6C8C265}" type="slidenum">
              <a:rPr lang="en-US"/>
              <a:pPr/>
              <a:t>‹#›</a:t>
            </a:fld>
            <a:endParaRPr lang="en-US"/>
          </a:p>
        </p:txBody>
      </p:sp>
    </p:spTree>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1F6FF14-FC6A-41B6-B2DC-884C6B7C3F2E}" type="slidenum">
              <a:rPr lang="en-US"/>
              <a:pPr/>
              <a:t>‹#›</a:t>
            </a:fld>
            <a:endParaRPr lang="en-US"/>
          </a:p>
        </p:txBody>
      </p:sp>
    </p:spTree>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579F915-29B1-4ADF-B1F4-B9108899500C}" type="slidenum">
              <a:rPr lang="en-US"/>
              <a:pPr/>
              <a:t>‹#›</a:t>
            </a:fld>
            <a:endParaRPr lang="en-US"/>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187D554-CBC1-41AB-90CF-337CEC897EAA}" type="slidenum">
              <a:rPr lang="en-US"/>
              <a:pPr/>
              <a:t>‹#›</a:t>
            </a:fld>
            <a:endParaRPr lang="en-US"/>
          </a:p>
        </p:txBody>
      </p:sp>
    </p:spTree>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Select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54899" y="6248400"/>
            <a:ext cx="110126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bg1">
                    <a:lumMod val="65000"/>
                  </a:schemeClr>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sldNum="0"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5"/>
            <a:ext cx="9144000" cy="815975"/>
          </a:xfrm>
          <a:prstGeom prst="rect">
            <a:avLst/>
          </a:prstGeom>
          <a:noFill/>
          <a:ln w="9525">
            <a:noFill/>
            <a:miter lim="800000"/>
            <a:headEnd/>
            <a:tailEnd/>
          </a:ln>
          <a:effectLst/>
          <a:extLst/>
        </p:spPr>
        <p:txBody>
          <a:bodyPr wrap="none" anchor="ctr"/>
          <a:lstStyle/>
          <a:p>
            <a:endParaRPr lang="en-US"/>
          </a:p>
        </p:txBody>
      </p:sp>
      <p:sp>
        <p:nvSpPr>
          <p:cNvPr id="56327" name="Rectangle 7"/>
          <p:cNvSpPr>
            <a:spLocks noGrp="1" noChangeArrowheads="1"/>
          </p:cNvSpPr>
          <p:nvPr>
            <p:ph type="title"/>
          </p:nvPr>
        </p:nvSpPr>
        <p:spPr bwMode="auto">
          <a:xfrm>
            <a:off x="428625" y="344488"/>
            <a:ext cx="8472488"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495300" y="1508125"/>
            <a:ext cx="8050213" cy="439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509463" y="6248400"/>
            <a:ext cx="173736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2314356"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7429500" y="6248400"/>
            <a:ext cx="1126664"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5403850" y="6126158"/>
            <a:ext cx="2047875" cy="660400"/>
            <a:chOff x="3596" y="3859"/>
            <a:chExt cx="1290"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863" cy="2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449263" y="6205538"/>
            <a:ext cx="478472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441325" y="6384925"/>
            <a:ext cx="3740150" cy="274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sldNum="0"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a.gov/airports/cares_ac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a.gov/airports/cares_ac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info.gov/content/pkg/FR-2021-12-21/pdf/2021-27533.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faa.gov/bi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Rectangle 11"/>
          <p:cNvSpPr>
            <a:spLocks noGrp="1" noChangeArrowheads="1"/>
          </p:cNvSpPr>
          <p:nvPr>
            <p:ph type="ctrTitle"/>
          </p:nvPr>
        </p:nvSpPr>
        <p:spPr/>
        <p:txBody>
          <a:bodyPr/>
          <a:lstStyle/>
          <a:p>
            <a:r>
              <a:rPr lang="en-US" dirty="0" smtClean="0"/>
              <a:t>Dakota Minnesota Airports District Office</a:t>
            </a:r>
            <a:endParaRPr lang="en-US" dirty="0"/>
          </a:p>
        </p:txBody>
      </p:sp>
      <p:sp>
        <p:nvSpPr>
          <p:cNvPr id="32780" name="Rectangle 12"/>
          <p:cNvSpPr>
            <a:spLocks noGrp="1" noChangeArrowheads="1"/>
          </p:cNvSpPr>
          <p:nvPr>
            <p:ph type="subTitle" idx="1"/>
          </p:nvPr>
        </p:nvSpPr>
        <p:spPr>
          <a:xfrm>
            <a:off x="227476" y="2823585"/>
            <a:ext cx="4108027" cy="1067092"/>
          </a:xfrm>
        </p:spPr>
        <p:txBody>
          <a:bodyPr/>
          <a:lstStyle/>
          <a:p>
            <a:r>
              <a:rPr lang="en-US" dirty="0" smtClean="0"/>
              <a:t>FAA Update</a:t>
            </a:r>
            <a:r>
              <a:rPr lang="en-US" dirty="0" smtClean="0">
                <a:solidFill>
                  <a:schemeClr val="tx1"/>
                </a:solidFill>
              </a:rPr>
              <a:t> </a:t>
            </a:r>
            <a:endParaRPr lang="en-US" dirty="0">
              <a:solidFill>
                <a:schemeClr val="tx1"/>
              </a:solidFill>
            </a:endParaRPr>
          </a:p>
        </p:txBody>
      </p:sp>
      <p:sp>
        <p:nvSpPr>
          <p:cNvPr id="32785" name="Text Box 17"/>
          <p:cNvSpPr txBox="1">
            <a:spLocks noChangeArrowheads="1"/>
          </p:cNvSpPr>
          <p:nvPr/>
        </p:nvSpPr>
        <p:spPr bwMode="auto">
          <a:xfrm>
            <a:off x="1606447" y="4329463"/>
            <a:ext cx="3465512"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SD Airports Conference</a:t>
            </a:r>
            <a:endParaRPr lang="en-US" sz="1600" dirty="0"/>
          </a:p>
        </p:txBody>
      </p:sp>
      <p:sp>
        <p:nvSpPr>
          <p:cNvPr id="32786" name="Text Box 18"/>
          <p:cNvSpPr txBox="1">
            <a:spLocks noChangeArrowheads="1"/>
          </p:cNvSpPr>
          <p:nvPr/>
        </p:nvSpPr>
        <p:spPr bwMode="auto">
          <a:xfrm>
            <a:off x="1606447" y="4693075"/>
            <a:ext cx="3465512"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Dave Anderson</a:t>
            </a:r>
            <a:endParaRPr lang="en-US" sz="1600" dirty="0"/>
          </a:p>
        </p:txBody>
      </p:sp>
      <p:sp>
        <p:nvSpPr>
          <p:cNvPr id="32787" name="Text Box 19"/>
          <p:cNvSpPr txBox="1">
            <a:spLocks noChangeArrowheads="1"/>
          </p:cNvSpPr>
          <p:nvPr/>
        </p:nvSpPr>
        <p:spPr bwMode="auto">
          <a:xfrm>
            <a:off x="1606446" y="5031629"/>
            <a:ext cx="346551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smtClean="0"/>
              <a:t>April 6, 2022</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a:xfrm>
            <a:off x="183263" y="0"/>
            <a:ext cx="8612336" cy="457200"/>
          </a:xfrm>
        </p:spPr>
        <p:txBody>
          <a:bodyPr>
            <a:noAutofit/>
          </a:bodyPr>
          <a:lstStyle/>
          <a:p>
            <a:r>
              <a:rPr lang="en-US" sz="1500" dirty="0"/>
              <a:t>South Dakota </a:t>
            </a:r>
            <a:r>
              <a:rPr lang="en-US" sz="1500" dirty="0" smtClean="0"/>
              <a:t>Grant </a:t>
            </a:r>
            <a:r>
              <a:rPr lang="en-US" sz="1500" dirty="0"/>
              <a:t>Funding 2013 – 2022 YTD; Supplemental Appropriations and CARES Act</a:t>
            </a:r>
            <a:endParaRPr lang="en-US" sz="1500" b="0" dirty="0"/>
          </a:p>
        </p:txBody>
      </p:sp>
      <p:sp>
        <p:nvSpPr>
          <p:cNvPr id="885763" name="Rectangle 3"/>
          <p:cNvSpPr>
            <a:spLocks noChangeArrowheads="1"/>
          </p:cNvSpPr>
          <p:nvPr/>
        </p:nvSpPr>
        <p:spPr bwMode="auto">
          <a:xfrm>
            <a:off x="1534717" y="1184672"/>
            <a:ext cx="604599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2700" b="1">
              <a:solidFill>
                <a:srgbClr val="1D2F68"/>
              </a:solidFill>
              <a:cs typeface="Times New Roman" pitchFamily="18" charset="0"/>
            </a:endParaRPr>
          </a:p>
        </p:txBody>
      </p:sp>
      <p:pic>
        <p:nvPicPr>
          <p:cNvPr id="2" name="Picture 1"/>
          <p:cNvPicPr>
            <a:picLocks noChangeAspect="1"/>
          </p:cNvPicPr>
          <p:nvPr/>
        </p:nvPicPr>
        <p:blipFill>
          <a:blip r:embed="rId3"/>
          <a:stretch>
            <a:fillRect/>
          </a:stretch>
        </p:blipFill>
        <p:spPr>
          <a:xfrm>
            <a:off x="1161490" y="369497"/>
            <a:ext cx="6311155" cy="3746289"/>
          </a:xfrm>
          <a:prstGeom prst="rect">
            <a:avLst/>
          </a:prstGeom>
        </p:spPr>
      </p:pic>
      <p:pic>
        <p:nvPicPr>
          <p:cNvPr id="4" name="Picture 3"/>
          <p:cNvPicPr>
            <a:picLocks noChangeAspect="1"/>
          </p:cNvPicPr>
          <p:nvPr/>
        </p:nvPicPr>
        <p:blipFill rotWithShape="1">
          <a:blip r:embed="rId4"/>
          <a:srcRect l="783" t="-1" r="-1" b="4254"/>
          <a:stretch/>
        </p:blipFill>
        <p:spPr>
          <a:xfrm>
            <a:off x="916722" y="4115786"/>
            <a:ext cx="6922179" cy="1926469"/>
          </a:xfrm>
          <a:prstGeom prst="rect">
            <a:avLst/>
          </a:prstGeom>
        </p:spPr>
      </p:pic>
    </p:spTree>
    <p:extLst>
      <p:ext uri="{BB962C8B-B14F-4D97-AF65-F5344CB8AC3E}">
        <p14:creationId xmlns:p14="http://schemas.microsoft.com/office/powerpoint/2010/main" val="105258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25047" y="66981"/>
            <a:ext cx="8669571" cy="5965173"/>
          </a:xfrm>
          <a:prstGeom prst="rect">
            <a:avLst/>
          </a:prstGeom>
        </p:spPr>
      </p:pic>
    </p:spTree>
    <p:extLst>
      <p:ext uri="{BB962C8B-B14F-4D97-AF65-F5344CB8AC3E}">
        <p14:creationId xmlns:p14="http://schemas.microsoft.com/office/powerpoint/2010/main" val="371227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Grants in 2021</a:t>
            </a:r>
            <a:endParaRPr lang="en-US" dirty="0"/>
          </a:p>
        </p:txBody>
      </p:sp>
      <p:sp>
        <p:nvSpPr>
          <p:cNvPr id="3" name="Content Placeholder 2"/>
          <p:cNvSpPr>
            <a:spLocks noGrp="1"/>
          </p:cNvSpPr>
          <p:nvPr>
            <p:ph idx="1"/>
          </p:nvPr>
        </p:nvSpPr>
        <p:spPr/>
        <p:txBody>
          <a:bodyPr/>
          <a:lstStyle/>
          <a:p>
            <a:r>
              <a:rPr lang="en-US" dirty="0" smtClean="0"/>
              <a:t>Funding for South Dakota</a:t>
            </a:r>
          </a:p>
          <a:p>
            <a:endParaRPr lang="en-US" sz="1400" dirty="0" smtClean="0"/>
          </a:p>
          <a:p>
            <a:pPr lvl="1"/>
            <a:r>
              <a:rPr lang="en-US" dirty="0" smtClean="0"/>
              <a:t>AIP Grants</a:t>
            </a:r>
          </a:p>
          <a:p>
            <a:pPr lvl="1"/>
            <a:endParaRPr lang="en-US" sz="1400" dirty="0" smtClean="0"/>
          </a:p>
          <a:p>
            <a:pPr marL="857250" lvl="2" indent="0">
              <a:buNone/>
            </a:pPr>
            <a:r>
              <a:rPr lang="en-US" dirty="0" smtClean="0"/>
              <a:t>$27,883,617 all in (Entitlement, State Apportionment, Discretionary)</a:t>
            </a:r>
          </a:p>
          <a:p>
            <a:pPr marL="857250" lvl="2" indent="0">
              <a:buNone/>
            </a:pPr>
            <a:endParaRPr lang="en-US" dirty="0" smtClean="0"/>
          </a:p>
          <a:p>
            <a:pPr marL="857250" lvl="2" indent="0">
              <a:buNone/>
            </a:pPr>
            <a:r>
              <a:rPr lang="en-US" dirty="0" smtClean="0"/>
              <a:t>$9,797,190 in discretionary funding</a:t>
            </a:r>
          </a:p>
          <a:p>
            <a:pPr marL="857250" lvl="2" indent="0">
              <a:buNone/>
            </a:pPr>
            <a:endParaRPr lang="en-US" dirty="0" smtClean="0"/>
          </a:p>
          <a:p>
            <a:pPr marL="857250" lvl="2" indent="0">
              <a:buNone/>
            </a:pPr>
            <a:r>
              <a:rPr lang="en-US" dirty="0" smtClean="0"/>
              <a:t>$18,086,427 in Entitlements / Apportionment</a:t>
            </a:r>
          </a:p>
          <a:p>
            <a:pPr marL="857250" lvl="2" indent="0">
              <a:buNone/>
            </a:pPr>
            <a:endParaRPr lang="en-US" dirty="0"/>
          </a:p>
          <a:p>
            <a:pPr marL="57150" indent="0">
              <a:buNone/>
            </a:pPr>
            <a:endParaRPr lang="en-US" dirty="0"/>
          </a:p>
        </p:txBody>
      </p:sp>
    </p:spTree>
    <p:extLst>
      <p:ext uri="{BB962C8B-B14F-4D97-AF65-F5344CB8AC3E}">
        <p14:creationId xmlns:p14="http://schemas.microsoft.com/office/powerpoint/2010/main" val="3094388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76" y="200107"/>
            <a:ext cx="8472488" cy="609600"/>
          </a:xfrm>
        </p:spPr>
        <p:txBody>
          <a:bodyPr/>
          <a:lstStyle/>
          <a:p>
            <a:pPr algn="ctr"/>
            <a:r>
              <a:rPr lang="en-US" dirty="0" smtClean="0"/>
              <a:t>Where did the funding go?</a:t>
            </a:r>
            <a:endParaRPr lang="en-US" dirty="0"/>
          </a:p>
        </p:txBody>
      </p:sp>
      <p:sp>
        <p:nvSpPr>
          <p:cNvPr id="6" name="TextBox 5"/>
          <p:cNvSpPr txBox="1"/>
          <p:nvPr/>
        </p:nvSpPr>
        <p:spPr bwMode="auto">
          <a:xfrm>
            <a:off x="1677660" y="5610335"/>
            <a:ext cx="5801588"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rtlCol="0">
            <a:spAutoFit/>
          </a:bodyPr>
          <a:lstStyle/>
          <a:p>
            <a:pPr>
              <a:buFontTx/>
              <a:buNone/>
            </a:pPr>
            <a:r>
              <a:rPr lang="en-US" sz="1200" b="1" dirty="0" smtClean="0"/>
              <a:t>Other include Environmental, Equipment, Land, and other small percentages</a:t>
            </a:r>
            <a:endParaRPr lang="en-US" sz="1200" b="1" dirty="0"/>
          </a:p>
        </p:txBody>
      </p:sp>
      <p:pic>
        <p:nvPicPr>
          <p:cNvPr id="8" name="Picture 7"/>
          <p:cNvPicPr>
            <a:picLocks noChangeAspect="1"/>
          </p:cNvPicPr>
          <p:nvPr/>
        </p:nvPicPr>
        <p:blipFill>
          <a:blip r:embed="rId3"/>
          <a:stretch>
            <a:fillRect/>
          </a:stretch>
        </p:blipFill>
        <p:spPr>
          <a:xfrm>
            <a:off x="905137" y="809707"/>
            <a:ext cx="7346633" cy="4711867"/>
          </a:xfrm>
          <a:prstGeom prst="rect">
            <a:avLst/>
          </a:prstGeom>
        </p:spPr>
      </p:pic>
    </p:spTree>
    <p:extLst>
      <p:ext uri="{BB962C8B-B14F-4D97-AF65-F5344CB8AC3E}">
        <p14:creationId xmlns:p14="http://schemas.microsoft.com/office/powerpoint/2010/main" val="585069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Grants in 2021</a:t>
            </a:r>
            <a:endParaRPr lang="en-US" dirty="0"/>
          </a:p>
        </p:txBody>
      </p:sp>
      <p:sp>
        <p:nvSpPr>
          <p:cNvPr id="3" name="Content Placeholder 2"/>
          <p:cNvSpPr>
            <a:spLocks noGrp="1"/>
          </p:cNvSpPr>
          <p:nvPr>
            <p:ph idx="1"/>
          </p:nvPr>
        </p:nvSpPr>
        <p:spPr/>
        <p:txBody>
          <a:bodyPr/>
          <a:lstStyle/>
          <a:p>
            <a:r>
              <a:rPr lang="en-US" dirty="0" smtClean="0"/>
              <a:t>Funding for South Dakota</a:t>
            </a:r>
          </a:p>
          <a:p>
            <a:endParaRPr lang="en-US" sz="1400" dirty="0" smtClean="0"/>
          </a:p>
          <a:p>
            <a:pPr lvl="1"/>
            <a:r>
              <a:rPr lang="en-US" dirty="0" smtClean="0"/>
              <a:t>Supplemental Grants</a:t>
            </a:r>
          </a:p>
          <a:p>
            <a:pPr lvl="1"/>
            <a:endParaRPr lang="en-US" sz="1400" dirty="0" smtClean="0"/>
          </a:p>
          <a:p>
            <a:pPr marL="857250" lvl="2" indent="0">
              <a:buNone/>
            </a:pPr>
            <a:r>
              <a:rPr lang="en-US" dirty="0" smtClean="0"/>
              <a:t>$2,950,000</a:t>
            </a:r>
          </a:p>
          <a:p>
            <a:pPr marL="857250" lvl="2" indent="0">
              <a:buNone/>
            </a:pPr>
            <a:r>
              <a:rPr lang="en-US" dirty="0" smtClean="0"/>
              <a:t>Cheyenne Eagle Butte</a:t>
            </a:r>
          </a:p>
          <a:p>
            <a:pPr marL="857250" lvl="2" indent="0">
              <a:buNone/>
            </a:pPr>
            <a:r>
              <a:rPr lang="en-US" dirty="0" smtClean="0"/>
              <a:t>Application Pending</a:t>
            </a:r>
          </a:p>
          <a:p>
            <a:pPr marL="857250" lvl="2" indent="0">
              <a:buNone/>
            </a:pPr>
            <a:endParaRPr lang="en-US" dirty="0" smtClean="0"/>
          </a:p>
          <a:p>
            <a:pPr marL="857250" lvl="2" indent="0">
              <a:buNone/>
            </a:pPr>
            <a:endParaRPr lang="en-US" dirty="0" smtClean="0"/>
          </a:p>
          <a:p>
            <a:pPr marL="857250" lvl="2" indent="0">
              <a:buNone/>
            </a:pPr>
            <a:endParaRPr lang="en-US" dirty="0"/>
          </a:p>
          <a:p>
            <a:pPr marL="57150" indent="0">
              <a:buNone/>
            </a:pPr>
            <a:endParaRPr lang="en-US" dirty="0"/>
          </a:p>
        </p:txBody>
      </p:sp>
      <p:pic>
        <p:nvPicPr>
          <p:cNvPr id="4" name="Picture 3"/>
          <p:cNvPicPr>
            <a:picLocks noChangeAspect="1"/>
          </p:cNvPicPr>
          <p:nvPr/>
        </p:nvPicPr>
        <p:blipFill>
          <a:blip r:embed="rId3"/>
          <a:stretch>
            <a:fillRect/>
          </a:stretch>
        </p:blipFill>
        <p:spPr>
          <a:xfrm>
            <a:off x="1835362" y="4273511"/>
            <a:ext cx="5662718" cy="1462271"/>
          </a:xfrm>
          <a:prstGeom prst="rect">
            <a:avLst/>
          </a:prstGeom>
        </p:spPr>
      </p:pic>
    </p:spTree>
    <p:extLst>
      <p:ext uri="{BB962C8B-B14F-4D97-AF65-F5344CB8AC3E}">
        <p14:creationId xmlns:p14="http://schemas.microsoft.com/office/powerpoint/2010/main" val="2945629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Grants in 2021</a:t>
            </a:r>
            <a:endParaRPr lang="en-US" dirty="0"/>
          </a:p>
        </p:txBody>
      </p:sp>
      <p:sp>
        <p:nvSpPr>
          <p:cNvPr id="3" name="Content Placeholder 2"/>
          <p:cNvSpPr>
            <a:spLocks noGrp="1"/>
          </p:cNvSpPr>
          <p:nvPr>
            <p:ph idx="1"/>
          </p:nvPr>
        </p:nvSpPr>
        <p:spPr/>
        <p:txBody>
          <a:bodyPr/>
          <a:lstStyle/>
          <a:p>
            <a:r>
              <a:rPr lang="en-US" dirty="0" smtClean="0"/>
              <a:t>Funding for South Dakota</a:t>
            </a:r>
          </a:p>
          <a:p>
            <a:endParaRPr lang="en-US" sz="1400" dirty="0" smtClean="0"/>
          </a:p>
          <a:p>
            <a:pPr lvl="1"/>
            <a:r>
              <a:rPr lang="en-US" dirty="0" smtClean="0"/>
              <a:t>CRRSA Grants</a:t>
            </a:r>
          </a:p>
          <a:p>
            <a:pPr lvl="1"/>
            <a:endParaRPr lang="en-US" sz="1400" dirty="0" smtClean="0"/>
          </a:p>
          <a:p>
            <a:pPr marL="857250" lvl="2" indent="0">
              <a:buNone/>
            </a:pPr>
            <a:r>
              <a:rPr lang="en-US" dirty="0" smtClean="0"/>
              <a:t>$10,231,403 total</a:t>
            </a:r>
          </a:p>
          <a:p>
            <a:pPr marL="857250" lvl="2" indent="0">
              <a:buNone/>
            </a:pPr>
            <a:endParaRPr lang="en-US" dirty="0"/>
          </a:p>
          <a:p>
            <a:pPr marL="857250" lvl="2" indent="0">
              <a:buNone/>
            </a:pPr>
            <a:r>
              <a:rPr lang="en-US" dirty="0" smtClean="0"/>
              <a:t>Amounts varied on service level in our system for GA Airports</a:t>
            </a:r>
          </a:p>
          <a:p>
            <a:pPr marL="857250" lvl="2" indent="0">
              <a:buNone/>
            </a:pPr>
            <a:endParaRPr lang="en-US" dirty="0"/>
          </a:p>
          <a:p>
            <a:pPr marL="857250" lvl="2" indent="0">
              <a:buNone/>
            </a:pPr>
            <a:r>
              <a:rPr lang="en-US" dirty="0">
                <a:hlinkClick r:id="rId3"/>
              </a:rPr>
              <a:t>https://</a:t>
            </a:r>
            <a:r>
              <a:rPr lang="en-US" dirty="0" smtClean="0">
                <a:hlinkClick r:id="rId3"/>
              </a:rPr>
              <a:t>www.faa.gov/airports/crrsaa/</a:t>
            </a:r>
            <a:r>
              <a:rPr lang="en-US" dirty="0" smtClean="0"/>
              <a:t> </a:t>
            </a:r>
          </a:p>
          <a:p>
            <a:pPr marL="857250" lvl="2" indent="0">
              <a:buNone/>
            </a:pPr>
            <a:endParaRPr lang="en-US" dirty="0" smtClean="0"/>
          </a:p>
          <a:p>
            <a:pPr marL="857250" lvl="2" indent="0">
              <a:buNone/>
            </a:pPr>
            <a:endParaRPr lang="en-US" dirty="0"/>
          </a:p>
          <a:p>
            <a:pPr marL="57150" indent="0">
              <a:buNone/>
            </a:pPr>
            <a:endParaRPr lang="en-US" dirty="0"/>
          </a:p>
        </p:txBody>
      </p:sp>
    </p:spTree>
    <p:extLst>
      <p:ext uri="{BB962C8B-B14F-4D97-AF65-F5344CB8AC3E}">
        <p14:creationId xmlns:p14="http://schemas.microsoft.com/office/powerpoint/2010/main" val="390705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Grants in 2021</a:t>
            </a:r>
            <a:endParaRPr lang="en-US" dirty="0"/>
          </a:p>
        </p:txBody>
      </p:sp>
      <p:sp>
        <p:nvSpPr>
          <p:cNvPr id="3" name="Content Placeholder 2"/>
          <p:cNvSpPr>
            <a:spLocks noGrp="1"/>
          </p:cNvSpPr>
          <p:nvPr>
            <p:ph idx="1"/>
          </p:nvPr>
        </p:nvSpPr>
        <p:spPr/>
        <p:txBody>
          <a:bodyPr/>
          <a:lstStyle/>
          <a:p>
            <a:r>
              <a:rPr lang="en-US" dirty="0" smtClean="0"/>
              <a:t>Funding for South Dakota</a:t>
            </a:r>
          </a:p>
          <a:p>
            <a:endParaRPr lang="en-US" sz="1400" dirty="0" smtClean="0"/>
          </a:p>
          <a:p>
            <a:pPr lvl="1"/>
            <a:r>
              <a:rPr lang="en-US" dirty="0" smtClean="0"/>
              <a:t>ARPA Grants</a:t>
            </a:r>
          </a:p>
          <a:p>
            <a:pPr lvl="1"/>
            <a:endParaRPr lang="en-US" sz="1400" dirty="0" smtClean="0"/>
          </a:p>
          <a:p>
            <a:pPr marL="857250" lvl="2" indent="0">
              <a:buNone/>
            </a:pPr>
            <a:r>
              <a:rPr lang="en-US" dirty="0" smtClean="0"/>
              <a:t>$16,396,246 total</a:t>
            </a:r>
          </a:p>
          <a:p>
            <a:pPr marL="857250" lvl="2" indent="0">
              <a:buNone/>
            </a:pPr>
            <a:endParaRPr lang="en-US" dirty="0" smtClean="0"/>
          </a:p>
          <a:p>
            <a:pPr marL="857250" lvl="2" indent="0">
              <a:buNone/>
            </a:pPr>
            <a:r>
              <a:rPr lang="en-US" dirty="0" smtClean="0"/>
              <a:t>Majority of airports sent in FY22</a:t>
            </a:r>
          </a:p>
          <a:p>
            <a:pPr marL="857250" lvl="2" indent="0">
              <a:buNone/>
            </a:pPr>
            <a:endParaRPr lang="en-US" dirty="0"/>
          </a:p>
          <a:p>
            <a:pPr marL="857250" lvl="2" indent="0">
              <a:buNone/>
            </a:pPr>
            <a:r>
              <a:rPr lang="en-US" dirty="0">
                <a:hlinkClick r:id="rId3"/>
              </a:rPr>
              <a:t>https://</a:t>
            </a:r>
            <a:r>
              <a:rPr lang="en-US" dirty="0" smtClean="0">
                <a:hlinkClick r:id="rId3"/>
              </a:rPr>
              <a:t>www.faa.gov/airports/airport_rescue_grants/</a:t>
            </a:r>
            <a:r>
              <a:rPr lang="en-US" dirty="0" smtClean="0"/>
              <a:t> </a:t>
            </a:r>
          </a:p>
          <a:p>
            <a:pPr marL="857250" lvl="2" indent="0">
              <a:buNone/>
            </a:pPr>
            <a:endParaRPr lang="en-US" dirty="0" smtClean="0"/>
          </a:p>
          <a:p>
            <a:pPr marL="857250" lvl="2" indent="0">
              <a:buNone/>
            </a:pPr>
            <a:endParaRPr lang="en-US" dirty="0"/>
          </a:p>
          <a:p>
            <a:pPr marL="57150" indent="0">
              <a:buNone/>
            </a:pPr>
            <a:endParaRPr lang="en-US" dirty="0"/>
          </a:p>
        </p:txBody>
      </p:sp>
    </p:spTree>
    <p:extLst>
      <p:ext uri="{BB962C8B-B14F-4D97-AF65-F5344CB8AC3E}">
        <p14:creationId xmlns:p14="http://schemas.microsoft.com/office/powerpoint/2010/main" val="540593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Grants in 2022</a:t>
            </a:r>
            <a:endParaRPr lang="en-US" dirty="0"/>
          </a:p>
        </p:txBody>
      </p:sp>
      <p:sp>
        <p:nvSpPr>
          <p:cNvPr id="3" name="Content Placeholder 2"/>
          <p:cNvSpPr>
            <a:spLocks noGrp="1"/>
          </p:cNvSpPr>
          <p:nvPr>
            <p:ph idx="1"/>
          </p:nvPr>
        </p:nvSpPr>
        <p:spPr/>
        <p:txBody>
          <a:bodyPr/>
          <a:lstStyle/>
          <a:p>
            <a:r>
              <a:rPr lang="en-US" dirty="0" smtClean="0"/>
              <a:t>Prepare for a fast moving process</a:t>
            </a:r>
          </a:p>
          <a:p>
            <a:endParaRPr lang="en-US" dirty="0"/>
          </a:p>
          <a:p>
            <a:r>
              <a:rPr lang="en-US" dirty="0" smtClean="0"/>
              <a:t>Studies and reports still needed to be submitted!</a:t>
            </a:r>
          </a:p>
          <a:p>
            <a:endParaRPr lang="en-US" dirty="0"/>
          </a:p>
          <a:p>
            <a:r>
              <a:rPr lang="en-US" dirty="0" smtClean="0"/>
              <a:t>If your project is not going to be ready, please let us know!</a:t>
            </a:r>
            <a:endParaRPr lang="en-US" dirty="0"/>
          </a:p>
        </p:txBody>
      </p:sp>
    </p:spTree>
    <p:extLst>
      <p:ext uri="{BB962C8B-B14F-4D97-AF65-F5344CB8AC3E}">
        <p14:creationId xmlns:p14="http://schemas.microsoft.com/office/powerpoint/2010/main" val="145525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Lifecycle of a grant</a:t>
            </a:r>
          </a:p>
        </p:txBody>
      </p:sp>
      <p:sp>
        <p:nvSpPr>
          <p:cNvPr id="3" name="Content Placeholder 2"/>
          <p:cNvSpPr>
            <a:spLocks noGrp="1"/>
          </p:cNvSpPr>
          <p:nvPr>
            <p:ph idx="1"/>
          </p:nvPr>
        </p:nvSpPr>
        <p:spPr/>
        <p:txBody>
          <a:bodyPr/>
          <a:lstStyle/>
          <a:p>
            <a:pPr>
              <a:lnSpc>
                <a:spcPct val="250000"/>
              </a:lnSpc>
            </a:pPr>
            <a:r>
              <a:rPr lang="en-US" sz="2100" dirty="0"/>
              <a:t>Staying off the FAA’s Naughty List </a:t>
            </a:r>
          </a:p>
          <a:p>
            <a:pPr>
              <a:lnSpc>
                <a:spcPct val="250000"/>
              </a:lnSpc>
            </a:pPr>
            <a:r>
              <a:rPr lang="en-US" sz="2100" dirty="0"/>
              <a:t>Quarterly Reports – Construction Progress &amp; Inspection Reports</a:t>
            </a:r>
          </a:p>
          <a:p>
            <a:pPr>
              <a:lnSpc>
                <a:spcPct val="250000"/>
              </a:lnSpc>
            </a:pPr>
            <a:r>
              <a:rPr lang="en-US" sz="2100" dirty="0" smtClean="0"/>
              <a:t>Regular </a:t>
            </a:r>
            <a:r>
              <a:rPr lang="en-US" sz="2100" dirty="0"/>
              <a:t>Drawdowns </a:t>
            </a:r>
          </a:p>
          <a:p>
            <a:pPr>
              <a:lnSpc>
                <a:spcPct val="250000"/>
              </a:lnSpc>
            </a:pPr>
            <a:r>
              <a:rPr lang="en-US" sz="2100" dirty="0"/>
              <a:t>Reaching 10%</a:t>
            </a:r>
          </a:p>
        </p:txBody>
      </p:sp>
      <p:pic>
        <p:nvPicPr>
          <p:cNvPr id="4" name="Picture 3"/>
          <p:cNvPicPr>
            <a:picLocks noChangeAspect="1"/>
          </p:cNvPicPr>
          <p:nvPr/>
        </p:nvPicPr>
        <p:blipFill>
          <a:blip r:embed="rId3"/>
          <a:stretch>
            <a:fillRect/>
          </a:stretch>
        </p:blipFill>
        <p:spPr>
          <a:xfrm>
            <a:off x="6477376" y="770605"/>
            <a:ext cx="1607344" cy="1607344"/>
          </a:xfrm>
          <a:prstGeom prst="rect">
            <a:avLst/>
          </a:prstGeom>
        </p:spPr>
      </p:pic>
    </p:spTree>
    <p:extLst>
      <p:ext uri="{BB962C8B-B14F-4D97-AF65-F5344CB8AC3E}">
        <p14:creationId xmlns:p14="http://schemas.microsoft.com/office/powerpoint/2010/main" val="649085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Closeouts</a:t>
            </a:r>
            <a:endParaRPr lang="en-US" dirty="0"/>
          </a:p>
        </p:txBody>
      </p:sp>
      <p:sp>
        <p:nvSpPr>
          <p:cNvPr id="3" name="Content Placeholder 2"/>
          <p:cNvSpPr>
            <a:spLocks noGrp="1"/>
          </p:cNvSpPr>
          <p:nvPr>
            <p:ph idx="1"/>
          </p:nvPr>
        </p:nvSpPr>
        <p:spPr/>
        <p:txBody>
          <a:bodyPr/>
          <a:lstStyle/>
          <a:p>
            <a:r>
              <a:rPr lang="en-US" sz="2400" dirty="0" smtClean="0"/>
              <a:t>2018 projects must be closed this fiscal year due to Period of Performance</a:t>
            </a:r>
          </a:p>
          <a:p>
            <a:endParaRPr lang="en-US" sz="1200" dirty="0"/>
          </a:p>
          <a:p>
            <a:r>
              <a:rPr lang="en-US" sz="2400" dirty="0" smtClean="0"/>
              <a:t>Five 2018 open grants in South Dakota remain open.  We currently have closeouts for two</a:t>
            </a:r>
          </a:p>
          <a:p>
            <a:endParaRPr lang="en-US" sz="1200" dirty="0"/>
          </a:p>
          <a:p>
            <a:r>
              <a:rPr lang="en-US" sz="2400" dirty="0" smtClean="0"/>
              <a:t>Need to have these submitted before June for review / processing of final payments</a:t>
            </a:r>
          </a:p>
          <a:p>
            <a:endParaRPr lang="en-US" sz="1200" dirty="0"/>
          </a:p>
          <a:p>
            <a:r>
              <a:rPr lang="en-US" sz="2400" dirty="0" smtClean="0"/>
              <a:t>Currently in “catch up” mode…</a:t>
            </a:r>
          </a:p>
          <a:p>
            <a:endParaRPr lang="en-US" dirty="0"/>
          </a:p>
          <a:p>
            <a:pPr marL="0" indent="0">
              <a:buNone/>
            </a:pPr>
            <a:endParaRPr lang="en-US" dirty="0"/>
          </a:p>
        </p:txBody>
      </p:sp>
    </p:spTree>
    <p:extLst>
      <p:ext uri="{BB962C8B-B14F-4D97-AF65-F5344CB8AC3E}">
        <p14:creationId xmlns:p14="http://schemas.microsoft.com/office/powerpoint/2010/main" val="115482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Presentation Topics</a:t>
            </a:r>
          </a:p>
        </p:txBody>
      </p:sp>
      <p:sp>
        <p:nvSpPr>
          <p:cNvPr id="3" name="Content Placeholder 2"/>
          <p:cNvSpPr>
            <a:spLocks noGrp="1"/>
          </p:cNvSpPr>
          <p:nvPr>
            <p:ph idx="1"/>
          </p:nvPr>
        </p:nvSpPr>
        <p:spPr>
          <a:xfrm>
            <a:off x="637310" y="1524001"/>
            <a:ext cx="7841672" cy="3879272"/>
          </a:xfrm>
        </p:spPr>
        <p:txBody>
          <a:bodyPr>
            <a:normAutofit/>
          </a:bodyPr>
          <a:lstStyle/>
          <a:p>
            <a:pPr>
              <a:lnSpc>
                <a:spcPct val="150000"/>
              </a:lnSpc>
              <a:buFont typeface="+mj-lt"/>
              <a:buAutoNum type="arabicPeriod"/>
            </a:pPr>
            <a:r>
              <a:rPr lang="en-US" dirty="0" smtClean="0"/>
              <a:t>Staff Changes in DMA-ADO</a:t>
            </a:r>
            <a:endParaRPr lang="en-US" dirty="0"/>
          </a:p>
          <a:p>
            <a:pPr>
              <a:lnSpc>
                <a:spcPct val="150000"/>
              </a:lnSpc>
              <a:buFont typeface="+mj-lt"/>
              <a:buAutoNum type="arabicPeriod"/>
            </a:pPr>
            <a:r>
              <a:rPr lang="en-US" dirty="0"/>
              <a:t>Authorization &amp; Appropriation</a:t>
            </a:r>
          </a:p>
          <a:p>
            <a:pPr>
              <a:lnSpc>
                <a:spcPct val="150000"/>
              </a:lnSpc>
              <a:buFont typeface="+mj-lt"/>
              <a:buAutoNum type="arabicPeriod"/>
            </a:pPr>
            <a:r>
              <a:rPr lang="en-US" dirty="0"/>
              <a:t>FAA Money, Money, Money</a:t>
            </a:r>
          </a:p>
          <a:p>
            <a:pPr>
              <a:lnSpc>
                <a:spcPct val="150000"/>
              </a:lnSpc>
              <a:buFont typeface="+mj-lt"/>
              <a:buAutoNum type="arabicPeriod"/>
            </a:pPr>
            <a:r>
              <a:rPr lang="en-US" dirty="0" smtClean="0"/>
              <a:t>SD at a glance</a:t>
            </a:r>
            <a:endParaRPr lang="en-US" dirty="0"/>
          </a:p>
        </p:txBody>
      </p:sp>
    </p:spTree>
    <p:extLst>
      <p:ext uri="{BB962C8B-B14F-4D97-AF65-F5344CB8AC3E}">
        <p14:creationId xmlns:p14="http://schemas.microsoft.com/office/powerpoint/2010/main" val="49886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What’s Happening in the ADO?</a:t>
            </a:r>
            <a:endParaRPr lang="en-US" dirty="0"/>
          </a:p>
        </p:txBody>
      </p:sp>
      <p:sp>
        <p:nvSpPr>
          <p:cNvPr id="3" name="Content Placeholder 2"/>
          <p:cNvSpPr>
            <a:spLocks noGrp="1"/>
          </p:cNvSpPr>
          <p:nvPr>
            <p:ph idx="1"/>
          </p:nvPr>
        </p:nvSpPr>
        <p:spPr>
          <a:xfrm>
            <a:off x="495300" y="1123951"/>
            <a:ext cx="8050213" cy="4775200"/>
          </a:xfrm>
        </p:spPr>
        <p:txBody>
          <a:bodyPr/>
          <a:lstStyle/>
          <a:p>
            <a:r>
              <a:rPr lang="en-US" dirty="0" smtClean="0"/>
              <a:t>Buy American</a:t>
            </a:r>
          </a:p>
          <a:p>
            <a:pPr marL="0" indent="0">
              <a:spcBef>
                <a:spcPts val="0"/>
              </a:spcBef>
              <a:buNone/>
            </a:pPr>
            <a:endParaRPr lang="en-US" sz="1400" dirty="0" smtClean="0"/>
          </a:p>
          <a:p>
            <a:r>
              <a:rPr lang="en-US" dirty="0" smtClean="0"/>
              <a:t>AC 150/5300-13B</a:t>
            </a:r>
          </a:p>
          <a:p>
            <a:endParaRPr lang="en-US" sz="1400" dirty="0" smtClean="0"/>
          </a:p>
          <a:p>
            <a:r>
              <a:rPr lang="en-US" dirty="0" smtClean="0"/>
              <a:t>Changes from the US Corp of Engineers</a:t>
            </a:r>
          </a:p>
          <a:p>
            <a:endParaRPr lang="en-US" sz="1400" dirty="0" smtClean="0"/>
          </a:p>
          <a:p>
            <a:r>
              <a:rPr lang="en-US" dirty="0" smtClean="0"/>
              <a:t>CARES Development Addendum</a:t>
            </a:r>
          </a:p>
          <a:p>
            <a:endParaRPr lang="en-US" sz="1400" dirty="0" smtClean="0"/>
          </a:p>
          <a:p>
            <a:r>
              <a:rPr lang="en-US" dirty="0" smtClean="0"/>
              <a:t>Applications Based on Bids – April 11</a:t>
            </a:r>
            <a:r>
              <a:rPr lang="en-US" baseline="30000" dirty="0" smtClean="0"/>
              <a:t>th</a:t>
            </a:r>
          </a:p>
          <a:p>
            <a:endParaRPr lang="en-US" sz="1400" dirty="0" smtClean="0"/>
          </a:p>
          <a:p>
            <a:r>
              <a:rPr lang="en-US" dirty="0" smtClean="0"/>
              <a:t>SAM – Updates / Changes</a:t>
            </a:r>
          </a:p>
          <a:p>
            <a:pPr marL="0" lvl="0" indent="0">
              <a:buNone/>
            </a:pPr>
            <a:r>
              <a:rPr lang="en-US" sz="1400" dirty="0" smtClean="0">
                <a:solidFill>
                  <a:srgbClr val="000000"/>
                </a:solidFill>
              </a:rPr>
              <a:t>       https</a:t>
            </a:r>
            <a:r>
              <a:rPr lang="en-US" sz="1400" dirty="0">
                <a:solidFill>
                  <a:srgbClr val="000000"/>
                </a:solidFill>
              </a:rPr>
              <a:t>://sam.gov/content/duns-uei?utm_medium=email&amp;utm_source=govDelivery</a:t>
            </a:r>
          </a:p>
          <a:p>
            <a:endParaRPr lang="en-US" dirty="0" smtClean="0"/>
          </a:p>
          <a:p>
            <a:endParaRPr lang="en-US" dirty="0" smtClean="0"/>
          </a:p>
          <a:p>
            <a:endParaRPr lang="en-US" dirty="0"/>
          </a:p>
        </p:txBody>
      </p:sp>
    </p:spTree>
    <p:extLst>
      <p:ext uri="{BB962C8B-B14F-4D97-AF65-F5344CB8AC3E}">
        <p14:creationId xmlns:p14="http://schemas.microsoft.com/office/powerpoint/2010/main" val="3020482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anose="020F0502020204030204" pitchFamily="34" charset="0"/>
                <a:cs typeface="Calibri" panose="020F0502020204030204" pitchFamily="34" charset="0"/>
              </a:rPr>
              <a:t>QUESTIONS</a:t>
            </a:r>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3"/>
          <a:stretch>
            <a:fillRect/>
          </a:stretch>
        </p:blipFill>
        <p:spPr>
          <a:xfrm>
            <a:off x="1195388" y="954088"/>
            <a:ext cx="6938962" cy="4872037"/>
          </a:xfrm>
          <a:prstGeom prst="rect">
            <a:avLst/>
          </a:prstGeom>
        </p:spPr>
      </p:pic>
    </p:spTree>
    <p:extLst>
      <p:ext uri="{BB962C8B-B14F-4D97-AF65-F5344CB8AC3E}">
        <p14:creationId xmlns:p14="http://schemas.microsoft.com/office/powerpoint/2010/main" val="1759072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Changes at DMA ADO</a:t>
            </a:r>
            <a:endParaRPr lang="en-US" dirty="0"/>
          </a:p>
        </p:txBody>
      </p:sp>
      <p:sp>
        <p:nvSpPr>
          <p:cNvPr id="3" name="Content Placeholder 2"/>
          <p:cNvSpPr>
            <a:spLocks noGrp="1"/>
          </p:cNvSpPr>
          <p:nvPr>
            <p:ph idx="1"/>
          </p:nvPr>
        </p:nvSpPr>
        <p:spPr>
          <a:xfrm>
            <a:off x="505951" y="1135093"/>
            <a:ext cx="8050213" cy="4797425"/>
          </a:xfrm>
        </p:spPr>
        <p:txBody>
          <a:bodyPr/>
          <a:lstStyle/>
          <a:p>
            <a:pPr marL="0" indent="0">
              <a:buNone/>
            </a:pPr>
            <a:r>
              <a:rPr lang="en-US" sz="2000" dirty="0" smtClean="0">
                <a:latin typeface="Calibri" panose="020F0502020204030204" pitchFamily="34" charset="0"/>
                <a:cs typeface="Calibri" panose="020F0502020204030204" pitchFamily="34" charset="0"/>
              </a:rPr>
              <a:t>Welcome</a:t>
            </a:r>
          </a:p>
          <a:p>
            <a:r>
              <a:rPr lang="en-US" sz="2000" dirty="0" smtClean="0">
                <a:latin typeface="Calibri" panose="020F0502020204030204" pitchFamily="34" charset="0"/>
                <a:cs typeface="Calibri" panose="020F0502020204030204" pitchFamily="34" charset="0"/>
              </a:rPr>
              <a:t>Marinda Guagenti – Program Analyst in Minneapolis</a:t>
            </a:r>
          </a:p>
          <a:p>
            <a:r>
              <a:rPr lang="en-US" sz="2000" dirty="0" smtClean="0">
                <a:latin typeface="Calibri" panose="020F0502020204030204" pitchFamily="34" charset="0"/>
                <a:cs typeface="Calibri" panose="020F0502020204030204" pitchFamily="34" charset="0"/>
              </a:rPr>
              <a:t>Mark Schrader – Program Manager Bismarck </a:t>
            </a:r>
          </a:p>
          <a:p>
            <a:r>
              <a:rPr lang="en-US" sz="2000" dirty="0" smtClean="0">
                <a:latin typeface="Calibri" panose="020F0502020204030204" pitchFamily="34" charset="0"/>
                <a:cs typeface="Calibri" panose="020F0502020204030204" pitchFamily="34" charset="0"/>
              </a:rPr>
              <a:t>Michelle </a:t>
            </a:r>
            <a:r>
              <a:rPr lang="en-US" sz="2000" dirty="0" err="1" smtClean="0">
                <a:latin typeface="Calibri" panose="020F0502020204030204" pitchFamily="34" charset="0"/>
                <a:cs typeface="Calibri" panose="020F0502020204030204" pitchFamily="34" charset="0"/>
              </a:rPr>
              <a:t>Basquin</a:t>
            </a:r>
            <a:r>
              <a:rPr lang="en-US" sz="2000" dirty="0" smtClean="0">
                <a:latin typeface="Calibri" panose="020F0502020204030204" pitchFamily="34" charset="0"/>
                <a:cs typeface="Calibri" panose="020F0502020204030204" pitchFamily="34" charset="0"/>
              </a:rPr>
              <a:t> - </a:t>
            </a:r>
            <a:r>
              <a:rPr lang="en-US" sz="2000" dirty="0">
                <a:latin typeface="Calibri" panose="020F0502020204030204" pitchFamily="34" charset="0"/>
                <a:cs typeface="Calibri" panose="020F0502020204030204" pitchFamily="34" charset="0"/>
              </a:rPr>
              <a:t>Program Analyst </a:t>
            </a:r>
            <a:r>
              <a:rPr lang="en-US" sz="2000" dirty="0" smtClean="0">
                <a:latin typeface="Calibri" panose="020F0502020204030204" pitchFamily="34" charset="0"/>
                <a:cs typeface="Calibri" panose="020F0502020204030204" pitchFamily="34" charset="0"/>
              </a:rPr>
              <a:t>in Bismarck</a:t>
            </a:r>
          </a:p>
          <a:p>
            <a:pPr marL="0" indent="0">
              <a:buNone/>
            </a:pPr>
            <a:r>
              <a:rPr lang="en-US" sz="2000" dirty="0" smtClean="0">
                <a:latin typeface="Calibri" panose="020F0502020204030204" pitchFamily="34" charset="0"/>
                <a:cs typeface="Calibri" panose="020F0502020204030204" pitchFamily="34" charset="0"/>
              </a:rPr>
              <a:t>Farewell</a:t>
            </a:r>
          </a:p>
          <a:p>
            <a:r>
              <a:rPr lang="en-US" sz="2000" dirty="0" smtClean="0">
                <a:latin typeface="Calibri" panose="020F0502020204030204" pitchFamily="34" charset="0"/>
                <a:cs typeface="Calibri" panose="020F0502020204030204" pitchFamily="34" charset="0"/>
              </a:rPr>
              <a:t>Andy Peek (moved to Tech Ops)</a:t>
            </a:r>
          </a:p>
          <a:p>
            <a:r>
              <a:rPr lang="en-US" sz="2000" dirty="0" smtClean="0">
                <a:latin typeface="Calibri" panose="020F0502020204030204" pitchFamily="34" charset="0"/>
                <a:cs typeface="Calibri" panose="020F0502020204030204" pitchFamily="34" charset="0"/>
              </a:rPr>
              <a:t>Josh Fitzpatrick (MN - Moved to HQ)</a:t>
            </a:r>
          </a:p>
          <a:p>
            <a:r>
              <a:rPr lang="en-US" sz="2000" dirty="0" smtClean="0">
                <a:latin typeface="Calibri" panose="020F0502020204030204" pitchFamily="34" charset="0"/>
                <a:cs typeface="Calibri" panose="020F0502020204030204" pitchFamily="34" charset="0"/>
              </a:rPr>
              <a:t>Sandy DePottey (enjoy your retirement!)</a:t>
            </a:r>
          </a:p>
          <a:p>
            <a:r>
              <a:rPr lang="en-US" sz="2000" dirty="0" smtClean="0">
                <a:latin typeface="Calibri" panose="020F0502020204030204" pitchFamily="34" charset="0"/>
                <a:cs typeface="Calibri" panose="020F0502020204030204" pitchFamily="34" charset="0"/>
              </a:rPr>
              <a:t>AJ Ornelas (left the FAA)</a:t>
            </a:r>
          </a:p>
          <a:p>
            <a:r>
              <a:rPr lang="en-US" sz="2000" dirty="0" smtClean="0">
                <a:latin typeface="Calibri" panose="020F0502020204030204" pitchFamily="34" charset="0"/>
                <a:cs typeface="Calibri" panose="020F0502020204030204" pitchFamily="34" charset="0"/>
              </a:rPr>
              <a:t>Nick Pratt (MN - leaving the FAA)</a:t>
            </a:r>
          </a:p>
          <a:p>
            <a:pPr marL="0" indent="0">
              <a:buNone/>
            </a:pPr>
            <a:r>
              <a:rPr lang="en-US" sz="2000" dirty="0" smtClean="0">
                <a:latin typeface="Calibri" panose="020F0502020204030204" pitchFamily="34" charset="0"/>
                <a:cs typeface="Calibri" panose="020F0502020204030204" pitchFamily="34" charset="0"/>
              </a:rPr>
              <a:t>Changes</a:t>
            </a:r>
          </a:p>
          <a:p>
            <a:r>
              <a:rPr lang="en-US" sz="2000" dirty="0" smtClean="0">
                <a:latin typeface="Calibri" panose="020F0502020204030204" pitchFamily="34" charset="0"/>
                <a:cs typeface="Calibri" panose="020F0502020204030204" pitchFamily="34" charset="0"/>
              </a:rPr>
              <a:t>Lindsay Butler – ADO Manager</a:t>
            </a: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Brian Schuck – </a:t>
            </a:r>
            <a:r>
              <a:rPr lang="en-US" sz="2000" dirty="0" smtClean="0">
                <a:latin typeface="Calibri" panose="020F0502020204030204" pitchFamily="34" charset="0"/>
                <a:cs typeface="Calibri" panose="020F0502020204030204" pitchFamily="34" charset="0"/>
              </a:rPr>
              <a:t>Replaced </a:t>
            </a:r>
            <a:r>
              <a:rPr lang="en-US" sz="2000" dirty="0">
                <a:latin typeface="Calibri" panose="020F0502020204030204" pitchFamily="34" charset="0"/>
                <a:cs typeface="Calibri" panose="020F0502020204030204" pitchFamily="34" charset="0"/>
              </a:rPr>
              <a:t>Sandy </a:t>
            </a:r>
            <a:r>
              <a:rPr lang="en-US" sz="2000" dirty="0" smtClean="0">
                <a:latin typeface="Calibri" panose="020F0502020204030204" pitchFamily="34" charset="0"/>
                <a:cs typeface="Calibri" panose="020F0502020204030204" pitchFamily="34" charset="0"/>
              </a:rPr>
              <a:t>as </a:t>
            </a:r>
            <a:r>
              <a:rPr lang="en-US" sz="2000" dirty="0">
                <a:latin typeface="Calibri" panose="020F0502020204030204" pitchFamily="34" charset="0"/>
                <a:cs typeface="Calibri" panose="020F0502020204030204" pitchFamily="34" charset="0"/>
              </a:rPr>
              <a:t>Planner for ND / </a:t>
            </a:r>
            <a:r>
              <a:rPr lang="en-US" sz="2000" dirty="0" smtClean="0">
                <a:latin typeface="Calibri" panose="020F0502020204030204" pitchFamily="34" charset="0"/>
                <a:cs typeface="Calibri" panose="020F0502020204030204" pitchFamily="34" charset="0"/>
              </a:rPr>
              <a:t>SD</a:t>
            </a:r>
          </a:p>
        </p:txBody>
      </p:sp>
    </p:spTree>
    <p:extLst>
      <p:ext uri="{BB962C8B-B14F-4D97-AF65-F5344CB8AC3E}">
        <p14:creationId xmlns:p14="http://schemas.microsoft.com/office/powerpoint/2010/main" val="228186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FAA’s Current Status</a:t>
            </a:r>
          </a:p>
        </p:txBody>
      </p:sp>
      <p:sp>
        <p:nvSpPr>
          <p:cNvPr id="3" name="Content Placeholder 2"/>
          <p:cNvSpPr>
            <a:spLocks noGrp="1"/>
          </p:cNvSpPr>
          <p:nvPr>
            <p:ph idx="1"/>
          </p:nvPr>
        </p:nvSpPr>
        <p:spPr/>
        <p:txBody>
          <a:bodyPr/>
          <a:lstStyle/>
          <a:p>
            <a:pPr marL="0" indent="0" fontAlgn="auto">
              <a:lnSpc>
                <a:spcPct val="90000"/>
              </a:lnSpc>
              <a:spcBef>
                <a:spcPts val="750"/>
              </a:spcBef>
              <a:spcAft>
                <a:spcPts val="0"/>
              </a:spcAft>
              <a:buNone/>
              <a:defRPr/>
            </a:pPr>
            <a:r>
              <a:rPr lang="en-US" sz="2400" u="sng" kern="1200" cap="all" dirty="0">
                <a:solidFill>
                  <a:srgbClr val="0070C0"/>
                </a:solidFill>
                <a:latin typeface="Calibri" panose="020F0502020204030204"/>
              </a:rPr>
              <a:t>Authorization</a:t>
            </a:r>
          </a:p>
          <a:p>
            <a:pPr marL="171450" indent="-171450" fontAlgn="auto">
              <a:lnSpc>
                <a:spcPct val="90000"/>
              </a:lnSpc>
              <a:spcBef>
                <a:spcPts val="450"/>
              </a:spcBef>
              <a:spcAft>
                <a:spcPts val="0"/>
              </a:spcAft>
              <a:buFont typeface="Arial" panose="020B0604020202020204" pitchFamily="34" charset="0"/>
              <a:buChar char="•"/>
              <a:defRPr/>
            </a:pPr>
            <a:r>
              <a:rPr lang="en-US" sz="2400" kern="1200" dirty="0">
                <a:solidFill>
                  <a:prstClr val="black"/>
                </a:solidFill>
                <a:latin typeface="Calibri" panose="020F0502020204030204"/>
              </a:rPr>
              <a:t>We are operating under Public Law 115-254 (FAA Reauthorization Act of 2018</a:t>
            </a:r>
            <a:r>
              <a:rPr lang="en-US" sz="2400" kern="1200" dirty="0" smtClean="0">
                <a:solidFill>
                  <a:prstClr val="black"/>
                </a:solidFill>
                <a:latin typeface="Calibri" panose="020F0502020204030204"/>
              </a:rPr>
              <a:t>)</a:t>
            </a:r>
          </a:p>
          <a:p>
            <a:pPr marL="0" indent="0" fontAlgn="auto">
              <a:lnSpc>
                <a:spcPct val="90000"/>
              </a:lnSpc>
              <a:spcBef>
                <a:spcPts val="450"/>
              </a:spcBef>
              <a:spcAft>
                <a:spcPts val="0"/>
              </a:spcAft>
              <a:buNone/>
              <a:defRPr/>
            </a:pPr>
            <a:endParaRPr lang="en-US" sz="2400" kern="1200" dirty="0">
              <a:solidFill>
                <a:prstClr val="black"/>
              </a:solidFill>
              <a:latin typeface="Calibri" panose="020F0502020204030204"/>
            </a:endParaRPr>
          </a:p>
          <a:p>
            <a:pPr marL="171450" indent="-171450" fontAlgn="auto">
              <a:lnSpc>
                <a:spcPct val="90000"/>
              </a:lnSpc>
              <a:spcBef>
                <a:spcPts val="450"/>
              </a:spcBef>
              <a:spcAft>
                <a:spcPts val="0"/>
              </a:spcAft>
              <a:buFont typeface="Arial" panose="020B0604020202020204" pitchFamily="34" charset="0"/>
              <a:buChar char="•"/>
              <a:defRPr/>
            </a:pPr>
            <a:r>
              <a:rPr lang="en-US" sz="2400" u="sng" kern="1200" dirty="0">
                <a:latin typeface="Calibri" panose="020F0502020204030204"/>
              </a:rPr>
              <a:t>Authorizes</a:t>
            </a:r>
            <a:r>
              <a:rPr lang="en-US" sz="2400" kern="1200" dirty="0">
                <a:solidFill>
                  <a:prstClr val="black"/>
                </a:solidFill>
                <a:latin typeface="Calibri" panose="020F0502020204030204"/>
              </a:rPr>
              <a:t> $3,350,000 in AIP for the period beginning on October 1, 2018, ending on </a:t>
            </a:r>
            <a:r>
              <a:rPr lang="en-US" sz="2400" kern="1200" dirty="0">
                <a:solidFill>
                  <a:srgbClr val="0070C0"/>
                </a:solidFill>
                <a:latin typeface="Calibri" panose="020F0502020204030204"/>
              </a:rPr>
              <a:t>September 30, 2023</a:t>
            </a:r>
            <a:endParaRPr lang="en-US" sz="2400" kern="1200" dirty="0">
              <a:solidFill>
                <a:prstClr val="black"/>
              </a:solidFill>
              <a:latin typeface="Calibri" panose="020F0502020204030204"/>
            </a:endParaRPr>
          </a:p>
          <a:p>
            <a:pPr marL="171450" indent="-171450" fontAlgn="auto">
              <a:lnSpc>
                <a:spcPct val="90000"/>
              </a:lnSpc>
              <a:spcBef>
                <a:spcPts val="750"/>
              </a:spcBef>
              <a:spcAft>
                <a:spcPts val="0"/>
              </a:spcAft>
              <a:buFont typeface="Arial" panose="020B0604020202020204" pitchFamily="34" charset="0"/>
              <a:buChar char="•"/>
              <a:defRPr/>
            </a:pPr>
            <a:endParaRPr lang="en-US" sz="2400" kern="1200" dirty="0">
              <a:solidFill>
                <a:prstClr val="black"/>
              </a:solidFill>
              <a:latin typeface="Calibri" panose="020F0502020204030204"/>
            </a:endParaRPr>
          </a:p>
          <a:p>
            <a:pPr marL="0" indent="0" fontAlgn="auto">
              <a:lnSpc>
                <a:spcPct val="90000"/>
              </a:lnSpc>
              <a:spcBef>
                <a:spcPts val="750"/>
              </a:spcBef>
              <a:spcAft>
                <a:spcPts val="0"/>
              </a:spcAft>
              <a:buNone/>
              <a:defRPr/>
            </a:pPr>
            <a:r>
              <a:rPr lang="en-US" sz="2400" u="sng" kern="1200" cap="all" dirty="0">
                <a:solidFill>
                  <a:srgbClr val="0070C0"/>
                </a:solidFill>
                <a:latin typeface="Calibri" panose="020F0502020204030204"/>
              </a:rPr>
              <a:t>Appropriation</a:t>
            </a:r>
          </a:p>
          <a:p>
            <a:pPr marL="171450" indent="-171450" fontAlgn="auto">
              <a:lnSpc>
                <a:spcPct val="90000"/>
              </a:lnSpc>
              <a:spcBef>
                <a:spcPts val="450"/>
              </a:spcBef>
              <a:spcAft>
                <a:spcPts val="0"/>
              </a:spcAft>
              <a:buFont typeface="Arial" panose="020B0604020202020204" pitchFamily="34" charset="0"/>
              <a:buChar char="•"/>
              <a:defRPr/>
            </a:pPr>
            <a:r>
              <a:rPr lang="en-US" sz="2400" kern="1200" dirty="0" smtClean="0">
                <a:solidFill>
                  <a:prstClr val="black"/>
                </a:solidFill>
                <a:latin typeface="Calibri" panose="020F0502020204030204"/>
              </a:rPr>
              <a:t>We are appropriated for the rest of the fiscal year (September 30, 2022)</a:t>
            </a:r>
            <a:endParaRPr lang="en-US" sz="24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743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FAA MONEY</a:t>
            </a:r>
            <a:endParaRPr lang="en-US" dirty="0"/>
          </a:p>
        </p:txBody>
      </p:sp>
      <p:sp>
        <p:nvSpPr>
          <p:cNvPr id="3" name="Content Placeholder 2"/>
          <p:cNvSpPr>
            <a:spLocks noGrp="1"/>
          </p:cNvSpPr>
          <p:nvPr>
            <p:ph idx="1"/>
          </p:nvPr>
        </p:nvSpPr>
        <p:spPr/>
        <p:txBody>
          <a:bodyPr/>
          <a:lstStyle/>
          <a:p>
            <a:pPr marL="0" indent="0">
              <a:buNone/>
            </a:pPr>
            <a:r>
              <a:rPr lang="en-US" u="sng" dirty="0" smtClean="0"/>
              <a:t>FY2022 Programs</a:t>
            </a:r>
          </a:p>
          <a:p>
            <a:pPr marL="0" indent="0">
              <a:buNone/>
            </a:pPr>
            <a:endParaRPr lang="en-US" dirty="0" smtClean="0"/>
          </a:p>
          <a:p>
            <a:r>
              <a:rPr lang="en-US" sz="2400" dirty="0" smtClean="0"/>
              <a:t>Airport Improvement Program (AIP) Grants</a:t>
            </a:r>
          </a:p>
          <a:p>
            <a:r>
              <a:rPr lang="en-US" sz="2400" dirty="0" smtClean="0"/>
              <a:t>Supplemental Appropriations (FY18-19-20-21-22)</a:t>
            </a:r>
          </a:p>
          <a:p>
            <a:r>
              <a:rPr lang="en-US" sz="2400" dirty="0" smtClean="0"/>
              <a:t>CARES Act Grants</a:t>
            </a:r>
          </a:p>
          <a:p>
            <a:r>
              <a:rPr lang="en-US" sz="2400" dirty="0" smtClean="0"/>
              <a:t>CRRSA/ACRGP Grants</a:t>
            </a:r>
          </a:p>
          <a:p>
            <a:r>
              <a:rPr lang="en-US" sz="2400" dirty="0" smtClean="0"/>
              <a:t>ARPA Grants</a:t>
            </a:r>
          </a:p>
          <a:p>
            <a:r>
              <a:rPr lang="en-US" sz="2400" dirty="0" smtClean="0"/>
              <a:t>BIL (AIG and ATP)</a:t>
            </a:r>
            <a:endParaRPr lang="en-US" sz="2400" dirty="0"/>
          </a:p>
        </p:txBody>
      </p:sp>
    </p:spTree>
    <p:extLst>
      <p:ext uri="{BB962C8B-B14F-4D97-AF65-F5344CB8AC3E}">
        <p14:creationId xmlns:p14="http://schemas.microsoft.com/office/powerpoint/2010/main" val="345933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1027112"/>
          </a:xfrm>
        </p:spPr>
        <p:txBody>
          <a:bodyPr/>
          <a:lstStyle/>
          <a:p>
            <a:r>
              <a:rPr lang="en-US" dirty="0" smtClean="0"/>
              <a:t>FY2022 AIP Grants </a:t>
            </a:r>
            <a:br>
              <a:rPr lang="en-US" dirty="0" smtClean="0"/>
            </a:br>
            <a:r>
              <a:rPr lang="en-US" sz="3200" u="sng" dirty="0" smtClean="0"/>
              <a:t>Entitlement only </a:t>
            </a:r>
            <a:r>
              <a:rPr lang="en-US" sz="3200" dirty="0" smtClean="0"/>
              <a:t>grants</a:t>
            </a:r>
            <a:endParaRPr lang="en-US" sz="3600" dirty="0"/>
          </a:p>
        </p:txBody>
      </p:sp>
      <p:sp>
        <p:nvSpPr>
          <p:cNvPr id="3" name="Content Placeholder 2"/>
          <p:cNvSpPr>
            <a:spLocks noGrp="1"/>
          </p:cNvSpPr>
          <p:nvPr>
            <p:ph idx="1"/>
          </p:nvPr>
        </p:nvSpPr>
        <p:spPr>
          <a:xfrm>
            <a:off x="495300" y="1508125"/>
            <a:ext cx="8405813" cy="4154984"/>
          </a:xfrm>
        </p:spPr>
        <p:txBody>
          <a:bodyPr/>
          <a:lstStyle/>
          <a:p>
            <a:pPr lvl="1"/>
            <a:r>
              <a:rPr lang="en-US" dirty="0" smtClean="0"/>
              <a:t>NOFO </a:t>
            </a:r>
            <a:r>
              <a:rPr lang="en-US" dirty="0"/>
              <a:t>– FRN issued </a:t>
            </a:r>
            <a:r>
              <a:rPr lang="en-US" dirty="0">
                <a:solidFill>
                  <a:srgbClr val="FF0000"/>
                </a:solidFill>
              </a:rPr>
              <a:t>December 21, </a:t>
            </a:r>
            <a:r>
              <a:rPr lang="en-US" dirty="0" smtClean="0">
                <a:solidFill>
                  <a:srgbClr val="FF0000"/>
                </a:solidFill>
              </a:rPr>
              <a:t>2021</a:t>
            </a:r>
          </a:p>
          <a:p>
            <a:pPr lvl="2"/>
            <a:r>
              <a:rPr lang="en-US" sz="1600" u="sng" dirty="0">
                <a:hlinkClick r:id="rId3"/>
              </a:rPr>
              <a:t>https://</a:t>
            </a:r>
            <a:r>
              <a:rPr lang="en-US" sz="1600" u="sng" dirty="0" smtClean="0">
                <a:hlinkClick r:id="rId3"/>
              </a:rPr>
              <a:t>www.govinfo.gov/content/pkg/FR-2021-12-21/pdf/2021-27533.pdf</a:t>
            </a:r>
            <a:endParaRPr lang="en-US" sz="1600" dirty="0"/>
          </a:p>
          <a:p>
            <a:pPr lvl="1"/>
            <a:endParaRPr lang="en-US" dirty="0" smtClean="0"/>
          </a:p>
          <a:p>
            <a:pPr lvl="1"/>
            <a:r>
              <a:rPr lang="en-US" dirty="0" smtClean="0"/>
              <a:t>FRN </a:t>
            </a:r>
            <a:r>
              <a:rPr lang="en-US" dirty="0"/>
              <a:t>says sponsor must notify FAA by </a:t>
            </a:r>
            <a:r>
              <a:rPr lang="en-US" dirty="0" smtClean="0">
                <a:solidFill>
                  <a:srgbClr val="FF0000"/>
                </a:solidFill>
              </a:rPr>
              <a:t>February 15 </a:t>
            </a:r>
            <a:r>
              <a:rPr lang="en-US" dirty="0" smtClean="0"/>
              <a:t>for </a:t>
            </a:r>
            <a:r>
              <a:rPr lang="en-US" dirty="0"/>
              <a:t>intent to </a:t>
            </a:r>
            <a:r>
              <a:rPr lang="en-US" dirty="0" smtClean="0"/>
              <a:t>use (pre-application or transfer documents)</a:t>
            </a:r>
            <a:endParaRPr lang="en-US" dirty="0"/>
          </a:p>
          <a:p>
            <a:pPr lvl="1"/>
            <a:endParaRPr lang="en-US" dirty="0" smtClean="0"/>
          </a:p>
          <a:p>
            <a:pPr lvl="1"/>
            <a:r>
              <a:rPr lang="en-US" dirty="0" smtClean="0"/>
              <a:t>Grant Application </a:t>
            </a:r>
            <a:r>
              <a:rPr lang="en-US" dirty="0"/>
              <a:t>deadline: </a:t>
            </a:r>
            <a:r>
              <a:rPr lang="en-US" dirty="0">
                <a:solidFill>
                  <a:srgbClr val="FF0000"/>
                </a:solidFill>
              </a:rPr>
              <a:t>April </a:t>
            </a:r>
            <a:r>
              <a:rPr lang="en-US" dirty="0" smtClean="0">
                <a:solidFill>
                  <a:srgbClr val="FF0000"/>
                </a:solidFill>
              </a:rPr>
              <a:t>11 (entitlement grant)</a:t>
            </a:r>
          </a:p>
          <a:p>
            <a:pPr lvl="2"/>
            <a:r>
              <a:rPr lang="en-US" dirty="0" smtClean="0">
                <a:solidFill>
                  <a:srgbClr val="FF0000"/>
                </a:solidFill>
              </a:rPr>
              <a:t>BASED ON BIDS – NOT ESTIMATES</a:t>
            </a:r>
            <a:endParaRPr lang="en-US" dirty="0">
              <a:solidFill>
                <a:srgbClr val="FF0000"/>
              </a:solidFill>
            </a:endParaRPr>
          </a:p>
          <a:p>
            <a:pPr lvl="1"/>
            <a:endParaRPr lang="en-US" dirty="0" smtClean="0"/>
          </a:p>
          <a:p>
            <a:pPr lvl="1"/>
            <a:r>
              <a:rPr lang="en-US" dirty="0" smtClean="0"/>
              <a:t>Carryover/Transfer </a:t>
            </a:r>
            <a:r>
              <a:rPr lang="en-US" dirty="0"/>
              <a:t>deadline: </a:t>
            </a:r>
            <a:r>
              <a:rPr lang="en-US" dirty="0">
                <a:solidFill>
                  <a:srgbClr val="FF0000"/>
                </a:solidFill>
              </a:rPr>
              <a:t>June </a:t>
            </a:r>
            <a:r>
              <a:rPr lang="en-US" dirty="0" smtClean="0">
                <a:solidFill>
                  <a:srgbClr val="FF0000"/>
                </a:solidFill>
              </a:rPr>
              <a:t>1</a:t>
            </a:r>
            <a:endParaRPr lang="en-US" dirty="0"/>
          </a:p>
        </p:txBody>
      </p:sp>
    </p:spTree>
    <p:extLst>
      <p:ext uri="{BB962C8B-B14F-4D97-AF65-F5344CB8AC3E}">
        <p14:creationId xmlns:p14="http://schemas.microsoft.com/office/powerpoint/2010/main" val="2622428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Bipartisan Infrastructure Law</a:t>
            </a:r>
            <a:endParaRPr lang="en-US" dirty="0"/>
          </a:p>
        </p:txBody>
      </p:sp>
      <p:pic>
        <p:nvPicPr>
          <p:cNvPr id="4" name="Content Placeholder 3"/>
          <p:cNvPicPr>
            <a:picLocks noGrp="1" noChangeAspect="1"/>
          </p:cNvPicPr>
          <p:nvPr>
            <p:ph idx="1"/>
          </p:nvPr>
        </p:nvPicPr>
        <p:blipFill>
          <a:blip r:embed="rId3"/>
          <a:stretch>
            <a:fillRect/>
          </a:stretch>
        </p:blipFill>
        <p:spPr>
          <a:xfrm>
            <a:off x="304800" y="1436390"/>
            <a:ext cx="8219399" cy="3673475"/>
          </a:xfrm>
          <a:prstGeom prst="rect">
            <a:avLst/>
          </a:prstGeom>
        </p:spPr>
      </p:pic>
      <p:sp>
        <p:nvSpPr>
          <p:cNvPr id="5" name="Rectangle 4"/>
          <p:cNvSpPr/>
          <p:nvPr/>
        </p:nvSpPr>
        <p:spPr>
          <a:xfrm>
            <a:off x="838200" y="980712"/>
            <a:ext cx="2480231" cy="369332"/>
          </a:xfrm>
          <a:prstGeom prst="rect">
            <a:avLst/>
          </a:prstGeom>
        </p:spPr>
        <p:txBody>
          <a:bodyPr wrap="none">
            <a:spAutoFit/>
          </a:bodyPr>
          <a:lstStyle/>
          <a:p>
            <a:r>
              <a:rPr lang="en-US" u="sng" dirty="0">
                <a:hlinkClick r:id="rId4"/>
              </a:rPr>
              <a:t>https://www.faa.gov/bil</a:t>
            </a:r>
            <a:endParaRPr lang="en-US" dirty="0"/>
          </a:p>
        </p:txBody>
      </p:sp>
      <p:sp>
        <p:nvSpPr>
          <p:cNvPr id="6" name="Rectangle 5"/>
          <p:cNvSpPr/>
          <p:nvPr/>
        </p:nvSpPr>
        <p:spPr>
          <a:xfrm>
            <a:off x="304800" y="5183233"/>
            <a:ext cx="8219399" cy="646331"/>
          </a:xfrm>
          <a:prstGeom prst="rect">
            <a:avLst/>
          </a:prstGeom>
        </p:spPr>
        <p:txBody>
          <a:bodyPr wrap="square">
            <a:spAutoFit/>
          </a:bodyPr>
          <a:lstStyle/>
          <a:p>
            <a:pPr algn="ctr"/>
            <a:r>
              <a:rPr lang="en-US" sz="1800" b="1" dirty="0">
                <a:solidFill>
                  <a:srgbClr val="000000"/>
                </a:solidFill>
                <a:latin typeface="Times New Roman" panose="02020603050405020304" pitchFamily="18" charset="0"/>
              </a:rPr>
              <a:t>Under the Bipartisan Infrastructure Law, airports in </a:t>
            </a:r>
            <a:r>
              <a:rPr lang="en-US" sz="1800" b="1" dirty="0" smtClean="0">
                <a:solidFill>
                  <a:srgbClr val="000000"/>
                </a:solidFill>
                <a:latin typeface="Times New Roman" panose="02020603050405020304" pitchFamily="18" charset="0"/>
              </a:rPr>
              <a:t>North Dakota could </a:t>
            </a:r>
            <a:r>
              <a:rPr lang="en-US" sz="1800" b="1" dirty="0">
                <a:solidFill>
                  <a:srgbClr val="000000"/>
                </a:solidFill>
                <a:latin typeface="Times New Roman" panose="02020603050405020304" pitchFamily="18" charset="0"/>
              </a:rPr>
              <a:t>receive approximately </a:t>
            </a:r>
            <a:r>
              <a:rPr lang="en-US" sz="1800" b="1" u="sng" dirty="0" smtClean="0">
                <a:solidFill>
                  <a:srgbClr val="FF0000"/>
                </a:solidFill>
                <a:latin typeface="Times New Roman" panose="02020603050405020304" pitchFamily="18" charset="0"/>
              </a:rPr>
              <a:t>$95 </a:t>
            </a:r>
            <a:r>
              <a:rPr lang="en-US" sz="1800" b="1" u="sng" dirty="0">
                <a:solidFill>
                  <a:srgbClr val="FF0000"/>
                </a:solidFill>
                <a:latin typeface="Times New Roman" panose="02020603050405020304" pitchFamily="18" charset="0"/>
              </a:rPr>
              <a:t>million </a:t>
            </a:r>
            <a:r>
              <a:rPr lang="en-US" sz="1800" b="1" dirty="0">
                <a:solidFill>
                  <a:srgbClr val="000000"/>
                </a:solidFill>
                <a:latin typeface="Times New Roman" panose="02020603050405020304" pitchFamily="18" charset="0"/>
              </a:rPr>
              <a:t>for infrastructure development </a:t>
            </a:r>
            <a:r>
              <a:rPr lang="en-US" sz="1800" b="1" dirty="0" smtClean="0">
                <a:solidFill>
                  <a:srgbClr val="000000"/>
                </a:solidFill>
                <a:latin typeface="Times New Roman" panose="02020603050405020304" pitchFamily="18" charset="0"/>
              </a:rPr>
              <a:t>over </a:t>
            </a:r>
            <a:r>
              <a:rPr lang="en-US" sz="1800" b="1" dirty="0">
                <a:solidFill>
                  <a:srgbClr val="000000"/>
                </a:solidFill>
                <a:latin typeface="Times New Roman" panose="02020603050405020304" pitchFamily="18" charset="0"/>
              </a:rPr>
              <a:t>five years </a:t>
            </a:r>
            <a:endParaRPr lang="en-US" sz="1800" dirty="0"/>
          </a:p>
        </p:txBody>
      </p:sp>
    </p:spTree>
    <p:extLst>
      <p:ext uri="{BB962C8B-B14F-4D97-AF65-F5344CB8AC3E}">
        <p14:creationId xmlns:p14="http://schemas.microsoft.com/office/powerpoint/2010/main" val="4095885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93" y="344488"/>
            <a:ext cx="8472488" cy="609600"/>
          </a:xfrm>
        </p:spPr>
        <p:txBody>
          <a:bodyPr/>
          <a:lstStyle/>
          <a:p>
            <a:pPr algn="ctr"/>
            <a:r>
              <a:rPr lang="en-US" dirty="0" smtClean="0"/>
              <a:t>Welcome to 2022!</a:t>
            </a:r>
            <a:endParaRPr lang="en-US" dirty="0"/>
          </a:p>
        </p:txBody>
      </p:sp>
      <p:sp>
        <p:nvSpPr>
          <p:cNvPr id="3" name="Content Placeholder 2"/>
          <p:cNvSpPr>
            <a:spLocks noGrp="1"/>
          </p:cNvSpPr>
          <p:nvPr>
            <p:ph idx="1"/>
          </p:nvPr>
        </p:nvSpPr>
        <p:spPr/>
        <p:txBody>
          <a:bodyPr/>
          <a:lstStyle/>
          <a:p>
            <a:r>
              <a:rPr lang="en-US" sz="2400" dirty="0" smtClean="0"/>
              <a:t>Tentative transition to the office April 18, 2022</a:t>
            </a:r>
          </a:p>
          <a:p>
            <a:endParaRPr lang="en-US" sz="2400" dirty="0"/>
          </a:p>
          <a:p>
            <a:r>
              <a:rPr lang="en-US" sz="2400" dirty="0" smtClean="0"/>
              <a:t>ADO’s still on maximum telework</a:t>
            </a:r>
          </a:p>
          <a:p>
            <a:endParaRPr lang="en-US" sz="2400" dirty="0"/>
          </a:p>
          <a:p>
            <a:r>
              <a:rPr lang="en-US" sz="2400" dirty="0" smtClean="0"/>
              <a:t>Communicating in Teams and Zoom</a:t>
            </a:r>
          </a:p>
          <a:p>
            <a:endParaRPr lang="en-US" sz="2400" dirty="0"/>
          </a:p>
          <a:p>
            <a:r>
              <a:rPr lang="en-US" sz="2400" dirty="0" smtClean="0"/>
              <a:t>Checking the mail every couple weeks, please email / FTP documents</a:t>
            </a:r>
          </a:p>
          <a:p>
            <a:endParaRPr lang="en-US" sz="2400" dirty="0"/>
          </a:p>
          <a:p>
            <a:r>
              <a:rPr lang="en-US" sz="2400" dirty="0" smtClean="0"/>
              <a:t>Electronic grants continue</a:t>
            </a:r>
            <a:endParaRPr lang="en-US" dirty="0"/>
          </a:p>
          <a:p>
            <a:endParaRPr lang="en-US" dirty="0"/>
          </a:p>
        </p:txBody>
      </p:sp>
    </p:spTree>
    <p:extLst>
      <p:ext uri="{BB962C8B-B14F-4D97-AF65-F5344CB8AC3E}">
        <p14:creationId xmlns:p14="http://schemas.microsoft.com/office/powerpoint/2010/main" val="1335491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546" y="223777"/>
            <a:ext cx="8472488" cy="609600"/>
          </a:xfrm>
        </p:spPr>
        <p:txBody>
          <a:bodyPr/>
          <a:lstStyle/>
          <a:p>
            <a:pPr algn="ctr"/>
            <a:r>
              <a:rPr lang="en-US" sz="3200" dirty="0" smtClean="0"/>
              <a:t>Program Management Changes</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84361386"/>
              </p:ext>
            </p:extLst>
          </p:nvPr>
        </p:nvGraphicFramePr>
        <p:xfrm>
          <a:off x="138896" y="833377"/>
          <a:ext cx="8877788" cy="5185443"/>
        </p:xfrm>
        <a:graphic>
          <a:graphicData uri="http://schemas.openxmlformats.org/drawingml/2006/table">
            <a:tbl>
              <a:tblPr/>
              <a:tblGrid>
                <a:gridCol w="1120157">
                  <a:extLst>
                    <a:ext uri="{9D8B030D-6E8A-4147-A177-3AD203B41FA5}">
                      <a16:colId xmlns:a16="http://schemas.microsoft.com/office/drawing/2014/main" val="3230295890"/>
                    </a:ext>
                  </a:extLst>
                </a:gridCol>
                <a:gridCol w="323123">
                  <a:extLst>
                    <a:ext uri="{9D8B030D-6E8A-4147-A177-3AD203B41FA5}">
                      <a16:colId xmlns:a16="http://schemas.microsoft.com/office/drawing/2014/main" val="1152272473"/>
                    </a:ext>
                  </a:extLst>
                </a:gridCol>
                <a:gridCol w="215415">
                  <a:extLst>
                    <a:ext uri="{9D8B030D-6E8A-4147-A177-3AD203B41FA5}">
                      <a16:colId xmlns:a16="http://schemas.microsoft.com/office/drawing/2014/main" val="2414575849"/>
                    </a:ext>
                  </a:extLst>
                </a:gridCol>
                <a:gridCol w="1120157">
                  <a:extLst>
                    <a:ext uri="{9D8B030D-6E8A-4147-A177-3AD203B41FA5}">
                      <a16:colId xmlns:a16="http://schemas.microsoft.com/office/drawing/2014/main" val="170893068"/>
                    </a:ext>
                  </a:extLst>
                </a:gridCol>
                <a:gridCol w="323123">
                  <a:extLst>
                    <a:ext uri="{9D8B030D-6E8A-4147-A177-3AD203B41FA5}">
                      <a16:colId xmlns:a16="http://schemas.microsoft.com/office/drawing/2014/main" val="930842459"/>
                    </a:ext>
                  </a:extLst>
                </a:gridCol>
                <a:gridCol w="215415">
                  <a:extLst>
                    <a:ext uri="{9D8B030D-6E8A-4147-A177-3AD203B41FA5}">
                      <a16:colId xmlns:a16="http://schemas.microsoft.com/office/drawing/2014/main" val="1266391223"/>
                    </a:ext>
                  </a:extLst>
                </a:gridCol>
                <a:gridCol w="1120157">
                  <a:extLst>
                    <a:ext uri="{9D8B030D-6E8A-4147-A177-3AD203B41FA5}">
                      <a16:colId xmlns:a16="http://schemas.microsoft.com/office/drawing/2014/main" val="231266109"/>
                    </a:ext>
                  </a:extLst>
                </a:gridCol>
                <a:gridCol w="323123">
                  <a:extLst>
                    <a:ext uri="{9D8B030D-6E8A-4147-A177-3AD203B41FA5}">
                      <a16:colId xmlns:a16="http://schemas.microsoft.com/office/drawing/2014/main" val="572705275"/>
                    </a:ext>
                  </a:extLst>
                </a:gridCol>
                <a:gridCol w="215415">
                  <a:extLst>
                    <a:ext uri="{9D8B030D-6E8A-4147-A177-3AD203B41FA5}">
                      <a16:colId xmlns:a16="http://schemas.microsoft.com/office/drawing/2014/main" val="200267651"/>
                    </a:ext>
                  </a:extLst>
                </a:gridCol>
                <a:gridCol w="1120157">
                  <a:extLst>
                    <a:ext uri="{9D8B030D-6E8A-4147-A177-3AD203B41FA5}">
                      <a16:colId xmlns:a16="http://schemas.microsoft.com/office/drawing/2014/main" val="1494028603"/>
                    </a:ext>
                  </a:extLst>
                </a:gridCol>
                <a:gridCol w="323123">
                  <a:extLst>
                    <a:ext uri="{9D8B030D-6E8A-4147-A177-3AD203B41FA5}">
                      <a16:colId xmlns:a16="http://schemas.microsoft.com/office/drawing/2014/main" val="1911381370"/>
                    </a:ext>
                  </a:extLst>
                </a:gridCol>
                <a:gridCol w="215415">
                  <a:extLst>
                    <a:ext uri="{9D8B030D-6E8A-4147-A177-3AD203B41FA5}">
                      <a16:colId xmlns:a16="http://schemas.microsoft.com/office/drawing/2014/main" val="3018436870"/>
                    </a:ext>
                  </a:extLst>
                </a:gridCol>
                <a:gridCol w="1120157">
                  <a:extLst>
                    <a:ext uri="{9D8B030D-6E8A-4147-A177-3AD203B41FA5}">
                      <a16:colId xmlns:a16="http://schemas.microsoft.com/office/drawing/2014/main" val="1623182080"/>
                    </a:ext>
                  </a:extLst>
                </a:gridCol>
                <a:gridCol w="323123">
                  <a:extLst>
                    <a:ext uri="{9D8B030D-6E8A-4147-A177-3AD203B41FA5}">
                      <a16:colId xmlns:a16="http://schemas.microsoft.com/office/drawing/2014/main" val="3141777111"/>
                    </a:ext>
                  </a:extLst>
                </a:gridCol>
                <a:gridCol w="799728">
                  <a:extLst>
                    <a:ext uri="{9D8B030D-6E8A-4147-A177-3AD203B41FA5}">
                      <a16:colId xmlns:a16="http://schemas.microsoft.com/office/drawing/2014/main" val="145432136"/>
                    </a:ext>
                  </a:extLst>
                </a:gridCol>
              </a:tblGrid>
              <a:tr h="175353">
                <a:tc>
                  <a:txBody>
                    <a:bodyPr/>
                    <a:lstStyle/>
                    <a:p>
                      <a:pPr algn="l" fontAlgn="b"/>
                      <a:r>
                        <a:rPr lang="en-US" sz="900" b="1" i="0" u="sng" strike="noStrike">
                          <a:solidFill>
                            <a:srgbClr val="000000"/>
                          </a:solidFill>
                          <a:effectLst/>
                          <a:latin typeface="Calibri" panose="020F0502020204030204" pitchFamily="34" charset="0"/>
                        </a:rPr>
                        <a:t>Kyle</a:t>
                      </a:r>
                    </a:p>
                  </a:txBody>
                  <a:tcPr marL="7071" marR="7071" marT="70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sng" strike="noStrike">
                          <a:solidFill>
                            <a:srgbClr val="000000"/>
                          </a:solidFill>
                          <a:effectLst/>
                          <a:latin typeface="Calibri" panose="020F0502020204030204" pitchFamily="34" charset="0"/>
                        </a:rPr>
                        <a:t>Jeremy</a:t>
                      </a:r>
                    </a:p>
                  </a:txBody>
                  <a:tcPr marL="7071" marR="7071" marT="70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sng" strike="noStrike">
                          <a:solidFill>
                            <a:srgbClr val="000000"/>
                          </a:solidFill>
                          <a:effectLst/>
                          <a:latin typeface="Calibri" panose="020F0502020204030204" pitchFamily="34" charset="0"/>
                        </a:rPr>
                        <a:t>Jason</a:t>
                      </a:r>
                    </a:p>
                  </a:txBody>
                  <a:tcPr marL="7071" marR="7071" marT="70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sng" strike="noStrike">
                          <a:solidFill>
                            <a:srgbClr val="000000"/>
                          </a:solidFill>
                          <a:effectLst/>
                          <a:latin typeface="Calibri" panose="020F0502020204030204" pitchFamily="34" charset="0"/>
                        </a:rPr>
                        <a:t>Mark H.</a:t>
                      </a:r>
                    </a:p>
                  </a:txBody>
                  <a:tcPr marL="7071" marR="7071" marT="70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1" i="0" u="sng" strike="noStrike">
                        <a:solidFill>
                          <a:srgbClr val="000000"/>
                        </a:solidFill>
                        <a:effectLst/>
                        <a:latin typeface="Calibri" panose="020F0502020204030204" pitchFamily="34" charset="0"/>
                      </a:endParaRPr>
                    </a:p>
                  </a:txBody>
                  <a:tcPr marL="7071" marR="7071" marT="70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1" i="0" u="sng" strike="noStrike">
                        <a:solidFill>
                          <a:srgbClr val="000000"/>
                        </a:solidFill>
                        <a:effectLst/>
                        <a:latin typeface="Calibri" panose="020F0502020204030204" pitchFamily="34" charset="0"/>
                      </a:endParaRPr>
                    </a:p>
                  </a:txBody>
                  <a:tcPr marL="7071" marR="7071" marT="70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sng" strike="noStrike">
                          <a:solidFill>
                            <a:srgbClr val="000000"/>
                          </a:solidFill>
                          <a:effectLst/>
                          <a:latin typeface="Calibri" panose="020F0502020204030204" pitchFamily="34" charset="0"/>
                        </a:rPr>
                        <a:t>Mark S.</a:t>
                      </a:r>
                    </a:p>
                  </a:txBody>
                  <a:tcPr marL="7071" marR="7071" marT="70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900" b="1" i="0" u="sng" strike="noStrike">
                        <a:solidFill>
                          <a:srgbClr val="000000"/>
                        </a:solidFill>
                        <a:effectLst/>
                        <a:latin typeface="Calibri" panose="020F0502020204030204" pitchFamily="34" charset="0"/>
                      </a:endParaRPr>
                    </a:p>
                  </a:txBody>
                  <a:tcPr marL="7071" marR="7071" marT="707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sng" strike="noStrike">
                          <a:solidFill>
                            <a:srgbClr val="000000"/>
                          </a:solidFill>
                          <a:effectLst/>
                          <a:latin typeface="Calibri" panose="020F0502020204030204" pitchFamily="34" charset="0"/>
                        </a:rPr>
                        <a:t>Sheri</a:t>
                      </a:r>
                    </a:p>
                  </a:txBody>
                  <a:tcPr marL="7071" marR="7071" marT="7071" marB="0" anchor="b">
                    <a:lnL>
                      <a:noFill/>
                    </a:lnL>
                    <a:lnR>
                      <a:noFill/>
                    </a:lnR>
                    <a:lnT>
                      <a:noFill/>
                    </a:lnT>
                    <a:lnB>
                      <a:noFill/>
                    </a:lnB>
                  </a:tcPr>
                </a:tc>
                <a:extLst>
                  <a:ext uri="{0D108BD9-81ED-4DB2-BD59-A6C34878D82A}">
                    <a16:rowId xmlns:a16="http://schemas.microsoft.com/office/drawing/2014/main" val="244777634"/>
                  </a:ext>
                </a:extLst>
              </a:tr>
              <a:tr h="167003">
                <a:tc>
                  <a:txBody>
                    <a:bodyPr/>
                    <a:lstStyle/>
                    <a:p>
                      <a:pPr algn="l" fontAlgn="b"/>
                      <a:r>
                        <a:rPr lang="en-US" sz="800" b="1" i="0" u="sng" strike="noStrike">
                          <a:solidFill>
                            <a:srgbClr val="000000"/>
                          </a:solidFill>
                          <a:effectLst/>
                          <a:latin typeface="Calibri" panose="020F0502020204030204" pitchFamily="34" charset="0"/>
                        </a:rPr>
                        <a:t>ND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sng" strike="noStrike">
                          <a:solidFill>
                            <a:srgbClr val="000000"/>
                          </a:solidFill>
                          <a:effectLst/>
                          <a:latin typeface="Calibri" panose="020F0502020204030204" pitchFamily="34" charset="0"/>
                        </a:rPr>
                        <a:t>SD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sng" strike="noStrike">
                          <a:solidFill>
                            <a:srgbClr val="000000"/>
                          </a:solidFill>
                          <a:effectLst/>
                          <a:latin typeface="Calibri" panose="020F0502020204030204" pitchFamily="34" charset="0"/>
                        </a:rPr>
                        <a:t>ND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sng" strike="noStrike">
                          <a:solidFill>
                            <a:srgbClr val="000000"/>
                          </a:solidFill>
                          <a:effectLst/>
                          <a:latin typeface="Calibri" panose="020F0502020204030204" pitchFamily="34" charset="0"/>
                        </a:rPr>
                        <a:t>ND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sng"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sng"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sng" strike="noStrike">
                          <a:solidFill>
                            <a:srgbClr val="000000"/>
                          </a:solidFill>
                          <a:effectLst/>
                          <a:latin typeface="Calibri" panose="020F0502020204030204" pitchFamily="34" charset="0"/>
                        </a:rPr>
                        <a:t>ND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Environmental</a:t>
                      </a: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83399237"/>
                  </a:ext>
                </a:extLst>
              </a:tr>
              <a:tr h="167003">
                <a:tc>
                  <a:txBody>
                    <a:bodyPr/>
                    <a:lstStyle/>
                    <a:p>
                      <a:pPr algn="l" fontAlgn="b"/>
                      <a:r>
                        <a:rPr lang="en-US" sz="800" b="1" i="1" u="none" strike="noStrike">
                          <a:solidFill>
                            <a:srgbClr val="000000"/>
                          </a:solidFill>
                          <a:effectLst/>
                          <a:latin typeface="Calibri" panose="020F0502020204030204" pitchFamily="34" charset="0"/>
                        </a:rPr>
                        <a:t>Bismarck</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BIS</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Belle Fourche</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EFC</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Bottineau</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D09</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Ashley</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ASY</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Casselton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5N8</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36673045"/>
                  </a:ext>
                </a:extLst>
              </a:tr>
              <a:tr h="167003">
                <a:tc>
                  <a:txBody>
                    <a:bodyPr/>
                    <a:lstStyle/>
                    <a:p>
                      <a:pPr algn="l" fontAlgn="b"/>
                      <a:r>
                        <a:rPr lang="en-US" sz="800" b="1" i="1" u="none" strike="noStrike">
                          <a:solidFill>
                            <a:srgbClr val="000000"/>
                          </a:solidFill>
                          <a:effectLst/>
                          <a:latin typeface="Calibri" panose="020F0502020204030204" pitchFamily="34" charset="0"/>
                        </a:rPr>
                        <a:t>Grand Forks</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GFK</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Bison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6V5</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Cando</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9D7</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Beach</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20U</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Edgeley</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51D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sng" strike="noStrike">
                          <a:solidFill>
                            <a:srgbClr val="000000"/>
                          </a:solidFill>
                          <a:effectLst/>
                          <a:latin typeface="Calibri" panose="020F0502020204030204" pitchFamily="34" charset="0"/>
                        </a:rPr>
                        <a:t>Brian</a:t>
                      </a: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2626856"/>
                  </a:ext>
                </a:extLst>
              </a:tr>
              <a:tr h="167003">
                <a:tc>
                  <a:txBody>
                    <a:bodyPr/>
                    <a:lstStyle/>
                    <a:p>
                      <a:pPr algn="l"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Buffalo</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9D2</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Carrington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Bowman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BWW</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Ellendale</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4E7</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Planning / PFC</a:t>
                      </a: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6696252"/>
                  </a:ext>
                </a:extLst>
              </a:tr>
              <a:tr h="167003">
                <a:tc>
                  <a:txBody>
                    <a:bodyPr/>
                    <a:lstStyle/>
                    <a:p>
                      <a:pPr algn="l" fontAlgn="b"/>
                      <a:r>
                        <a:rPr lang="en-US" sz="800" b="1" i="0" u="sng" strike="noStrike">
                          <a:solidFill>
                            <a:srgbClr val="000000"/>
                          </a:solidFill>
                          <a:effectLst/>
                          <a:latin typeface="Calibri" panose="020F0502020204030204" pitchFamily="34" charset="0"/>
                        </a:rPr>
                        <a:t>SD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Chamberlain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9V9</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Cavalier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2C8</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Crosby</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D50</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1" u="none" strike="noStrike">
                          <a:solidFill>
                            <a:srgbClr val="000000"/>
                          </a:solidFill>
                          <a:effectLst/>
                          <a:latin typeface="Calibri" panose="020F0502020204030204" pitchFamily="34" charset="0"/>
                        </a:rPr>
                        <a:t>Fargo</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FAR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90056925"/>
                  </a:ext>
                </a:extLst>
              </a:tr>
              <a:tr h="167003">
                <a:tc>
                  <a:txBody>
                    <a:bodyPr/>
                    <a:lstStyle/>
                    <a:p>
                      <a:pPr algn="l" fontAlgn="b"/>
                      <a:r>
                        <a:rPr lang="en-US" sz="800" b="0" i="0" u="none" strike="noStrike">
                          <a:solidFill>
                            <a:srgbClr val="000000"/>
                          </a:solidFill>
                          <a:effectLst/>
                          <a:latin typeface="Calibri" panose="020F0502020204030204" pitchFamily="34" charset="0"/>
                        </a:rPr>
                        <a:t>Canton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7G9</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Custer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CUT</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Cooperstown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S32</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1" u="none" strike="noStrike">
                          <a:solidFill>
                            <a:srgbClr val="000000"/>
                          </a:solidFill>
                          <a:effectLst/>
                          <a:latin typeface="Calibri" panose="020F0502020204030204" pitchFamily="34" charset="0"/>
                        </a:rPr>
                        <a:t>Dickinson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DIK</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Gwinner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GWR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73703776"/>
                  </a:ext>
                </a:extLst>
              </a:tr>
              <a:tr h="167003">
                <a:tc>
                  <a:txBody>
                    <a:bodyPr/>
                    <a:lstStyle/>
                    <a:p>
                      <a:pPr algn="l" fontAlgn="b"/>
                      <a:r>
                        <a:rPr lang="en-US" sz="800" b="0" i="0" u="none" strike="noStrike">
                          <a:solidFill>
                            <a:srgbClr val="000000"/>
                          </a:solidFill>
                          <a:effectLst/>
                          <a:latin typeface="Calibri" panose="020F0502020204030204" pitchFamily="34" charset="0"/>
                        </a:rPr>
                        <a:t>DeSmet</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6E5</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Eagle Butte</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84D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Devils Lake</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a:solidFill>
                            <a:srgbClr val="000000"/>
                          </a:solidFill>
                          <a:effectLst/>
                          <a:latin typeface="Calibri" panose="020F0502020204030204" pitchFamily="34" charset="0"/>
                        </a:rPr>
                        <a:t>DVL</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Dunsieth</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S28</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Kindred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K74</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Unclassified</a:t>
                      </a: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solidFill>
                      <a:srgbClr val="E2EFDA"/>
                    </a:solidFill>
                  </a:tcPr>
                </a:tc>
                <a:extLst>
                  <a:ext uri="{0D108BD9-81ED-4DB2-BD59-A6C34878D82A}">
                    <a16:rowId xmlns:a16="http://schemas.microsoft.com/office/drawing/2014/main" val="4095934125"/>
                  </a:ext>
                </a:extLst>
              </a:tr>
              <a:tr h="167003">
                <a:tc>
                  <a:txBody>
                    <a:bodyPr/>
                    <a:lstStyle/>
                    <a:p>
                      <a:pPr algn="l" fontAlgn="b"/>
                      <a:r>
                        <a:rPr lang="en-US" sz="800" b="0" i="0" u="none" strike="noStrike">
                          <a:solidFill>
                            <a:srgbClr val="000000"/>
                          </a:solidFill>
                          <a:effectLst/>
                          <a:latin typeface="Calibri" panose="020F0502020204030204" pitchFamily="34" charset="0"/>
                        </a:rPr>
                        <a:t>Faulkton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3FU</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Edgemont</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0" i="0" u="none" strike="noStrike">
                          <a:solidFill>
                            <a:srgbClr val="000000"/>
                          </a:solidFill>
                          <a:effectLst/>
                          <a:latin typeface="Calibri" panose="020F0502020204030204" pitchFamily="34" charset="0"/>
                        </a:rPr>
                        <a:t>6V0</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Grafton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GAF</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Fort Yates</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Y27</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LaMoure</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4F9</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Not active</a:t>
                      </a: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solidFill>
                      <a:srgbClr val="FFFF00"/>
                    </a:solidFill>
                  </a:tcPr>
                </a:tc>
                <a:extLst>
                  <a:ext uri="{0D108BD9-81ED-4DB2-BD59-A6C34878D82A}">
                    <a16:rowId xmlns:a16="http://schemas.microsoft.com/office/drawing/2014/main" val="429725230"/>
                  </a:ext>
                </a:extLst>
              </a:tr>
              <a:tr h="167003">
                <a:tc>
                  <a:txBody>
                    <a:bodyPr/>
                    <a:lstStyle/>
                    <a:p>
                      <a:pPr algn="l" fontAlgn="b"/>
                      <a:r>
                        <a:rPr lang="en-US" sz="800" b="0" i="0" u="none" strike="noStrike">
                          <a:solidFill>
                            <a:srgbClr val="000000"/>
                          </a:solidFill>
                          <a:effectLst/>
                          <a:latin typeface="Calibri" panose="020F0502020204030204" pitchFamily="34" charset="0"/>
                        </a:rPr>
                        <a:t>Flandreau</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4P3</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Faith</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D07</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Harvey</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5H4</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Garrison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D05</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Linton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7L2</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Primary</a:t>
                      </a: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solidFill>
                      <a:srgbClr val="FFC000"/>
                    </a:solidFill>
                  </a:tcPr>
                </a:tc>
                <a:extLst>
                  <a:ext uri="{0D108BD9-81ED-4DB2-BD59-A6C34878D82A}">
                    <a16:rowId xmlns:a16="http://schemas.microsoft.com/office/drawing/2014/main" val="3488324567"/>
                  </a:ext>
                </a:extLst>
              </a:tr>
              <a:tr h="167003">
                <a:tc>
                  <a:txBody>
                    <a:bodyPr/>
                    <a:lstStyle/>
                    <a:p>
                      <a:pPr algn="l" fontAlgn="b"/>
                      <a:r>
                        <a:rPr lang="en-US" sz="800" b="0" i="0" u="none" strike="noStrike">
                          <a:solidFill>
                            <a:srgbClr val="000000"/>
                          </a:solidFill>
                          <a:effectLst/>
                          <a:latin typeface="Calibri" panose="020F0502020204030204" pitchFamily="34" charset="0"/>
                        </a:rPr>
                        <a:t>Highmore</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9D0</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Gettysburg</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0D8</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Hillsboro</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3H4</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Glen Ullin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D57</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Lisbon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6L3</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09083"/>
                  </a:ext>
                </a:extLst>
              </a:tr>
              <a:tr h="167003">
                <a:tc>
                  <a:txBody>
                    <a:bodyPr/>
                    <a:lstStyle/>
                    <a:p>
                      <a:pPr algn="l" fontAlgn="b"/>
                      <a:r>
                        <a:rPr lang="en-US" sz="800" b="0" i="0" u="none" strike="noStrike">
                          <a:solidFill>
                            <a:srgbClr val="000000"/>
                          </a:solidFill>
                          <a:effectLst/>
                          <a:latin typeface="Calibri" panose="020F0502020204030204" pitchFamily="34" charset="0"/>
                        </a:rPr>
                        <a:t>Howard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800" b="0" i="0" u="none" strike="noStrike">
                          <a:solidFill>
                            <a:srgbClr val="000000"/>
                          </a:solidFill>
                          <a:effectLst/>
                          <a:latin typeface="Calibri" panose="020F0502020204030204" pitchFamily="34" charset="0"/>
                        </a:rPr>
                        <a:t>8D9</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Gregory</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9D1</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1" u="none" strike="noStrike">
                          <a:solidFill>
                            <a:srgbClr val="000000"/>
                          </a:solidFill>
                          <a:effectLst/>
                          <a:latin typeface="Calibri" panose="020F0502020204030204" pitchFamily="34" charset="0"/>
                        </a:rPr>
                        <a:t>Jamestown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JMS</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Hazen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HZE</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Valley City</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BAC</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60668049"/>
                  </a:ext>
                </a:extLst>
              </a:tr>
              <a:tr h="167003">
                <a:tc>
                  <a:txBody>
                    <a:bodyPr/>
                    <a:lstStyle/>
                    <a:p>
                      <a:pPr algn="l" fontAlgn="b"/>
                      <a:r>
                        <a:rPr lang="en-US" sz="800" b="0" i="0" u="none" strike="noStrike">
                          <a:solidFill>
                            <a:srgbClr val="000000"/>
                          </a:solidFill>
                          <a:effectLst/>
                          <a:latin typeface="Calibri" panose="020F0502020204030204" pitchFamily="34" charset="0"/>
                        </a:rPr>
                        <a:t>Madison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MDS</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Hot Springs</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HSR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Langdon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D55</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Hettinger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HEI</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Wahpeton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BWP</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02198598"/>
                  </a:ext>
                </a:extLst>
              </a:tr>
              <a:tr h="167003">
                <a:tc>
                  <a:txBody>
                    <a:bodyPr/>
                    <a:lstStyle/>
                    <a:p>
                      <a:pPr algn="l" fontAlgn="b"/>
                      <a:r>
                        <a:rPr lang="en-US" sz="800" b="0" i="0" u="none" strike="noStrike">
                          <a:solidFill>
                            <a:srgbClr val="000000"/>
                          </a:solidFill>
                          <a:effectLst/>
                          <a:latin typeface="Calibri" panose="020F0502020204030204" pitchFamily="34" charset="0"/>
                        </a:rPr>
                        <a:t>Miller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MKA</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Kadoka</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5V8</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Lakota</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5L0</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Kenmare</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7K5</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89451149"/>
                  </a:ext>
                </a:extLst>
              </a:tr>
              <a:tr h="167003">
                <a:tc>
                  <a:txBody>
                    <a:bodyPr/>
                    <a:lstStyle/>
                    <a:p>
                      <a:pPr algn="l" fontAlgn="b"/>
                      <a:r>
                        <a:rPr lang="en-US" sz="800" b="0" i="0" u="none" strike="noStrike">
                          <a:solidFill>
                            <a:srgbClr val="000000"/>
                          </a:solidFill>
                          <a:effectLst/>
                          <a:latin typeface="Calibri" panose="020F0502020204030204" pitchFamily="34" charset="0"/>
                        </a:rPr>
                        <a:t>Mitchell</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MHE</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Lemmon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LEM</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Mayville</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D56</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Mandan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Y19</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sng" strike="noStrike">
                          <a:solidFill>
                            <a:srgbClr val="000000"/>
                          </a:solidFill>
                          <a:effectLst/>
                          <a:latin typeface="Calibri" panose="020F0502020204030204" pitchFamily="34" charset="0"/>
                        </a:rPr>
                        <a:t>SD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1232356"/>
                  </a:ext>
                </a:extLst>
              </a:tr>
              <a:tr h="167003">
                <a:tc>
                  <a:txBody>
                    <a:bodyPr/>
                    <a:lstStyle/>
                    <a:p>
                      <a:pPr algn="l" fontAlgn="b"/>
                      <a:r>
                        <a:rPr lang="en-US" sz="800" b="0" i="0" u="none" strike="noStrike">
                          <a:solidFill>
                            <a:srgbClr val="000000"/>
                          </a:solidFill>
                          <a:effectLst/>
                          <a:latin typeface="Calibri" panose="020F0502020204030204" pitchFamily="34" charset="0"/>
                        </a:rPr>
                        <a:t>Onida</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98D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Martin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9V6</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Northwood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4V4</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1" u="none" strike="noStrike">
                          <a:solidFill>
                            <a:srgbClr val="000000"/>
                          </a:solidFill>
                          <a:effectLst/>
                          <a:latin typeface="Calibri" panose="020F0502020204030204" pitchFamily="34" charset="0"/>
                        </a:rPr>
                        <a:t>Minot</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MOT</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1" u="none" strike="noStrike">
                          <a:solidFill>
                            <a:srgbClr val="000000"/>
                          </a:solidFill>
                          <a:effectLst/>
                          <a:latin typeface="Calibri" panose="020F0502020204030204" pitchFamily="34" charset="0"/>
                        </a:rPr>
                        <a:t>Aberdeen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ABR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51706909"/>
                  </a:ext>
                </a:extLst>
              </a:tr>
              <a:tr h="167003">
                <a:tc>
                  <a:txBody>
                    <a:bodyPr/>
                    <a:lstStyle/>
                    <a:p>
                      <a:pPr algn="l" fontAlgn="b"/>
                      <a:r>
                        <a:rPr lang="en-US" sz="800" b="0" i="0" u="none" strike="noStrike">
                          <a:solidFill>
                            <a:srgbClr val="000000"/>
                          </a:solidFill>
                          <a:effectLst/>
                          <a:latin typeface="Calibri" panose="020F0502020204030204" pitchFamily="34" charset="0"/>
                        </a:rPr>
                        <a:t>Parkston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8V3</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McLaughlin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5P2</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Oakes</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2D5</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Mohall</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HBC</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Britton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BTN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32612184"/>
                  </a:ext>
                </a:extLst>
              </a:tr>
              <a:tr h="167003">
                <a:tc>
                  <a:txBody>
                    <a:bodyPr/>
                    <a:lstStyle/>
                    <a:p>
                      <a:pPr algn="l" fontAlgn="b"/>
                      <a:r>
                        <a:rPr lang="en-US" sz="800" b="1" i="1" u="none" strike="noStrike">
                          <a:solidFill>
                            <a:srgbClr val="000000"/>
                          </a:solidFill>
                          <a:effectLst/>
                          <a:latin typeface="Calibri" panose="020F0502020204030204" pitchFamily="34" charset="0"/>
                        </a:rPr>
                        <a:t>Sioux Falls</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FSD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Mobridge</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MBG</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Park River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Y37</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Mott</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3P3</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Brookings</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BXX</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46315831"/>
                  </a:ext>
                </a:extLst>
              </a:tr>
              <a:tr h="167003">
                <a:tc>
                  <a:txBody>
                    <a:bodyPr/>
                    <a:lstStyle/>
                    <a:p>
                      <a:pPr algn="l" fontAlgn="b"/>
                      <a:r>
                        <a:rPr lang="en-US" sz="800" b="0" i="0" u="none" strike="noStrike">
                          <a:solidFill>
                            <a:srgbClr val="000000"/>
                          </a:solidFill>
                          <a:effectLst/>
                          <a:latin typeface="Calibri" panose="020F0502020204030204" pitchFamily="34" charset="0"/>
                        </a:rPr>
                        <a:t>Springfield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Y03</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Murdo</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8F6</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Pembina</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PMB</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Parshall</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Y74</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Clark</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8D7</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82279231"/>
                  </a:ext>
                </a:extLst>
              </a:tr>
              <a:tr h="167003">
                <a:tc>
                  <a:txBody>
                    <a:bodyPr/>
                    <a:lstStyle/>
                    <a:p>
                      <a:pPr algn="l" fontAlgn="b"/>
                      <a:r>
                        <a:rPr lang="en-US" sz="800" b="0" i="0" u="none" strike="noStrike">
                          <a:solidFill>
                            <a:srgbClr val="000000"/>
                          </a:solidFill>
                          <a:effectLst/>
                          <a:latin typeface="Calibri" panose="020F0502020204030204" pitchFamily="34" charset="0"/>
                        </a:rPr>
                        <a:t>Tea</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Y14</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Philip</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PHP</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Rolla</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06D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Stanley</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08D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Eureka</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3W8</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9466391"/>
                  </a:ext>
                </a:extLst>
              </a:tr>
              <a:tr h="167003">
                <a:tc>
                  <a:txBody>
                    <a:bodyPr/>
                    <a:lstStyle/>
                    <a:p>
                      <a:pPr algn="l" fontAlgn="b"/>
                      <a:r>
                        <a:rPr lang="en-US" sz="800" b="0" i="0" u="none" strike="noStrike">
                          <a:solidFill>
                            <a:srgbClr val="000000"/>
                          </a:solidFill>
                          <a:effectLst/>
                          <a:latin typeface="Calibri" panose="020F0502020204030204" pitchFamily="34" charset="0"/>
                        </a:rPr>
                        <a:t>Vermillion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VMR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1" u="none" strike="noStrike">
                          <a:solidFill>
                            <a:srgbClr val="000000"/>
                          </a:solidFill>
                          <a:effectLst/>
                          <a:latin typeface="Calibri" panose="020F0502020204030204" pitchFamily="34" charset="0"/>
                        </a:rPr>
                        <a:t>Pierre</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PIR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Rugby</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RUG</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sng" strike="noStrike">
                          <a:solidFill>
                            <a:srgbClr val="000000"/>
                          </a:solidFill>
                          <a:effectLst/>
                          <a:latin typeface="Calibri" panose="020F0502020204030204" pitchFamily="34" charset="0"/>
                        </a:rPr>
                        <a:t>State of ND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Hoven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9F8</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42410600"/>
                  </a:ext>
                </a:extLst>
              </a:tr>
              <a:tr h="167003">
                <a:tc>
                  <a:txBody>
                    <a:bodyPr/>
                    <a:lstStyle/>
                    <a:p>
                      <a:pPr algn="l" fontAlgn="b"/>
                      <a:r>
                        <a:rPr lang="en-US" sz="800" b="0" i="0" u="none" strike="noStrike">
                          <a:solidFill>
                            <a:srgbClr val="000000"/>
                          </a:solidFill>
                          <a:effectLst/>
                          <a:latin typeface="Calibri" panose="020F0502020204030204" pitchFamily="34" charset="0"/>
                        </a:rPr>
                        <a:t>Wagner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AGZ</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Pine Ridge</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IEN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Walhalla</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96D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Tioga</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D60</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Huron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HON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2343447"/>
                  </a:ext>
                </a:extLst>
              </a:tr>
              <a:tr h="167003">
                <a:tc>
                  <a:txBody>
                    <a:bodyPr/>
                    <a:lstStyle/>
                    <a:p>
                      <a:pPr algn="l" fontAlgn="b"/>
                      <a:r>
                        <a:rPr lang="en-US" sz="800" b="0" i="0" u="none" strike="noStrike">
                          <a:solidFill>
                            <a:srgbClr val="000000"/>
                          </a:solidFill>
                          <a:effectLst/>
                          <a:latin typeface="Calibri" panose="020F0502020204030204" pitchFamily="34" charset="0"/>
                        </a:rPr>
                        <a:t>Wessington Springs</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4X4</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Platte</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1D3</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Washburn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5C8</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Milbank</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1D1</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70995534"/>
                  </a:ext>
                </a:extLst>
              </a:tr>
              <a:tr h="167003">
                <a:tc>
                  <a:txBody>
                    <a:bodyPr/>
                    <a:lstStyle/>
                    <a:p>
                      <a:pPr algn="l" fontAlgn="b"/>
                      <a:r>
                        <a:rPr lang="en-US" sz="800" b="0" i="0" u="none" strike="noStrike">
                          <a:solidFill>
                            <a:srgbClr val="000000"/>
                          </a:solidFill>
                          <a:effectLst/>
                          <a:latin typeface="Calibri" panose="020F0502020204030204" pitchFamily="34" charset="0"/>
                        </a:rPr>
                        <a:t>Yankton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YKN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Presho</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800" b="0" i="0" u="none" strike="noStrike">
                          <a:solidFill>
                            <a:srgbClr val="000000"/>
                          </a:solidFill>
                          <a:effectLst/>
                          <a:latin typeface="Calibri" panose="020F0502020204030204" pitchFamily="34" charset="0"/>
                        </a:rPr>
                        <a:t>5P5</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1" u="sng" strike="noStrike">
                          <a:solidFill>
                            <a:srgbClr val="000000"/>
                          </a:solidFill>
                          <a:effectLst/>
                          <a:latin typeface="Calibri" panose="020F0502020204030204" pitchFamily="34" charset="0"/>
                        </a:rPr>
                        <a:t>Buy American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Watford City</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S25</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Redfield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1D8</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39730887"/>
                  </a:ext>
                </a:extLst>
              </a:tr>
              <a:tr h="167003">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1" i="1" u="none" strike="noStrike">
                          <a:solidFill>
                            <a:srgbClr val="000000"/>
                          </a:solidFill>
                          <a:effectLst/>
                          <a:latin typeface="Calibri" panose="020F0502020204030204" pitchFamily="34" charset="0"/>
                        </a:rPr>
                        <a:t>Rapid City</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RAP</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1" i="1" u="none" strike="noStrike">
                          <a:solidFill>
                            <a:srgbClr val="000000"/>
                          </a:solidFill>
                          <a:effectLst/>
                          <a:latin typeface="Calibri" panose="020F0502020204030204" pitchFamily="34" charset="0"/>
                        </a:rPr>
                        <a:t>Williston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XWA</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panose="020F0502020204030204" pitchFamily="34" charset="0"/>
                        </a:rPr>
                        <a:t>Sisseton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8D3</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72641114"/>
                  </a:ext>
                </a:extLst>
              </a:tr>
              <a:tr h="167003">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Rosebud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SUO</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1" i="1" u="none" strike="noStrike">
                          <a:solidFill>
                            <a:srgbClr val="000000"/>
                          </a:solidFill>
                          <a:effectLst/>
                          <a:latin typeface="Calibri" panose="020F0502020204030204" pitchFamily="34" charset="0"/>
                        </a:rPr>
                        <a:t>Watertown</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800" b="0" i="0" u="none" strike="noStrike">
                          <a:solidFill>
                            <a:srgbClr val="000000"/>
                          </a:solidFill>
                          <a:effectLst/>
                          <a:latin typeface="Calibri" panose="020F0502020204030204" pitchFamily="34" charset="0"/>
                        </a:rPr>
                        <a:t>ATY</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7889391"/>
                  </a:ext>
                </a:extLst>
              </a:tr>
              <a:tr h="167003">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Spearfish</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SPF</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Webster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1D7</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69344486"/>
                  </a:ext>
                </a:extLst>
              </a:tr>
              <a:tr h="167003">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sng" strike="noStrike">
                          <a:solidFill>
                            <a:srgbClr val="000000"/>
                          </a:solidFill>
                          <a:effectLst/>
                          <a:latin typeface="Calibri" panose="020F0502020204030204" pitchFamily="34" charset="0"/>
                        </a:rPr>
                        <a:t>State of SD</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 </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extLst>
                  <a:ext uri="{0D108BD9-81ED-4DB2-BD59-A6C34878D82A}">
                    <a16:rowId xmlns:a16="http://schemas.microsoft.com/office/drawing/2014/main" val="441265112"/>
                  </a:ext>
                </a:extLst>
              </a:tr>
              <a:tr h="167003">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Sturgis</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49B</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l" fontAlgn="b"/>
                      <a:endParaRPr lang="en-US" sz="800" b="1" i="1"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1" i="1"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1" i="1"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extLst>
                  <a:ext uri="{0D108BD9-81ED-4DB2-BD59-A6C34878D82A}">
                    <a16:rowId xmlns:a16="http://schemas.microsoft.com/office/drawing/2014/main" val="3826624049"/>
                  </a:ext>
                </a:extLst>
              </a:tr>
              <a:tr h="167003">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Wall</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6V4</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extLst>
                  <a:ext uri="{0D108BD9-81ED-4DB2-BD59-A6C34878D82A}">
                    <a16:rowId xmlns:a16="http://schemas.microsoft.com/office/drawing/2014/main" val="3085159633"/>
                  </a:ext>
                </a:extLst>
              </a:tr>
              <a:tr h="167003">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a:solidFill>
                            <a:srgbClr val="000000"/>
                          </a:solidFill>
                          <a:effectLst/>
                          <a:latin typeface="Calibri" panose="020F0502020204030204" pitchFamily="34" charset="0"/>
                        </a:rPr>
                        <a:t>Winner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ICR</a:t>
                      </a:r>
                    </a:p>
                  </a:txBody>
                  <a:tcPr marL="7071" marR="7071" marT="707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a:solidFill>
                          <a:srgbClr val="000000"/>
                        </a:solidFill>
                        <a:effectLst/>
                        <a:latin typeface="Calibri" panose="020F0502020204030204" pitchFamily="34" charset="0"/>
                      </a:endParaRPr>
                    </a:p>
                  </a:txBody>
                  <a:tcPr marL="7071" marR="7071" marT="7071" marB="0" anchor="b">
                    <a:lnL>
                      <a:noFill/>
                    </a:lnL>
                    <a:lnR>
                      <a:noFill/>
                    </a:lnR>
                    <a:lnT>
                      <a:noFill/>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7071" marR="7071" marT="7071" marB="0" anchor="b">
                    <a:lnL>
                      <a:noFill/>
                    </a:lnL>
                    <a:lnR>
                      <a:noFill/>
                    </a:lnR>
                    <a:lnT>
                      <a:noFill/>
                    </a:lnT>
                    <a:lnB>
                      <a:noFill/>
                    </a:lnB>
                  </a:tcPr>
                </a:tc>
                <a:extLst>
                  <a:ext uri="{0D108BD9-81ED-4DB2-BD59-A6C34878D82A}">
                    <a16:rowId xmlns:a16="http://schemas.microsoft.com/office/drawing/2014/main" val="3626150430"/>
                  </a:ext>
                </a:extLst>
              </a:tr>
            </a:tbl>
          </a:graphicData>
        </a:graphic>
      </p:graphicFrame>
    </p:spTree>
    <p:extLst>
      <p:ext uri="{BB962C8B-B14F-4D97-AF65-F5344CB8AC3E}">
        <p14:creationId xmlns:p14="http://schemas.microsoft.com/office/powerpoint/2010/main" val="136120850"/>
      </p:ext>
    </p:extLst>
  </p:cSld>
  <p:clrMapOvr>
    <a:masterClrMapping/>
  </p:clrMapOvr>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3829</TotalTime>
  <Words>1303</Words>
  <Application>Microsoft Office PowerPoint</Application>
  <PresentationFormat>On-screen Show (4:3)</PresentationFormat>
  <Paragraphs>533</Paragraphs>
  <Slides>21</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Helvetica Neue Medium</vt:lpstr>
      <vt:lpstr>Times New Roman</vt:lpstr>
      <vt:lpstr>1_Custom Design</vt:lpstr>
      <vt:lpstr>2_Custom Design</vt:lpstr>
      <vt:lpstr>Dakota Minnesota Airports District Office</vt:lpstr>
      <vt:lpstr>Presentation Topics</vt:lpstr>
      <vt:lpstr>Staff Changes at DMA ADO</vt:lpstr>
      <vt:lpstr>FAA’s Current Status</vt:lpstr>
      <vt:lpstr>FAA MONEY</vt:lpstr>
      <vt:lpstr>FY2022 AIP Grants  Entitlement only grants</vt:lpstr>
      <vt:lpstr>Bipartisan Infrastructure Law</vt:lpstr>
      <vt:lpstr>Welcome to 2022!</vt:lpstr>
      <vt:lpstr>Program Management Changes</vt:lpstr>
      <vt:lpstr>South Dakota Grant Funding 2013 – 2022 YTD; Supplemental Appropriations and CARES Act</vt:lpstr>
      <vt:lpstr>PowerPoint Presentation</vt:lpstr>
      <vt:lpstr>Grants in 2021</vt:lpstr>
      <vt:lpstr>Where did the funding go?</vt:lpstr>
      <vt:lpstr>Grants in 2021</vt:lpstr>
      <vt:lpstr>Grants in 2021</vt:lpstr>
      <vt:lpstr>Grants in 2021</vt:lpstr>
      <vt:lpstr>Grants in 2022</vt:lpstr>
      <vt:lpstr>Lifecycle of a grant</vt:lpstr>
      <vt:lpstr>Closeouts</vt:lpstr>
      <vt:lpstr>What’s Happening in the ADO?</vt:lpstr>
      <vt:lpstr>QUESTIONS</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MTONEY</dc:creator>
  <cp:lastModifiedBy>Anderson, David P (FAA)</cp:lastModifiedBy>
  <cp:revision>243</cp:revision>
  <cp:lastPrinted>2022-03-07T16:02:42Z</cp:lastPrinted>
  <dcterms:created xsi:type="dcterms:W3CDTF">2005-01-28T20:32:53Z</dcterms:created>
  <dcterms:modified xsi:type="dcterms:W3CDTF">2022-04-06T14:02:48Z</dcterms:modified>
</cp:coreProperties>
</file>