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7"/>
  </p:notesMasterIdLst>
  <p:handoutMasterIdLst>
    <p:handoutMasterId r:id="rId28"/>
  </p:handoutMasterIdLst>
  <p:sldIdLst>
    <p:sldId id="502" r:id="rId7"/>
    <p:sldId id="509" r:id="rId8"/>
    <p:sldId id="510" r:id="rId9"/>
    <p:sldId id="512" r:id="rId10"/>
    <p:sldId id="525" r:id="rId11"/>
    <p:sldId id="528" r:id="rId12"/>
    <p:sldId id="529" r:id="rId13"/>
    <p:sldId id="524" r:id="rId14"/>
    <p:sldId id="518" r:id="rId15"/>
    <p:sldId id="511" r:id="rId16"/>
    <p:sldId id="523" r:id="rId17"/>
    <p:sldId id="519" r:id="rId18"/>
    <p:sldId id="520" r:id="rId19"/>
    <p:sldId id="521" r:id="rId20"/>
    <p:sldId id="515" r:id="rId21"/>
    <p:sldId id="513" r:id="rId22"/>
    <p:sldId id="516" r:id="rId23"/>
    <p:sldId id="526" r:id="rId24"/>
    <p:sldId id="514" r:id="rId25"/>
    <p:sldId id="527" r:id="rId26"/>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61BBDF-281C-2F12-157A-1D7D0C0EC814}" name="Andrew Zielike" initials="AZ" userId="S::andrew.zielike@kljeng.com::43f4e962-6918-4e27-b37e-46309c22ff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ill Furaus" initials="JF" lastIdx="3" clrIdx="0">
    <p:extLst>
      <p:ext uri="{19B8F6BF-5375-455C-9EA6-DF929625EA0E}">
        <p15:presenceInfo xmlns:p15="http://schemas.microsoft.com/office/powerpoint/2012/main" userId="S-1-5-21-1978376499-48919739-1801591123-1860" providerId="AD"/>
      </p:ext>
    </p:extLst>
  </p:cmAuthor>
  <p:cmAuthor id="2" name="Amber Channel" initials="AC" lastIdx="3" clrIdx="1">
    <p:extLst>
      <p:ext uri="{19B8F6BF-5375-455C-9EA6-DF929625EA0E}">
        <p15:presenceInfo xmlns:p15="http://schemas.microsoft.com/office/powerpoint/2012/main" userId="S::amber.channel@kljeng.com::ff6ae165-786e-4f24-84f4-f6e933746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3E47"/>
    <a:srgbClr val="666D70"/>
    <a:srgbClr val="F99B0C"/>
    <a:srgbClr val="CE1126"/>
    <a:srgbClr val="0F2B5B"/>
    <a:srgbClr val="00848E"/>
    <a:srgbClr val="BFBAAF"/>
    <a:srgbClr val="22BC3F"/>
    <a:srgbClr val="DD5900"/>
    <a:srgbClr val="BAC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219ED6-54D6-17D0-7A52-87492398146A}" v="66" dt="2022-04-04T19:45:45.456"/>
    <p1510:client id="{AF595829-B092-4B1E-A5EF-629FFD154BF4}" v="13" dt="2022-04-05T11:37:31.9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53"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5"/>
            <a:ext cx="2972098" cy="464205"/>
          </a:xfrm>
          <a:prstGeom prst="rect">
            <a:avLst/>
          </a:prstGeom>
        </p:spPr>
        <p:txBody>
          <a:bodyPr vert="horz" lIns="87316" tIns="43658" rIns="87316" bIns="43658" rtlCol="0"/>
          <a:lstStyle>
            <a:lvl1pPr algn="l">
              <a:defRPr sz="1100"/>
            </a:lvl1pPr>
          </a:lstStyle>
          <a:p>
            <a:endParaRPr lang="en-US" dirty="0"/>
          </a:p>
        </p:txBody>
      </p:sp>
      <p:sp>
        <p:nvSpPr>
          <p:cNvPr id="3" name="Date Placeholder 2"/>
          <p:cNvSpPr>
            <a:spLocks noGrp="1"/>
          </p:cNvSpPr>
          <p:nvPr>
            <p:ph type="dt" sz="quarter" idx="1"/>
          </p:nvPr>
        </p:nvSpPr>
        <p:spPr>
          <a:xfrm>
            <a:off x="3884414" y="5"/>
            <a:ext cx="2972098" cy="464205"/>
          </a:xfrm>
          <a:prstGeom prst="rect">
            <a:avLst/>
          </a:prstGeom>
        </p:spPr>
        <p:txBody>
          <a:bodyPr vert="horz" lIns="87316" tIns="43658" rIns="87316" bIns="43658" rtlCol="0"/>
          <a:lstStyle>
            <a:lvl1pPr algn="r">
              <a:defRPr sz="1100"/>
            </a:lvl1pPr>
          </a:lstStyle>
          <a:p>
            <a:fld id="{C0CF2094-9AF9-471F-A328-B85E7491DEFB}" type="datetimeFigureOut">
              <a:rPr lang="en-US" smtClean="0"/>
              <a:t>04/05/2022</a:t>
            </a:fld>
            <a:endParaRPr lang="en-US" dirty="0"/>
          </a:p>
        </p:txBody>
      </p:sp>
      <p:sp>
        <p:nvSpPr>
          <p:cNvPr id="4" name="Footer Placeholder 3"/>
          <p:cNvSpPr>
            <a:spLocks noGrp="1"/>
          </p:cNvSpPr>
          <p:nvPr>
            <p:ph type="ftr" sz="quarter" idx="2"/>
          </p:nvPr>
        </p:nvSpPr>
        <p:spPr>
          <a:xfrm>
            <a:off x="5" y="8830664"/>
            <a:ext cx="2972098" cy="464205"/>
          </a:xfrm>
          <a:prstGeom prst="rect">
            <a:avLst/>
          </a:prstGeom>
        </p:spPr>
        <p:txBody>
          <a:bodyPr vert="horz" lIns="87316" tIns="43658" rIns="87316" bIns="43658" rtlCol="0" anchor="b"/>
          <a:lstStyle>
            <a:lvl1pPr algn="l">
              <a:defRPr sz="1100"/>
            </a:lvl1pPr>
          </a:lstStyle>
          <a:p>
            <a:endParaRPr lang="en-US" dirty="0"/>
          </a:p>
        </p:txBody>
      </p:sp>
      <p:sp>
        <p:nvSpPr>
          <p:cNvPr id="5" name="Slide Number Placeholder 4"/>
          <p:cNvSpPr>
            <a:spLocks noGrp="1"/>
          </p:cNvSpPr>
          <p:nvPr>
            <p:ph type="sldNum" sz="quarter" idx="3"/>
          </p:nvPr>
        </p:nvSpPr>
        <p:spPr>
          <a:xfrm>
            <a:off x="3884414" y="8830664"/>
            <a:ext cx="2972098" cy="464205"/>
          </a:xfrm>
          <a:prstGeom prst="rect">
            <a:avLst/>
          </a:prstGeom>
        </p:spPr>
        <p:txBody>
          <a:bodyPr vert="horz" lIns="87316" tIns="43658" rIns="87316" bIns="43658" rtlCol="0" anchor="b"/>
          <a:lstStyle>
            <a:lvl1pPr algn="r">
              <a:defRPr sz="1100"/>
            </a:lvl1pPr>
          </a:lstStyle>
          <a:p>
            <a:fld id="{301E9DF4-D666-4464-A4C8-9C2370D8B044}" type="slidenum">
              <a:rPr lang="en-US" smtClean="0"/>
              <a:t>‹#›</a:t>
            </a:fld>
            <a:endParaRPr lang="en-US" dirty="0"/>
          </a:p>
        </p:txBody>
      </p:sp>
    </p:spTree>
    <p:extLst>
      <p:ext uri="{BB962C8B-B14F-4D97-AF65-F5344CB8AC3E}">
        <p14:creationId xmlns:p14="http://schemas.microsoft.com/office/powerpoint/2010/main" val="3627283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2972098" cy="465742"/>
          </a:xfrm>
          <a:prstGeom prst="rect">
            <a:avLst/>
          </a:prstGeom>
        </p:spPr>
        <p:txBody>
          <a:bodyPr vert="horz" lIns="87316" tIns="43658" rIns="87316" bIns="43658" rtlCol="0"/>
          <a:lstStyle>
            <a:lvl1pPr algn="l">
              <a:defRPr sz="1100"/>
            </a:lvl1pPr>
          </a:lstStyle>
          <a:p>
            <a:endParaRPr lang="en-US" dirty="0"/>
          </a:p>
        </p:txBody>
      </p:sp>
      <p:sp>
        <p:nvSpPr>
          <p:cNvPr id="3" name="Date Placeholder 2"/>
          <p:cNvSpPr>
            <a:spLocks noGrp="1"/>
          </p:cNvSpPr>
          <p:nvPr>
            <p:ph type="dt" idx="1"/>
          </p:nvPr>
        </p:nvSpPr>
        <p:spPr>
          <a:xfrm>
            <a:off x="3884414" y="2"/>
            <a:ext cx="2972098" cy="465742"/>
          </a:xfrm>
          <a:prstGeom prst="rect">
            <a:avLst/>
          </a:prstGeom>
        </p:spPr>
        <p:txBody>
          <a:bodyPr vert="horz" lIns="87316" tIns="43658" rIns="87316" bIns="43658" rtlCol="0"/>
          <a:lstStyle>
            <a:lvl1pPr algn="r">
              <a:defRPr sz="1100"/>
            </a:lvl1pPr>
          </a:lstStyle>
          <a:p>
            <a:fld id="{2798B811-E2E5-4164-98F2-3E36984FCE09}" type="datetimeFigureOut">
              <a:rPr lang="en-US" smtClean="0"/>
              <a:t>04/05/2022</a:t>
            </a:fld>
            <a:endParaRPr lang="en-US" dirty="0"/>
          </a:p>
        </p:txBody>
      </p:sp>
      <p:sp>
        <p:nvSpPr>
          <p:cNvPr id="4" name="Slide Image Placeholder 3"/>
          <p:cNvSpPr>
            <a:spLocks noGrp="1" noRot="1" noChangeAspect="1"/>
          </p:cNvSpPr>
          <p:nvPr>
            <p:ph type="sldImg" idx="2"/>
          </p:nvPr>
        </p:nvSpPr>
        <p:spPr>
          <a:xfrm>
            <a:off x="639763" y="1160463"/>
            <a:ext cx="5578475" cy="3138487"/>
          </a:xfrm>
          <a:prstGeom prst="rect">
            <a:avLst/>
          </a:prstGeom>
          <a:noFill/>
          <a:ln w="12700">
            <a:solidFill>
              <a:prstClr val="black"/>
            </a:solidFill>
          </a:ln>
        </p:spPr>
        <p:txBody>
          <a:bodyPr vert="horz" lIns="87316" tIns="43658" rIns="87316" bIns="43658" rtlCol="0" anchor="ctr"/>
          <a:lstStyle/>
          <a:p>
            <a:endParaRPr lang="en-US" dirty="0"/>
          </a:p>
        </p:txBody>
      </p:sp>
      <p:sp>
        <p:nvSpPr>
          <p:cNvPr id="5" name="Notes Placeholder 4"/>
          <p:cNvSpPr>
            <a:spLocks noGrp="1"/>
          </p:cNvSpPr>
          <p:nvPr>
            <p:ph type="body" sz="quarter" idx="3"/>
          </p:nvPr>
        </p:nvSpPr>
        <p:spPr>
          <a:xfrm>
            <a:off x="686098" y="4474512"/>
            <a:ext cx="5485805" cy="3659842"/>
          </a:xfrm>
          <a:prstGeom prst="rect">
            <a:avLst/>
          </a:prstGeom>
        </p:spPr>
        <p:txBody>
          <a:bodyPr vert="horz" lIns="87316" tIns="43658" rIns="87316" bIns="436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830658"/>
            <a:ext cx="2972098" cy="465742"/>
          </a:xfrm>
          <a:prstGeom prst="rect">
            <a:avLst/>
          </a:prstGeom>
        </p:spPr>
        <p:txBody>
          <a:bodyPr vert="horz" lIns="87316" tIns="43658" rIns="87316" bIns="43658" rtlCol="0" anchor="b"/>
          <a:lstStyle>
            <a:lvl1pPr algn="l">
              <a:defRPr sz="1100"/>
            </a:lvl1pPr>
          </a:lstStyle>
          <a:p>
            <a:endParaRPr lang="en-US" dirty="0"/>
          </a:p>
        </p:txBody>
      </p:sp>
      <p:sp>
        <p:nvSpPr>
          <p:cNvPr id="7" name="Slide Number Placeholder 6"/>
          <p:cNvSpPr>
            <a:spLocks noGrp="1"/>
          </p:cNvSpPr>
          <p:nvPr>
            <p:ph type="sldNum" sz="quarter" idx="5"/>
          </p:nvPr>
        </p:nvSpPr>
        <p:spPr>
          <a:xfrm>
            <a:off x="3884414" y="8830658"/>
            <a:ext cx="2972098" cy="465742"/>
          </a:xfrm>
          <a:prstGeom prst="rect">
            <a:avLst/>
          </a:prstGeom>
        </p:spPr>
        <p:txBody>
          <a:bodyPr vert="horz" lIns="87316" tIns="43658" rIns="87316" bIns="43658" rtlCol="0" anchor="b"/>
          <a:lstStyle>
            <a:lvl1pPr algn="r">
              <a:defRPr sz="1100"/>
            </a:lvl1pPr>
          </a:lstStyle>
          <a:p>
            <a:fld id="{C385358C-FAC5-4EA4-833D-E8A87BD025D6}" type="slidenum">
              <a:rPr lang="en-US" smtClean="0"/>
              <a:t>‹#›</a:t>
            </a:fld>
            <a:endParaRPr lang="en-US" dirty="0"/>
          </a:p>
        </p:txBody>
      </p:sp>
    </p:spTree>
    <p:extLst>
      <p:ext uri="{BB962C8B-B14F-4D97-AF65-F5344CB8AC3E}">
        <p14:creationId xmlns:p14="http://schemas.microsoft.com/office/powerpoint/2010/main" val="3612241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85358C-FAC5-4EA4-833D-E8A87BD025D6}" type="slidenum">
              <a:rPr lang="en-US" smtClean="0"/>
              <a:t>1</a:t>
            </a:fld>
            <a:endParaRPr lang="en-US" dirty="0"/>
          </a:p>
        </p:txBody>
      </p:sp>
    </p:spTree>
    <p:extLst>
      <p:ext uri="{BB962C8B-B14F-4D97-AF65-F5344CB8AC3E}">
        <p14:creationId xmlns:p14="http://schemas.microsoft.com/office/powerpoint/2010/main" val="406762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97M AWOS</a:t>
            </a:r>
          </a:p>
        </p:txBody>
      </p:sp>
      <p:sp>
        <p:nvSpPr>
          <p:cNvPr id="4" name="Slide Number Placeholder 3"/>
          <p:cNvSpPr>
            <a:spLocks noGrp="1"/>
          </p:cNvSpPr>
          <p:nvPr>
            <p:ph type="sldNum" sz="quarter" idx="5"/>
          </p:nvPr>
        </p:nvSpPr>
        <p:spPr/>
        <p:txBody>
          <a:bodyPr/>
          <a:lstStyle/>
          <a:p>
            <a:fld id="{C385358C-FAC5-4EA4-833D-E8A87BD025D6}" type="slidenum">
              <a:rPr lang="en-US" smtClean="0"/>
              <a:t>2</a:t>
            </a:fld>
            <a:endParaRPr lang="en-US" dirty="0"/>
          </a:p>
        </p:txBody>
      </p:sp>
    </p:spTree>
    <p:extLst>
      <p:ext uri="{BB962C8B-B14F-4D97-AF65-F5344CB8AC3E}">
        <p14:creationId xmlns:p14="http://schemas.microsoft.com/office/powerpoint/2010/main" val="726528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https://potomac-aviation.com/project/benefits/</a:t>
            </a:r>
          </a:p>
        </p:txBody>
      </p:sp>
      <p:sp>
        <p:nvSpPr>
          <p:cNvPr id="4" name="Slide Number Placeholder 3"/>
          <p:cNvSpPr>
            <a:spLocks noGrp="1"/>
          </p:cNvSpPr>
          <p:nvPr>
            <p:ph type="sldNum" sz="quarter" idx="5"/>
          </p:nvPr>
        </p:nvSpPr>
        <p:spPr/>
        <p:txBody>
          <a:bodyPr/>
          <a:lstStyle/>
          <a:p>
            <a:fld id="{C385358C-FAC5-4EA4-833D-E8A87BD025D6}" type="slidenum">
              <a:rPr lang="en-US" smtClean="0"/>
              <a:t>3</a:t>
            </a:fld>
            <a:endParaRPr lang="en-US" dirty="0"/>
          </a:p>
        </p:txBody>
      </p:sp>
    </p:spTree>
    <p:extLst>
      <p:ext uri="{BB962C8B-B14F-4D97-AF65-F5344CB8AC3E}">
        <p14:creationId xmlns:p14="http://schemas.microsoft.com/office/powerpoint/2010/main" val="155339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weather inc. has a good checklist of citing criteria</a:t>
            </a:r>
          </a:p>
        </p:txBody>
      </p:sp>
      <p:sp>
        <p:nvSpPr>
          <p:cNvPr id="4" name="Slide Number Placeholder 3"/>
          <p:cNvSpPr>
            <a:spLocks noGrp="1"/>
          </p:cNvSpPr>
          <p:nvPr>
            <p:ph type="sldNum" sz="quarter" idx="5"/>
          </p:nvPr>
        </p:nvSpPr>
        <p:spPr/>
        <p:txBody>
          <a:bodyPr/>
          <a:lstStyle/>
          <a:p>
            <a:fld id="{C385358C-FAC5-4EA4-833D-E8A87BD025D6}" type="slidenum">
              <a:rPr lang="en-US" smtClean="0"/>
              <a:t>4</a:t>
            </a:fld>
            <a:endParaRPr lang="en-US" dirty="0"/>
          </a:p>
        </p:txBody>
      </p:sp>
    </p:spTree>
    <p:extLst>
      <p:ext uri="{BB962C8B-B14F-4D97-AF65-F5344CB8AC3E}">
        <p14:creationId xmlns:p14="http://schemas.microsoft.com/office/powerpoint/2010/main" val="4284193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weather inc. has a good checklist of citing criteria</a:t>
            </a:r>
          </a:p>
        </p:txBody>
      </p:sp>
      <p:sp>
        <p:nvSpPr>
          <p:cNvPr id="4" name="Slide Number Placeholder 3"/>
          <p:cNvSpPr>
            <a:spLocks noGrp="1"/>
          </p:cNvSpPr>
          <p:nvPr>
            <p:ph type="sldNum" sz="quarter" idx="5"/>
          </p:nvPr>
        </p:nvSpPr>
        <p:spPr/>
        <p:txBody>
          <a:bodyPr/>
          <a:lstStyle/>
          <a:p>
            <a:fld id="{C385358C-FAC5-4EA4-833D-E8A87BD025D6}" type="slidenum">
              <a:rPr lang="en-US" smtClean="0"/>
              <a:t>5</a:t>
            </a:fld>
            <a:endParaRPr lang="en-US" dirty="0"/>
          </a:p>
        </p:txBody>
      </p:sp>
    </p:spTree>
    <p:extLst>
      <p:ext uri="{BB962C8B-B14F-4D97-AF65-F5344CB8AC3E}">
        <p14:creationId xmlns:p14="http://schemas.microsoft.com/office/powerpoint/2010/main" val="238466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SuperAWOS is non-certified.</a:t>
            </a:r>
          </a:p>
        </p:txBody>
      </p:sp>
      <p:sp>
        <p:nvSpPr>
          <p:cNvPr id="4" name="Slide Number Placeholder 3"/>
          <p:cNvSpPr>
            <a:spLocks noGrp="1"/>
          </p:cNvSpPr>
          <p:nvPr>
            <p:ph type="sldNum" sz="quarter" idx="5"/>
          </p:nvPr>
        </p:nvSpPr>
        <p:spPr/>
        <p:txBody>
          <a:bodyPr/>
          <a:lstStyle/>
          <a:p>
            <a:fld id="{C385358C-FAC5-4EA4-833D-E8A87BD025D6}" type="slidenum">
              <a:rPr lang="en-US" smtClean="0"/>
              <a:t>10</a:t>
            </a:fld>
            <a:endParaRPr lang="en-US" dirty="0"/>
          </a:p>
        </p:txBody>
      </p:sp>
    </p:spTree>
    <p:extLst>
      <p:ext uri="{BB962C8B-B14F-4D97-AF65-F5344CB8AC3E}">
        <p14:creationId xmlns:p14="http://schemas.microsoft.com/office/powerpoint/2010/main" val="184779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MT SASP</a:t>
            </a:r>
          </a:p>
        </p:txBody>
      </p:sp>
      <p:sp>
        <p:nvSpPr>
          <p:cNvPr id="4" name="Slide Number Placeholder 3"/>
          <p:cNvSpPr>
            <a:spLocks noGrp="1"/>
          </p:cNvSpPr>
          <p:nvPr>
            <p:ph type="sldNum" sz="quarter" idx="5"/>
          </p:nvPr>
        </p:nvSpPr>
        <p:spPr/>
        <p:txBody>
          <a:bodyPr/>
          <a:lstStyle/>
          <a:p>
            <a:fld id="{C385358C-FAC5-4EA4-833D-E8A87BD025D6}" type="slidenum">
              <a:rPr lang="en-US" smtClean="0"/>
              <a:t>12</a:t>
            </a:fld>
            <a:endParaRPr lang="en-US" dirty="0"/>
          </a:p>
        </p:txBody>
      </p:sp>
    </p:spTree>
    <p:extLst>
      <p:ext uri="{BB962C8B-B14F-4D97-AF65-F5344CB8AC3E}">
        <p14:creationId xmlns:p14="http://schemas.microsoft.com/office/powerpoint/2010/main" val="53295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AOPA How it Works: Visibility Sensor A Machine that Mimics the Eyes</a:t>
            </a:r>
          </a:p>
        </p:txBody>
      </p:sp>
      <p:sp>
        <p:nvSpPr>
          <p:cNvPr id="4" name="Slide Number Placeholder 3"/>
          <p:cNvSpPr>
            <a:spLocks noGrp="1"/>
          </p:cNvSpPr>
          <p:nvPr>
            <p:ph type="sldNum" sz="quarter" idx="5"/>
          </p:nvPr>
        </p:nvSpPr>
        <p:spPr/>
        <p:txBody>
          <a:bodyPr/>
          <a:lstStyle/>
          <a:p>
            <a:fld id="{C385358C-FAC5-4EA4-833D-E8A87BD025D6}" type="slidenum">
              <a:rPr lang="en-US" smtClean="0"/>
              <a:t>13</a:t>
            </a:fld>
            <a:endParaRPr lang="en-US" dirty="0"/>
          </a:p>
        </p:txBody>
      </p:sp>
    </p:spTree>
    <p:extLst>
      <p:ext uri="{BB962C8B-B14F-4D97-AF65-F5344CB8AC3E}">
        <p14:creationId xmlns:p14="http://schemas.microsoft.com/office/powerpoint/2010/main" val="1476193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3805"/>
            <a:ext cx="10363200" cy="1470025"/>
          </a:xfrm>
        </p:spPr>
        <p:txBody>
          <a:bodyPr/>
          <a:lstStyle>
            <a:lvl1pPr>
              <a:defRPr>
                <a:latin typeface="ScalaSansOT" panose="020B0504030101020102" pitchFamily="34" charset="0"/>
              </a:defRPr>
            </a:lvl1pPr>
          </a:lstStyle>
          <a:p>
            <a:r>
              <a:rPr lang="en-US"/>
              <a:t>Click to edit Master title style</a:t>
            </a:r>
          </a:p>
        </p:txBody>
      </p:sp>
      <p:sp>
        <p:nvSpPr>
          <p:cNvPr id="3" name="Subtitle 2"/>
          <p:cNvSpPr>
            <a:spLocks noGrp="1"/>
          </p:cNvSpPr>
          <p:nvPr>
            <p:ph type="subTitle" idx="1"/>
          </p:nvPr>
        </p:nvSpPr>
        <p:spPr>
          <a:xfrm>
            <a:off x="1828800" y="5349875"/>
            <a:ext cx="8534400" cy="685800"/>
          </a:xfrm>
        </p:spPr>
        <p:txBody>
          <a:bodyPr/>
          <a:lstStyle>
            <a:lvl1pPr marL="0" indent="0" algn="ctr">
              <a:buNone/>
              <a:defRPr>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82663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lvl1pPr>
              <a:defRPr>
                <a:latin typeface="Calibri" panose="020F0502020204030204" pitchFamily="34" charset="0"/>
              </a:defRPr>
            </a:lvl1pPr>
          </a:lstStyle>
          <a:p>
            <a:fld id="{CF21C12F-8C73-4CB4-972D-2A6F1AF50888}" type="datetimeFigureOut">
              <a:rPr lang="en-US" smtClean="0"/>
              <a:pPr/>
              <a:t>04/05/2022</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lvl1pPr>
              <a:defRPr>
                <a:latin typeface="Calibri" panose="020F0502020204030204" pitchFamily="34" charset="0"/>
              </a:defRPr>
            </a:lvl1pPr>
          </a:lstStyle>
          <a:p>
            <a:fld id="{4F4E7CAB-AF4A-4B05-B636-2EDE2AC58E22}" type="slidenum">
              <a:rPr lang="en-US" smtClean="0"/>
              <a:pPr/>
              <a:t>‹#›</a:t>
            </a:fld>
            <a:endParaRPr lang="en-US" dirty="0"/>
          </a:p>
        </p:txBody>
      </p:sp>
    </p:spTree>
    <p:extLst>
      <p:ext uri="{BB962C8B-B14F-4D97-AF65-F5344CB8AC3E}">
        <p14:creationId xmlns:p14="http://schemas.microsoft.com/office/powerpoint/2010/main" val="43341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C645DF-2E5E-403A-83DB-0C4FB14466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140249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380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AB990-A245-4BE7-9E45-F882A0A9E7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AB6C52-600D-4ABB-BDA6-0800C9C7D5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B3DADF-0BC1-4CF7-BCEA-60EE606BC9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7B8D5B-2ED7-4475-A465-4F9E2C0C5BAB}"/>
              </a:ext>
            </a:extLst>
          </p:cNvPr>
          <p:cNvSpPr>
            <a:spLocks noGrp="1"/>
          </p:cNvSpPr>
          <p:nvPr>
            <p:ph type="dt" sz="half" idx="10"/>
          </p:nvPr>
        </p:nvSpPr>
        <p:spPr/>
        <p:txBody>
          <a:bodyPr/>
          <a:lstStyle/>
          <a:p>
            <a:fld id="{AFC6EFE9-55A8-48BA-9DAC-92F206FFAA48}" type="datetimeFigureOut">
              <a:rPr lang="en-US" smtClean="0"/>
              <a:t>04/05/2022</a:t>
            </a:fld>
            <a:endParaRPr lang="en-US" dirty="0"/>
          </a:p>
        </p:txBody>
      </p:sp>
      <p:sp>
        <p:nvSpPr>
          <p:cNvPr id="6" name="Footer Placeholder 5">
            <a:extLst>
              <a:ext uri="{FF2B5EF4-FFF2-40B4-BE49-F238E27FC236}">
                <a16:creationId xmlns:a16="http://schemas.microsoft.com/office/drawing/2014/main" id="{40AEA030-E66B-4B5D-A302-26398D853F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79590F-EEC8-4025-80AE-9C699A5E39D4}"/>
              </a:ext>
            </a:extLst>
          </p:cNvPr>
          <p:cNvSpPr>
            <a:spLocks noGrp="1"/>
          </p:cNvSpPr>
          <p:nvPr>
            <p:ph type="sldNum" sz="quarter" idx="12"/>
          </p:nvPr>
        </p:nvSpPr>
        <p:spPr/>
        <p:txBody>
          <a:bodyPr/>
          <a:lstStyle/>
          <a:p>
            <a:fld id="{583ADE98-0AD8-4CE1-A409-FDD6DAC7B4EA}" type="slidenum">
              <a:rPr lang="en-US" smtClean="0"/>
              <a:t>‹#›</a:t>
            </a:fld>
            <a:endParaRPr lang="en-US" dirty="0"/>
          </a:p>
        </p:txBody>
      </p:sp>
    </p:spTree>
    <p:extLst>
      <p:ext uri="{BB962C8B-B14F-4D97-AF65-F5344CB8AC3E}">
        <p14:creationId xmlns:p14="http://schemas.microsoft.com/office/powerpoint/2010/main" val="1184401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2"/>
          <p:cNvSpPr>
            <a:spLocks noGrp="1"/>
          </p:cNvSpPr>
          <p:nvPr>
            <p:ph idx="1"/>
          </p:nvPr>
        </p:nvSpPr>
        <p:spPr>
          <a:xfrm>
            <a:off x="609600" y="1904999"/>
            <a:ext cx="10972800" cy="4114801"/>
          </a:xfrm>
        </p:spPr>
        <p:txBody>
          <a:bodyPr>
            <a:normAutofit/>
          </a:bodyPr>
          <a:lstStyle>
            <a:lvl1pPr marL="342900" indent="-342900">
              <a:buFontTx/>
              <a:buBlip>
                <a:blip r:embed="rId2"/>
              </a:buBlip>
              <a:defRPr>
                <a:latin typeface="Calibri" panose="020F0502020204030204" pitchFamily="34" charset="0"/>
              </a:defRPr>
            </a:lvl1pPr>
            <a:lvl2pPr marL="742950" indent="-285750">
              <a:buFontTx/>
              <a:buBlip>
                <a:blip r:embed="rId2"/>
              </a:buBlip>
              <a:defRPr>
                <a:latin typeface="Calibri" panose="020F0502020204030204" pitchFamily="34" charset="0"/>
              </a:defRPr>
            </a:lvl2pPr>
            <a:lvl3pPr marL="1143000" indent="-228600">
              <a:buFontTx/>
              <a:buBlip>
                <a:blip r:embed="rId2"/>
              </a:buBlip>
              <a:defRPr>
                <a:latin typeface="Calibri" panose="020F0502020204030204" pitchFamily="34" charset="0"/>
              </a:defRPr>
            </a:lvl3pPr>
          </a:lstStyle>
          <a:p>
            <a:r>
              <a:rPr lang="en-US"/>
              <a:t>Text</a:t>
            </a:r>
          </a:p>
          <a:p>
            <a:r>
              <a:rPr lang="en-US"/>
              <a:t>Text</a:t>
            </a:r>
          </a:p>
          <a:p>
            <a:pPr lvl="1"/>
            <a:r>
              <a:rPr lang="en-US"/>
              <a:t>Text</a:t>
            </a:r>
          </a:p>
          <a:p>
            <a:pPr lvl="2"/>
            <a:r>
              <a:rPr lang="en-US"/>
              <a:t>Text</a:t>
            </a:r>
          </a:p>
          <a:p>
            <a:pPr lvl="1"/>
            <a:r>
              <a:rPr lang="en-US"/>
              <a:t>Text</a:t>
            </a:r>
          </a:p>
          <a:p>
            <a:pPr lvl="2"/>
            <a:r>
              <a:rPr lang="en-US"/>
              <a:t>Text</a:t>
            </a:r>
          </a:p>
        </p:txBody>
      </p:sp>
      <p:sp>
        <p:nvSpPr>
          <p:cNvPr id="4" name="Title 1"/>
          <p:cNvSpPr>
            <a:spLocks noGrp="1"/>
          </p:cNvSpPr>
          <p:nvPr>
            <p:ph type="title" hasCustomPrompt="1"/>
          </p:nvPr>
        </p:nvSpPr>
        <p:spPr>
          <a:xfrm>
            <a:off x="609600" y="258762"/>
            <a:ext cx="10972800" cy="1112838"/>
          </a:xfrm>
        </p:spPr>
        <p:txBody>
          <a:bodyPr/>
          <a:lstStyle>
            <a:lvl1pPr>
              <a:defRPr b="0" baseline="0">
                <a:solidFill>
                  <a:schemeClr val="bg1"/>
                </a:solidFill>
                <a:latin typeface="Calibri" panose="020F0502020204030204" pitchFamily="34" charset="0"/>
              </a:defRPr>
            </a:lvl1pPr>
          </a:lstStyle>
          <a:p>
            <a:r>
              <a:rPr lang="en-US"/>
              <a:t>Title Goes Here</a:t>
            </a:r>
          </a:p>
        </p:txBody>
      </p:sp>
    </p:spTree>
    <p:extLst>
      <p:ext uri="{BB962C8B-B14F-4D97-AF65-F5344CB8AC3E}">
        <p14:creationId xmlns:p14="http://schemas.microsoft.com/office/powerpoint/2010/main" val="407966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58762"/>
            <a:ext cx="10972800" cy="1112838"/>
          </a:xfrm>
        </p:spPr>
        <p:txBody>
          <a:bodyPr/>
          <a:lstStyle>
            <a:lvl1pPr>
              <a:defRPr>
                <a:solidFill>
                  <a:schemeClr val="bg1"/>
                </a:solidFill>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4876800" y="1904999"/>
            <a:ext cx="6807200" cy="4114801"/>
          </a:xfrm>
        </p:spPr>
        <p:txBody>
          <a:bodyPr>
            <a:normAutofit/>
          </a:bodyPr>
          <a:lstStyle>
            <a:lvl1pPr marL="342900" indent="-342900">
              <a:buFontTx/>
              <a:buBlip>
                <a:blip r:embed="rId2"/>
              </a:buBlip>
              <a:defRPr sz="2200">
                <a:solidFill>
                  <a:schemeClr val="tx1"/>
                </a:solidFill>
                <a:latin typeface="Calibri" panose="020F0502020204030204" pitchFamily="34" charset="0"/>
              </a:defRPr>
            </a:lvl1pPr>
            <a:lvl2pPr marL="742950" indent="-285750">
              <a:buFontTx/>
              <a:buBlip>
                <a:blip r:embed="rId2"/>
              </a:buBlip>
              <a:defRPr sz="2200">
                <a:solidFill>
                  <a:schemeClr val="tx1"/>
                </a:solidFill>
                <a:latin typeface="Calibri" panose="020F0502020204030204" pitchFamily="34" charset="0"/>
              </a:defRPr>
            </a:lvl2pPr>
            <a:lvl3pPr marL="1143000" indent="-228600">
              <a:buFontTx/>
              <a:buBlip>
                <a:blip r:embed="rId2"/>
              </a:buBlip>
              <a:defRPr sz="2200">
                <a:solidFill>
                  <a:schemeClr val="tx1"/>
                </a:solidFill>
                <a:latin typeface="Calibri" panose="020F0502020204030204" pitchFamily="34" charset="0"/>
              </a:defRPr>
            </a:lvl3pPr>
            <a:lvl4pPr marL="1600200" indent="-228600">
              <a:buFontTx/>
              <a:buBlip>
                <a:blip r:embed="rId2"/>
              </a:buBlip>
              <a:defRPr sz="2200">
                <a:solidFill>
                  <a:schemeClr val="tx1"/>
                </a:solidFill>
                <a:latin typeface="Calibri" panose="020F0502020204030204" pitchFamily="34" charset="0"/>
              </a:defRPr>
            </a:lvl4pPr>
            <a:lvl5pPr marL="2057400" indent="-228600">
              <a:buFontTx/>
              <a:buBlip>
                <a:blip r:embed="rId2"/>
              </a:buBlip>
              <a:defRPr sz="2200">
                <a:solidFill>
                  <a:schemeClr val="tx1"/>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396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30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5" y="304800"/>
            <a:ext cx="12149137" cy="1020762"/>
          </a:xfrm>
        </p:spPr>
        <p:txBody>
          <a:bodyPr/>
          <a:lstStyle>
            <a:lvl1pPr>
              <a:defRPr>
                <a:latin typeface="ScalaSansOT" panose="020B0504030101020102" pitchFamily="34" charset="0"/>
              </a:defRPr>
            </a:lvl1pPr>
          </a:lstStyle>
          <a:p>
            <a:r>
              <a:rPr lang="en-US"/>
              <a:t>Click to edit Master title style</a:t>
            </a:r>
          </a:p>
        </p:txBody>
      </p:sp>
      <p:sp>
        <p:nvSpPr>
          <p:cNvPr id="3" name="Content Placeholder 2"/>
          <p:cNvSpPr>
            <a:spLocks noGrp="1"/>
          </p:cNvSpPr>
          <p:nvPr>
            <p:ph sz="half" idx="1"/>
          </p:nvPr>
        </p:nvSpPr>
        <p:spPr>
          <a:xfrm>
            <a:off x="457200" y="1600203"/>
            <a:ext cx="5384800" cy="4525963"/>
          </a:xfrm>
        </p:spPr>
        <p:txBody>
          <a:bodyPr/>
          <a:lstStyle>
            <a:lvl1pPr marL="342900" indent="-342900">
              <a:buFontTx/>
              <a:buBlip>
                <a:blip r:embed="rId2"/>
              </a:buBlip>
              <a:defRPr sz="2800">
                <a:latin typeface="ScalaSansOT" panose="020B0504030101020102" pitchFamily="34" charset="0"/>
              </a:defRPr>
            </a:lvl1pPr>
            <a:lvl2pPr marL="742950" indent="-285750">
              <a:buFontTx/>
              <a:buBlip>
                <a:blip r:embed="rId2"/>
              </a:buBlip>
              <a:defRPr sz="2400">
                <a:latin typeface="ScalaSansOT" panose="020B0504030101020102" pitchFamily="34" charset="0"/>
              </a:defRPr>
            </a:lvl2pPr>
            <a:lvl3pPr marL="1143000" indent="-228600">
              <a:buFontTx/>
              <a:buBlip>
                <a:blip r:embed="rId2"/>
              </a:buBlip>
              <a:defRPr sz="2000">
                <a:latin typeface="ScalaSansOT" panose="020B0504030101020102" pitchFamily="34" charset="0"/>
              </a:defRPr>
            </a:lvl3pPr>
            <a:lvl4pPr marL="1600200" indent="-228600">
              <a:buFontTx/>
              <a:buBlip>
                <a:blip r:embed="rId2"/>
              </a:buBlip>
              <a:defRPr sz="1800">
                <a:latin typeface="ScalaSansOT" panose="020B0504030101020102" pitchFamily="34" charset="0"/>
              </a:defRPr>
            </a:lvl4pPr>
            <a:lvl5pPr marL="2057400" indent="-228600">
              <a:buFontTx/>
              <a:buBlip>
                <a:blip r:embed="rId2"/>
              </a:buBlip>
              <a:defRPr sz="1800">
                <a:latin typeface="ScalaSansOT" panose="020B0504030101020102"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CF21C12F-8C73-4CB4-972D-2A6F1AF50888}" type="datetimeFigureOut">
              <a:rPr lang="en-US" smtClean="0"/>
              <a:t>04/05/2022</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4F4E7CAB-AF4A-4B05-B636-2EDE2AC58E22}" type="slidenum">
              <a:rPr lang="en-US" smtClean="0"/>
              <a:t>‹#›</a:t>
            </a:fld>
            <a:endParaRPr lang="en-US" dirty="0"/>
          </a:p>
        </p:txBody>
      </p:sp>
      <p:sp>
        <p:nvSpPr>
          <p:cNvPr id="8" name="Content Placeholder 2"/>
          <p:cNvSpPr>
            <a:spLocks noGrp="1"/>
          </p:cNvSpPr>
          <p:nvPr>
            <p:ph sz="half" idx="13"/>
          </p:nvPr>
        </p:nvSpPr>
        <p:spPr>
          <a:xfrm>
            <a:off x="6350000" y="1604871"/>
            <a:ext cx="5384800" cy="4525963"/>
          </a:xfrm>
        </p:spPr>
        <p:txBody>
          <a:bodyPr/>
          <a:lstStyle>
            <a:lvl1pPr marL="342900" indent="-342900">
              <a:buFontTx/>
              <a:buBlip>
                <a:blip r:embed="rId2"/>
              </a:buBlip>
              <a:defRPr sz="2800">
                <a:latin typeface="ScalaSansOT" panose="020B0504030101020102" pitchFamily="34" charset="0"/>
              </a:defRPr>
            </a:lvl1pPr>
            <a:lvl2pPr marL="742950" indent="-285750">
              <a:buFontTx/>
              <a:buBlip>
                <a:blip r:embed="rId2"/>
              </a:buBlip>
              <a:defRPr sz="2400">
                <a:latin typeface="ScalaSansOT" panose="020B0504030101020102" pitchFamily="34" charset="0"/>
              </a:defRPr>
            </a:lvl2pPr>
            <a:lvl3pPr marL="1143000" indent="-228600">
              <a:buFontTx/>
              <a:buBlip>
                <a:blip r:embed="rId2"/>
              </a:buBlip>
              <a:defRPr sz="2000">
                <a:latin typeface="ScalaSansOT" panose="020B0504030101020102" pitchFamily="34" charset="0"/>
              </a:defRPr>
            </a:lvl3pPr>
            <a:lvl4pPr marL="1600200" indent="-228600">
              <a:buFontTx/>
              <a:buBlip>
                <a:blip r:embed="rId2"/>
              </a:buBlip>
              <a:defRPr sz="1800">
                <a:latin typeface="ScalaSansOT" panose="020B0504030101020102" pitchFamily="34" charset="0"/>
              </a:defRPr>
            </a:lvl4pPr>
            <a:lvl5pPr marL="2057400" indent="-228600">
              <a:buFontTx/>
              <a:buBlip>
                <a:blip r:embed="rId2"/>
              </a:buBlip>
              <a:defRPr sz="1800">
                <a:latin typeface="ScalaSansOT" panose="020B0504030101020102"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114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865" y="274638"/>
            <a:ext cx="12149137" cy="1020762"/>
          </a:xfrm>
        </p:spPr>
        <p:txBody>
          <a:bodyPr/>
          <a:lstStyle>
            <a:lvl1pPr>
              <a:defRPr>
                <a:latin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marL="342900" indent="-342900">
              <a:buFontTx/>
              <a:buBlip>
                <a:blip r:embed="rId2"/>
              </a:buBlip>
              <a:defRPr sz="2400">
                <a:latin typeface="Calibri" panose="020F0502020204030204" pitchFamily="34" charset="0"/>
              </a:defRPr>
            </a:lvl1pPr>
            <a:lvl2pPr marL="742950" indent="-285750">
              <a:buFontTx/>
              <a:buBlip>
                <a:blip r:embed="rId2"/>
              </a:buBlip>
              <a:defRPr sz="2000">
                <a:latin typeface="Calibri" panose="020F0502020204030204" pitchFamily="34" charset="0"/>
              </a:defRPr>
            </a:lvl2pPr>
            <a:lvl3pPr marL="1143000" indent="-228600">
              <a:buFontTx/>
              <a:buBlip>
                <a:blip r:embed="rId2"/>
              </a:buBlip>
              <a:defRPr sz="1800">
                <a:latin typeface="Calibri" panose="020F0502020204030204" pitchFamily="34" charset="0"/>
              </a:defRPr>
            </a:lvl3pPr>
            <a:lvl4pPr marL="1600200" indent="-228600">
              <a:buFontTx/>
              <a:buBlip>
                <a:blip r:embed="rId2"/>
              </a:buBlip>
              <a:defRPr sz="1600">
                <a:latin typeface="Calibri" panose="020F0502020204030204" pitchFamily="34" charset="0"/>
              </a:defRPr>
            </a:lvl4pPr>
            <a:lvl5pPr marL="2057400" indent="-228600">
              <a:buFontTx/>
              <a:buBlip>
                <a:blip r:embed="rId2"/>
              </a:buBlip>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a:xfrm>
            <a:off x="609600" y="6356353"/>
            <a:ext cx="2844800" cy="365125"/>
          </a:xfrm>
          <a:prstGeom prst="rect">
            <a:avLst/>
          </a:prstGeom>
        </p:spPr>
        <p:txBody>
          <a:bodyPr/>
          <a:lstStyle/>
          <a:p>
            <a:fld id="{CF21C12F-8C73-4CB4-972D-2A6F1AF50888}" type="datetimeFigureOut">
              <a:rPr lang="en-US" smtClean="0"/>
              <a:t>04/05/2022</a:t>
            </a:fld>
            <a:endParaRPr lang="en-US" dirty="0"/>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3"/>
            <a:ext cx="2844800" cy="365125"/>
          </a:xfrm>
          <a:prstGeom prst="rect">
            <a:avLst/>
          </a:prstGeom>
        </p:spPr>
        <p:txBody>
          <a:bodyPr/>
          <a:lstStyle/>
          <a:p>
            <a:fld id="{4F4E7CAB-AF4A-4B05-B636-2EDE2AC58E22}" type="slidenum">
              <a:rPr lang="en-US" smtClean="0"/>
              <a:t>‹#›</a:t>
            </a:fld>
            <a:endParaRPr lang="en-US" dirty="0"/>
          </a:p>
        </p:txBody>
      </p:sp>
      <p:sp>
        <p:nvSpPr>
          <p:cNvPr id="10" name="Content Placeholder 3"/>
          <p:cNvSpPr>
            <a:spLocks noGrp="1"/>
          </p:cNvSpPr>
          <p:nvPr>
            <p:ph sz="half" idx="13"/>
          </p:nvPr>
        </p:nvSpPr>
        <p:spPr>
          <a:xfrm>
            <a:off x="6193369" y="2204422"/>
            <a:ext cx="5386917" cy="3951288"/>
          </a:xfrm>
        </p:spPr>
        <p:txBody>
          <a:bodyPr/>
          <a:lstStyle>
            <a:lvl1pPr marL="342900" indent="-342900">
              <a:buFontTx/>
              <a:buBlip>
                <a:blip r:embed="rId2"/>
              </a:buBlip>
              <a:defRPr sz="2400">
                <a:latin typeface="Calibri" panose="020F0502020204030204" pitchFamily="34" charset="0"/>
              </a:defRPr>
            </a:lvl1pPr>
            <a:lvl2pPr marL="742950" indent="-285750">
              <a:buFontTx/>
              <a:buBlip>
                <a:blip r:embed="rId2"/>
              </a:buBlip>
              <a:defRPr sz="2000">
                <a:latin typeface="Calibri" panose="020F0502020204030204" pitchFamily="34" charset="0"/>
              </a:defRPr>
            </a:lvl2pPr>
            <a:lvl3pPr marL="1143000" indent="-228600">
              <a:buFontTx/>
              <a:buBlip>
                <a:blip r:embed="rId2"/>
              </a:buBlip>
              <a:defRPr sz="1800">
                <a:latin typeface="Calibri" panose="020F0502020204030204" pitchFamily="34" charset="0"/>
              </a:defRPr>
            </a:lvl3pPr>
            <a:lvl4pPr marL="1600200" indent="-228600">
              <a:buFontTx/>
              <a:buBlip>
                <a:blip r:embed="rId2"/>
              </a:buBlip>
              <a:defRPr sz="1600">
                <a:latin typeface="Calibri" panose="020F0502020204030204" pitchFamily="34" charset="0"/>
              </a:defRPr>
            </a:lvl4pPr>
            <a:lvl5pPr marL="2057400" indent="-228600">
              <a:buFontTx/>
              <a:buBlip>
                <a:blip r:embed="rId2"/>
              </a:buBlip>
              <a:defRPr sz="1600">
                <a:latin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2429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865" y="274638"/>
            <a:ext cx="12149137" cy="1020762"/>
          </a:xfrm>
        </p:spPr>
        <p:txBody>
          <a:bodyPr/>
          <a:lstStyle>
            <a:lvl1pPr>
              <a:defRPr>
                <a:latin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CF21C12F-8C73-4CB4-972D-2A6F1AF50888}" type="datetimeFigureOut">
              <a:rPr lang="en-US" smtClean="0"/>
              <a:t>04/05/2022</a:t>
            </a:fld>
            <a:endParaRPr lang="en-US" dirty="0"/>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p>
            <a:fld id="{4F4E7CAB-AF4A-4B05-B636-2EDE2AC58E22}" type="slidenum">
              <a:rPr lang="en-US" smtClean="0"/>
              <a:t>‹#›</a:t>
            </a:fld>
            <a:endParaRPr lang="en-US" dirty="0"/>
          </a:p>
        </p:txBody>
      </p:sp>
    </p:spTree>
    <p:extLst>
      <p:ext uri="{BB962C8B-B14F-4D97-AF65-F5344CB8AC3E}">
        <p14:creationId xmlns:p14="http://schemas.microsoft.com/office/powerpoint/2010/main" val="3900000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3"/>
            <a:ext cx="2844800" cy="365125"/>
          </a:xfrm>
          <a:prstGeom prst="rect">
            <a:avLst/>
          </a:prstGeom>
        </p:spPr>
        <p:txBody>
          <a:bodyPr/>
          <a:lstStyle/>
          <a:p>
            <a:fld id="{CF21C12F-8C73-4CB4-972D-2A6F1AF50888}" type="datetimeFigureOut">
              <a:rPr lang="en-US" smtClean="0"/>
              <a:t>04/05/2022</a:t>
            </a:fld>
            <a:endParaRPr lang="en-US" dirty="0"/>
          </a:p>
        </p:txBody>
      </p:sp>
      <p:sp>
        <p:nvSpPr>
          <p:cNvPr id="3" name="Footer Placeholder 2"/>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3"/>
            <a:ext cx="2844800" cy="365125"/>
          </a:xfrm>
          <a:prstGeom prst="rect">
            <a:avLst/>
          </a:prstGeom>
        </p:spPr>
        <p:txBody>
          <a:bodyPr/>
          <a:lstStyle/>
          <a:p>
            <a:fld id="{4F4E7CAB-AF4A-4B05-B636-2EDE2AC58E22}" type="slidenum">
              <a:rPr lang="en-US" smtClean="0"/>
              <a:t>‹#›</a:t>
            </a:fld>
            <a:endParaRPr lang="en-US" dirty="0"/>
          </a:p>
        </p:txBody>
      </p:sp>
    </p:spTree>
    <p:extLst>
      <p:ext uri="{BB962C8B-B14F-4D97-AF65-F5344CB8AC3E}">
        <p14:creationId xmlns:p14="http://schemas.microsoft.com/office/powerpoint/2010/main" val="3659051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52400"/>
            <a:ext cx="4011084" cy="1162050"/>
          </a:xfrm>
        </p:spPr>
        <p:txBody>
          <a:bodyPr anchor="b"/>
          <a:lstStyle>
            <a:lvl1pPr algn="l">
              <a:defRPr sz="2000" b="1">
                <a:latin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4766733" y="1447801"/>
            <a:ext cx="6815667" cy="4038600"/>
          </a:xfrm>
        </p:spPr>
        <p:txBody>
          <a:bodyPr/>
          <a:lstStyle>
            <a:lvl1pPr marL="342900" indent="-342900">
              <a:buFontTx/>
              <a:buBlip>
                <a:blip r:embed="rId2"/>
              </a:buBlip>
              <a:defRPr sz="3200">
                <a:latin typeface="Calibri" panose="020F0502020204030204" pitchFamily="34" charset="0"/>
              </a:defRPr>
            </a:lvl1pPr>
            <a:lvl2pPr marL="742950" indent="-285750">
              <a:buFontTx/>
              <a:buBlip>
                <a:blip r:embed="rId2"/>
              </a:buBlip>
              <a:defRPr sz="2800">
                <a:latin typeface="Calibri" panose="020F0502020204030204" pitchFamily="34" charset="0"/>
              </a:defRPr>
            </a:lvl2pPr>
            <a:lvl3pPr marL="1143000" indent="-228600">
              <a:buFontTx/>
              <a:buBlip>
                <a:blip r:embed="rId2"/>
              </a:buBlip>
              <a:defRPr sz="2400">
                <a:latin typeface="Calibri" panose="020F0502020204030204" pitchFamily="34" charset="0"/>
              </a:defRPr>
            </a:lvl3pPr>
            <a:lvl4pPr marL="1600200" indent="-228600">
              <a:buFontTx/>
              <a:buBlip>
                <a:blip r:embed="rId2"/>
              </a:buBlip>
              <a:defRPr sz="2000">
                <a:latin typeface="Calibri" panose="020F0502020204030204" pitchFamily="34" charset="0"/>
              </a:defRPr>
            </a:lvl4pPr>
            <a:lvl5pPr marL="2057400" indent="-228600">
              <a:buFontTx/>
              <a:buBlip>
                <a:blip r:embed="rId2"/>
              </a:buBlip>
              <a:defRPr sz="2000">
                <a:latin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lvl1pPr>
              <a:defRPr>
                <a:latin typeface="Calibri" panose="020F0502020204030204" pitchFamily="34" charset="0"/>
              </a:defRPr>
            </a:lvl1pPr>
          </a:lstStyle>
          <a:p>
            <a:fld id="{CF21C12F-8C73-4CB4-972D-2A6F1AF50888}" type="datetimeFigureOut">
              <a:rPr lang="en-US" smtClean="0"/>
              <a:pPr/>
              <a:t>04/05/2022</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lvl1pPr>
              <a:defRPr>
                <a:latin typeface="Calibri" panose="020F0502020204030204" pitchFamily="34" charset="0"/>
              </a:defRPr>
            </a:lvl1pPr>
          </a:lstStyle>
          <a:p>
            <a:fld id="{4F4E7CAB-AF4A-4B05-B636-2EDE2AC58E22}" type="slidenum">
              <a:rPr lang="en-US" smtClean="0"/>
              <a:pPr/>
              <a:t>‹#›</a:t>
            </a:fld>
            <a:endParaRPr lang="en-US" dirty="0"/>
          </a:p>
        </p:txBody>
      </p:sp>
    </p:spTree>
    <p:extLst>
      <p:ext uri="{BB962C8B-B14F-4D97-AF65-F5344CB8AC3E}">
        <p14:creationId xmlns:p14="http://schemas.microsoft.com/office/powerpoint/2010/main" val="2570141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5" y="46038"/>
            <a:ext cx="12149137" cy="1020762"/>
          </a:xfrm>
          <a:prstGeom prst="rect">
            <a:avLst/>
          </a:prstGeom>
        </p:spPr>
        <p:txBody>
          <a:bodyPr vert="horz" lIns="91440" tIns="45720" rIns="91440" bIns="45720" rtlCol="0" anchor="ctr">
            <a:normAutofit/>
          </a:bodyPr>
          <a:lstStyle/>
          <a:p>
            <a:r>
              <a:rPr lang="en-US"/>
              <a:t>Click to edit Master title style</a:t>
            </a:r>
          </a:p>
        </p:txBody>
      </p:sp>
      <p:pic>
        <p:nvPicPr>
          <p:cNvPr id="6" name="Picture 5">
            <a:extLst>
              <a:ext uri="{FF2B5EF4-FFF2-40B4-BE49-F238E27FC236}">
                <a16:creationId xmlns:a16="http://schemas.microsoft.com/office/drawing/2014/main" id="{818C5EEB-D5C3-45C6-98AB-F28E8B399DB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3" name="Text Placeholder 2"/>
          <p:cNvSpPr>
            <a:spLocks noGrp="1"/>
          </p:cNvSpPr>
          <p:nvPr>
            <p:ph type="body" idx="1"/>
          </p:nvPr>
        </p:nvSpPr>
        <p:spPr>
          <a:xfrm>
            <a:off x="1930400" y="1981203"/>
            <a:ext cx="9652000"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03451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52" r:id="rId5"/>
    <p:sldLayoutId id="2147483653" r:id="rId6"/>
    <p:sldLayoutId id="2147483654" r:id="rId7"/>
    <p:sldLayoutId id="2147483655" r:id="rId8"/>
    <p:sldLayoutId id="2147483656" r:id="rId9"/>
    <p:sldLayoutId id="2147483657" r:id="rId10"/>
    <p:sldLayoutId id="2147483661" r:id="rId11"/>
    <p:sldLayoutId id="2147483662" r:id="rId12"/>
    <p:sldLayoutId id="2147483663" r:id="rId13"/>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Tx/>
        <a:buBlip>
          <a:blip r:embed="rId16"/>
        </a:buBlip>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Tx/>
        <a:buBlip>
          <a:blip r:embed="rId16"/>
        </a:buBlip>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Tx/>
        <a:buBlip>
          <a:blip r:embed="rId16"/>
        </a:buBlip>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Tx/>
        <a:buBlip>
          <a:blip r:embed="rId16"/>
        </a:buBlip>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Tx/>
        <a:buBlip>
          <a:blip r:embed="rId16"/>
        </a:buBlip>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p:cNvSpPr>
            <a:spLocks noGrp="1"/>
          </p:cNvSpPr>
          <p:nvPr>
            <p:ph type="ctrTitle"/>
          </p:nvPr>
        </p:nvSpPr>
        <p:spPr>
          <a:xfrm>
            <a:off x="2743200" y="2286000"/>
            <a:ext cx="8534400" cy="973745"/>
          </a:xfrm>
        </p:spPr>
        <p:txBody>
          <a:bodyPr/>
          <a:lstStyle/>
          <a:p>
            <a:pPr algn="l"/>
            <a:r>
              <a:rPr lang="en-US" dirty="0">
                <a:latin typeface="Calibri" panose="020F0502020204030204" pitchFamily="34" charset="0"/>
                <a:cs typeface="Calibri"/>
              </a:rPr>
              <a:t>South Dakota Airports Conference 2022</a:t>
            </a:r>
          </a:p>
        </p:txBody>
      </p:sp>
      <p:sp>
        <p:nvSpPr>
          <p:cNvPr id="3" name="Subtitle 2"/>
          <p:cNvSpPr>
            <a:spLocks noGrp="1"/>
          </p:cNvSpPr>
          <p:nvPr>
            <p:ph type="subTitle" idx="1"/>
          </p:nvPr>
        </p:nvSpPr>
        <p:spPr>
          <a:xfrm>
            <a:off x="2743200" y="3429000"/>
            <a:ext cx="8534400" cy="1371600"/>
          </a:xfrm>
        </p:spPr>
        <p:txBody>
          <a:bodyPr vert="horz" lIns="91440" tIns="45720" rIns="91440" bIns="45720" rtlCol="0" anchor="t">
            <a:normAutofit/>
          </a:bodyPr>
          <a:lstStyle/>
          <a:p>
            <a:pPr algn="l"/>
            <a:r>
              <a:rPr lang="en-US" sz="2400" dirty="0">
                <a:solidFill>
                  <a:srgbClr val="FF0000"/>
                </a:solidFill>
                <a:cs typeface="Calibri"/>
              </a:rPr>
              <a:t>AWOS Siting, Crop Maintenance, and Other Factors</a:t>
            </a:r>
          </a:p>
        </p:txBody>
      </p:sp>
    </p:spTree>
    <p:extLst>
      <p:ext uri="{BB962C8B-B14F-4D97-AF65-F5344CB8AC3E}">
        <p14:creationId xmlns:p14="http://schemas.microsoft.com/office/powerpoint/2010/main" val="2280974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F0E4F5-9BE6-4B7E-8DB4-CB20AE8732E9}"/>
              </a:ext>
            </a:extLst>
          </p:cNvPr>
          <p:cNvSpPr>
            <a:spLocks noGrp="1"/>
          </p:cNvSpPr>
          <p:nvPr>
            <p:ph idx="1"/>
          </p:nvPr>
        </p:nvSpPr>
        <p:spPr>
          <a:xfrm>
            <a:off x="609600" y="1619249"/>
            <a:ext cx="10972800" cy="4114801"/>
          </a:xfrm>
        </p:spPr>
        <p:txBody>
          <a:bodyPr>
            <a:normAutofit/>
          </a:bodyPr>
          <a:lstStyle/>
          <a:p>
            <a:r>
              <a:rPr lang="en-US" dirty="0"/>
              <a:t>"The majority of system airports (46) report having either AWOS or ASOS equipment at their airport. In 2010, 38 airports had weather reporting equipment... a third type of weather reporting equipment, the SuperAWOS can be found at 29 airports in the state." (SD SASP)</a:t>
            </a:r>
          </a:p>
          <a:p>
            <a:r>
              <a:rPr lang="en-US" dirty="0"/>
              <a:t>Commonly see AWOS III P/T</a:t>
            </a:r>
          </a:p>
          <a:p>
            <a:pPr lvl="1"/>
            <a:r>
              <a:rPr lang="en-US" dirty="0"/>
              <a:t>AWOS III plus present weather identification (precipitation type) and thunderstorm/lightning reporting </a:t>
            </a:r>
          </a:p>
          <a:p>
            <a:endParaRPr lang="en-US" dirty="0"/>
          </a:p>
          <a:p>
            <a:endParaRPr lang="en-US" sz="1800" dirty="0">
              <a:effectLst/>
              <a:latin typeface="Arial" panose="020B0604020202020204" pitchFamily="34" charset="0"/>
            </a:endParaRPr>
          </a:p>
          <a:p>
            <a:pPr lvl="1"/>
            <a:endParaRPr lang="en-US" dirty="0"/>
          </a:p>
          <a:p>
            <a:endParaRPr lang="en-US" dirty="0"/>
          </a:p>
        </p:txBody>
      </p:sp>
      <p:sp>
        <p:nvSpPr>
          <p:cNvPr id="3" name="Title 2">
            <a:extLst>
              <a:ext uri="{FF2B5EF4-FFF2-40B4-BE49-F238E27FC236}">
                <a16:creationId xmlns:a16="http://schemas.microsoft.com/office/drawing/2014/main" id="{7A48E1BD-FD5B-487D-9AE6-BE14C12EEE2F}"/>
              </a:ext>
            </a:extLst>
          </p:cNvPr>
          <p:cNvSpPr>
            <a:spLocks noGrp="1"/>
          </p:cNvSpPr>
          <p:nvPr>
            <p:ph type="title"/>
          </p:nvPr>
        </p:nvSpPr>
        <p:spPr/>
        <p:txBody>
          <a:bodyPr/>
          <a:lstStyle/>
          <a:p>
            <a:r>
              <a:rPr lang="en-US" dirty="0"/>
              <a:t>What is Common?</a:t>
            </a:r>
          </a:p>
        </p:txBody>
      </p:sp>
    </p:spTree>
    <p:extLst>
      <p:ext uri="{BB962C8B-B14F-4D97-AF65-F5344CB8AC3E}">
        <p14:creationId xmlns:p14="http://schemas.microsoft.com/office/powerpoint/2010/main" val="3047769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053B2-CC55-4692-9F68-FBF970523B62}"/>
              </a:ext>
            </a:extLst>
          </p:cNvPr>
          <p:cNvSpPr>
            <a:spLocks noGrp="1"/>
          </p:cNvSpPr>
          <p:nvPr>
            <p:ph type="title"/>
          </p:nvPr>
        </p:nvSpPr>
        <p:spPr/>
        <p:txBody>
          <a:bodyPr/>
          <a:lstStyle/>
          <a:p>
            <a:r>
              <a:rPr lang="en-US" dirty="0"/>
              <a:t>AWOS III</a:t>
            </a:r>
          </a:p>
        </p:txBody>
      </p:sp>
      <p:pic>
        <p:nvPicPr>
          <p:cNvPr id="5" name="Content Placeholder 4" descr="Diagram&#10;&#10;Description automatically generated">
            <a:extLst>
              <a:ext uri="{FF2B5EF4-FFF2-40B4-BE49-F238E27FC236}">
                <a16:creationId xmlns:a16="http://schemas.microsoft.com/office/drawing/2014/main" id="{BFD72E3F-DDFD-4F59-BA25-9FFBF37EA4C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87049" y="1464907"/>
            <a:ext cx="6538510" cy="4627984"/>
          </a:xfrm>
        </p:spPr>
      </p:pic>
      <p:sp>
        <p:nvSpPr>
          <p:cNvPr id="4" name="Content Placeholder 3">
            <a:extLst>
              <a:ext uri="{FF2B5EF4-FFF2-40B4-BE49-F238E27FC236}">
                <a16:creationId xmlns:a16="http://schemas.microsoft.com/office/drawing/2014/main" id="{971C77BA-4C44-4F42-9669-54EF5E455D7B}"/>
              </a:ext>
            </a:extLst>
          </p:cNvPr>
          <p:cNvSpPr>
            <a:spLocks noGrp="1"/>
          </p:cNvSpPr>
          <p:nvPr>
            <p:ph sz="half" idx="13"/>
          </p:nvPr>
        </p:nvSpPr>
        <p:spPr>
          <a:xfrm>
            <a:off x="266440" y="1325562"/>
            <a:ext cx="5120609" cy="5392479"/>
          </a:xfrm>
        </p:spPr>
        <p:txBody>
          <a:bodyPr>
            <a:normAutofit fontScale="92500" lnSpcReduction="10000"/>
          </a:bodyPr>
          <a:lstStyle/>
          <a:p>
            <a:r>
              <a:rPr lang="en-US" dirty="0"/>
              <a:t>Wind speed, gust, direction, variable wind direction</a:t>
            </a:r>
          </a:p>
          <a:p>
            <a:r>
              <a:rPr lang="en-US" dirty="0"/>
              <a:t>Temperature</a:t>
            </a:r>
          </a:p>
          <a:p>
            <a:r>
              <a:rPr lang="en-US" dirty="0"/>
              <a:t>Dew Point</a:t>
            </a:r>
          </a:p>
          <a:p>
            <a:r>
              <a:rPr lang="en-US" dirty="0"/>
              <a:t>Altimeter Setting</a:t>
            </a:r>
          </a:p>
          <a:p>
            <a:r>
              <a:rPr lang="en-US" dirty="0"/>
              <a:t>Density Altitude</a:t>
            </a:r>
          </a:p>
          <a:p>
            <a:r>
              <a:rPr lang="en-US" dirty="0"/>
              <a:t>Data Logs (METAR &amp; voice output)</a:t>
            </a:r>
          </a:p>
          <a:p>
            <a:r>
              <a:rPr lang="en-US" dirty="0"/>
              <a:t>Visibility &amp; Variable Visibility</a:t>
            </a:r>
          </a:p>
          <a:p>
            <a:r>
              <a:rPr lang="en-US" dirty="0"/>
              <a:t>Precipitation</a:t>
            </a:r>
          </a:p>
          <a:p>
            <a:r>
              <a:rPr lang="en-US" dirty="0"/>
              <a:t>Day/Night</a:t>
            </a:r>
          </a:p>
          <a:p>
            <a:r>
              <a:rPr lang="en-US" dirty="0"/>
              <a:t>Cloud Height</a:t>
            </a:r>
          </a:p>
          <a:p>
            <a:r>
              <a:rPr lang="en-US" dirty="0"/>
              <a:t>Sky Condition</a:t>
            </a:r>
          </a:p>
          <a:p>
            <a:endParaRPr lang="en-US" dirty="0"/>
          </a:p>
        </p:txBody>
      </p:sp>
    </p:spTree>
    <p:extLst>
      <p:ext uri="{BB962C8B-B14F-4D97-AF65-F5344CB8AC3E}">
        <p14:creationId xmlns:p14="http://schemas.microsoft.com/office/powerpoint/2010/main" val="4096611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2DA7A3-8B36-45E5-9E3A-28B4A99BEF4C}"/>
              </a:ext>
            </a:extLst>
          </p:cNvPr>
          <p:cNvSpPr>
            <a:spLocks noGrp="1"/>
          </p:cNvSpPr>
          <p:nvPr>
            <p:ph type="title"/>
          </p:nvPr>
        </p:nvSpPr>
        <p:spPr/>
        <p:txBody>
          <a:bodyPr/>
          <a:lstStyle/>
          <a:p>
            <a:r>
              <a:rPr lang="en-US" dirty="0">
                <a:latin typeface="ScalaSansOT"/>
              </a:rPr>
              <a:t>Cloud Height Sensor</a:t>
            </a:r>
          </a:p>
        </p:txBody>
      </p:sp>
      <p:pic>
        <p:nvPicPr>
          <p:cNvPr id="5" name="Content Placeholder 4" descr="A picture containing cement&#10;&#10;Description automatically generated">
            <a:extLst>
              <a:ext uri="{FF2B5EF4-FFF2-40B4-BE49-F238E27FC236}">
                <a16:creationId xmlns:a16="http://schemas.microsoft.com/office/drawing/2014/main" id="{278FD382-FB85-49D0-83D9-3A2D3BF71D53}"/>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275403" y="2594925"/>
            <a:ext cx="4525963" cy="2545854"/>
          </a:xfrm>
        </p:spPr>
      </p:pic>
      <p:sp>
        <p:nvSpPr>
          <p:cNvPr id="2" name="Content Placeholder 1">
            <a:extLst>
              <a:ext uri="{FF2B5EF4-FFF2-40B4-BE49-F238E27FC236}">
                <a16:creationId xmlns:a16="http://schemas.microsoft.com/office/drawing/2014/main" id="{155A444D-37A7-452A-A806-513523849F80}"/>
              </a:ext>
            </a:extLst>
          </p:cNvPr>
          <p:cNvSpPr>
            <a:spLocks noGrp="1"/>
          </p:cNvSpPr>
          <p:nvPr>
            <p:ph sz="half" idx="13"/>
          </p:nvPr>
        </p:nvSpPr>
        <p:spPr>
          <a:xfrm>
            <a:off x="3587262" y="1604871"/>
            <a:ext cx="8147538" cy="4757830"/>
          </a:xfrm>
        </p:spPr>
        <p:txBody>
          <a:bodyPr vert="horz" lIns="91440" tIns="45720" rIns="91440" bIns="45720" rtlCol="0" anchor="t">
            <a:normAutofit/>
          </a:bodyPr>
          <a:lstStyle/>
          <a:p>
            <a:r>
              <a:rPr lang="en-US" dirty="0">
                <a:latin typeface="ScalaSansOT"/>
              </a:rPr>
              <a:t>The sensor detects the coverage and height of the clouds using an upward-pointing laser beam ceilometer</a:t>
            </a:r>
          </a:p>
          <a:p>
            <a:r>
              <a:rPr lang="en-US" dirty="0"/>
              <a:t>The height of the cloud base is calculated by the amount of time required for reflected light to return to the station </a:t>
            </a:r>
          </a:p>
          <a:p>
            <a:r>
              <a:rPr lang="en-US" dirty="0"/>
              <a:t>For rapidly changing cloud coverage, an average reading is determined toward the first 10 minutes of the 30-minute averaging period </a:t>
            </a:r>
          </a:p>
          <a:p>
            <a:r>
              <a:rPr lang="en-US" dirty="0"/>
              <a:t>Clouds above 12,000’ are not detected</a:t>
            </a:r>
          </a:p>
        </p:txBody>
      </p:sp>
    </p:spTree>
    <p:extLst>
      <p:ext uri="{BB962C8B-B14F-4D97-AF65-F5344CB8AC3E}">
        <p14:creationId xmlns:p14="http://schemas.microsoft.com/office/powerpoint/2010/main" val="651783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9B2DDC-9480-4FCA-86E9-039DBC7AD175}"/>
              </a:ext>
            </a:extLst>
          </p:cNvPr>
          <p:cNvSpPr>
            <a:spLocks noGrp="1"/>
          </p:cNvSpPr>
          <p:nvPr>
            <p:ph type="title"/>
          </p:nvPr>
        </p:nvSpPr>
        <p:spPr/>
        <p:txBody>
          <a:bodyPr/>
          <a:lstStyle/>
          <a:p>
            <a:r>
              <a:rPr lang="en-US" dirty="0"/>
              <a:t>Visibility Sensor</a:t>
            </a:r>
          </a:p>
        </p:txBody>
      </p:sp>
      <p:pic>
        <p:nvPicPr>
          <p:cNvPr id="5" name="Content Placeholder 4">
            <a:extLst>
              <a:ext uri="{FF2B5EF4-FFF2-40B4-BE49-F238E27FC236}">
                <a16:creationId xmlns:a16="http://schemas.microsoft.com/office/drawing/2014/main" id="{8AD06FB4-C1A5-4771-AF95-2E3EC26C3809}"/>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885825" y="2589461"/>
            <a:ext cx="4525963" cy="2545854"/>
          </a:xfrm>
        </p:spPr>
      </p:pic>
      <p:sp>
        <p:nvSpPr>
          <p:cNvPr id="2" name="Content Placeholder 1">
            <a:extLst>
              <a:ext uri="{FF2B5EF4-FFF2-40B4-BE49-F238E27FC236}">
                <a16:creationId xmlns:a16="http://schemas.microsoft.com/office/drawing/2014/main" id="{193F49FC-484D-4F24-B375-5C4F5839D500}"/>
              </a:ext>
            </a:extLst>
          </p:cNvPr>
          <p:cNvSpPr>
            <a:spLocks noGrp="1"/>
          </p:cNvSpPr>
          <p:nvPr>
            <p:ph sz="half" idx="13"/>
          </p:nvPr>
        </p:nvSpPr>
        <p:spPr>
          <a:xfrm>
            <a:off x="5237825" y="1599407"/>
            <a:ext cx="6204012" cy="4525963"/>
          </a:xfrm>
        </p:spPr>
        <p:txBody>
          <a:bodyPr vert="horz" lIns="91440" tIns="45720" rIns="91440" bIns="45720" rtlCol="0" anchor="t">
            <a:normAutofit/>
          </a:bodyPr>
          <a:lstStyle/>
          <a:p>
            <a:r>
              <a:rPr lang="en-US" dirty="0">
                <a:latin typeface="ScalaSansOT"/>
              </a:rPr>
              <a:t>The transmitter and receiver at the top sends a cone of light twice per second</a:t>
            </a:r>
          </a:p>
          <a:p>
            <a:r>
              <a:rPr lang="en-US" dirty="0">
                <a:latin typeface="ScalaSansOT"/>
              </a:rPr>
              <a:t>The light then scatters among the particles in the air and senses how much light has scattered which  determines the visibility (based on pre-existing formulas).</a:t>
            </a:r>
          </a:p>
          <a:p>
            <a:r>
              <a:rPr lang="en-US" dirty="0"/>
              <a:t>Computes a one-minute visibility average</a:t>
            </a:r>
          </a:p>
        </p:txBody>
      </p:sp>
    </p:spTree>
    <p:extLst>
      <p:ext uri="{BB962C8B-B14F-4D97-AF65-F5344CB8AC3E}">
        <p14:creationId xmlns:p14="http://schemas.microsoft.com/office/powerpoint/2010/main" val="3694417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625DFC8-B899-4E7C-A2EB-D4D3648F4924}"/>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585398" y="2401533"/>
            <a:ext cx="4932039" cy="2774272"/>
          </a:xfrm>
        </p:spPr>
      </p:pic>
      <p:sp>
        <p:nvSpPr>
          <p:cNvPr id="3" name="Title 2">
            <a:extLst>
              <a:ext uri="{FF2B5EF4-FFF2-40B4-BE49-F238E27FC236}">
                <a16:creationId xmlns:a16="http://schemas.microsoft.com/office/drawing/2014/main" id="{C3E6720E-87D0-4105-A6B8-24338F59B06F}"/>
              </a:ext>
            </a:extLst>
          </p:cNvPr>
          <p:cNvSpPr>
            <a:spLocks noGrp="1"/>
          </p:cNvSpPr>
          <p:nvPr>
            <p:ph type="title"/>
          </p:nvPr>
        </p:nvSpPr>
        <p:spPr/>
        <p:txBody>
          <a:bodyPr/>
          <a:lstStyle/>
          <a:p>
            <a:r>
              <a:rPr lang="en-US" dirty="0"/>
              <a:t>AWOS III Tower </a:t>
            </a:r>
          </a:p>
        </p:txBody>
      </p:sp>
      <p:sp>
        <p:nvSpPr>
          <p:cNvPr id="2" name="Content Placeholder 1">
            <a:extLst>
              <a:ext uri="{FF2B5EF4-FFF2-40B4-BE49-F238E27FC236}">
                <a16:creationId xmlns:a16="http://schemas.microsoft.com/office/drawing/2014/main" id="{5266ED99-3FC9-4BB8-8F60-E0A2C5EF8717}"/>
              </a:ext>
            </a:extLst>
          </p:cNvPr>
          <p:cNvSpPr>
            <a:spLocks noGrp="1"/>
          </p:cNvSpPr>
          <p:nvPr>
            <p:ph sz="half" idx="13"/>
          </p:nvPr>
        </p:nvSpPr>
        <p:spPr>
          <a:xfrm>
            <a:off x="3403600" y="1395221"/>
            <a:ext cx="5384800" cy="5157979"/>
          </a:xfrm>
        </p:spPr>
        <p:txBody>
          <a:bodyPr>
            <a:normAutofit/>
          </a:bodyPr>
          <a:lstStyle/>
          <a:p>
            <a:r>
              <a:rPr lang="en-US" dirty="0"/>
              <a:t>Motor Aspirated Radiation Shield (MARS)</a:t>
            </a:r>
          </a:p>
          <a:p>
            <a:r>
              <a:rPr lang="en-US" dirty="0"/>
              <a:t>Temperature/Relative Humidity Sensor</a:t>
            </a:r>
          </a:p>
          <a:p>
            <a:r>
              <a:rPr lang="en-US" dirty="0"/>
              <a:t>Data Collection Processor</a:t>
            </a:r>
          </a:p>
          <a:p>
            <a:r>
              <a:rPr lang="en-US" dirty="0"/>
              <a:t>UHF Radio</a:t>
            </a:r>
          </a:p>
          <a:p>
            <a:r>
              <a:rPr lang="en-US" dirty="0"/>
              <a:t>Obstruction Light</a:t>
            </a:r>
          </a:p>
          <a:p>
            <a:r>
              <a:rPr lang="en-US" dirty="0"/>
              <a:t>Anemometer</a:t>
            </a:r>
          </a:p>
          <a:p>
            <a:r>
              <a:rPr lang="en-US" dirty="0"/>
              <a:t>30’ Tower</a:t>
            </a:r>
          </a:p>
          <a:p>
            <a:r>
              <a:rPr lang="en-US" dirty="0"/>
              <a:t>Rain Gauge</a:t>
            </a:r>
          </a:p>
          <a:p>
            <a:pPr marL="0" indent="0">
              <a:buNone/>
            </a:pPr>
            <a:endParaRPr lang="en-US" dirty="0"/>
          </a:p>
        </p:txBody>
      </p:sp>
      <p:pic>
        <p:nvPicPr>
          <p:cNvPr id="4" name="Picture 3">
            <a:extLst>
              <a:ext uri="{FF2B5EF4-FFF2-40B4-BE49-F238E27FC236}">
                <a16:creationId xmlns:a16="http://schemas.microsoft.com/office/drawing/2014/main" id="{49C95D28-A9FB-4363-B22C-610755CBF725}"/>
              </a:ext>
            </a:extLst>
          </p:cNvPr>
          <p:cNvPicPr>
            <a:picLocks noChangeAspect="1"/>
          </p:cNvPicPr>
          <p:nvPr/>
        </p:nvPicPr>
        <p:blipFill>
          <a:blip r:embed="rId3"/>
          <a:stretch>
            <a:fillRect/>
          </a:stretch>
        </p:blipFill>
        <p:spPr>
          <a:xfrm>
            <a:off x="8859915" y="1325562"/>
            <a:ext cx="2871283" cy="5115980"/>
          </a:xfrm>
          <a:prstGeom prst="rect">
            <a:avLst/>
          </a:prstGeom>
        </p:spPr>
      </p:pic>
      <p:cxnSp>
        <p:nvCxnSpPr>
          <p:cNvPr id="7" name="Straight Arrow Connector 6">
            <a:extLst>
              <a:ext uri="{FF2B5EF4-FFF2-40B4-BE49-F238E27FC236}">
                <a16:creationId xmlns:a16="http://schemas.microsoft.com/office/drawing/2014/main" id="{B2A83FE0-79FE-460F-B77B-E5699D8BE167}"/>
              </a:ext>
            </a:extLst>
          </p:cNvPr>
          <p:cNvCxnSpPr>
            <a:cxnSpLocks/>
          </p:cNvCxnSpPr>
          <p:nvPr/>
        </p:nvCxnSpPr>
        <p:spPr>
          <a:xfrm flipH="1">
            <a:off x="2613523" y="1665212"/>
            <a:ext cx="290444" cy="3492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CA6535AD-22F3-4905-9319-7E94118B825A}"/>
              </a:ext>
            </a:extLst>
          </p:cNvPr>
          <p:cNvCxnSpPr>
            <a:cxnSpLocks/>
          </p:cNvCxnSpPr>
          <p:nvPr/>
        </p:nvCxnSpPr>
        <p:spPr>
          <a:xfrm flipH="1">
            <a:off x="2974019" y="2584565"/>
            <a:ext cx="50667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04AC82C3-D240-45BB-8A5F-37232CF3823B}"/>
              </a:ext>
            </a:extLst>
          </p:cNvPr>
          <p:cNvCxnSpPr>
            <a:cxnSpLocks/>
          </p:cNvCxnSpPr>
          <p:nvPr/>
        </p:nvCxnSpPr>
        <p:spPr>
          <a:xfrm flipH="1">
            <a:off x="1822883" y="3206540"/>
            <a:ext cx="1480104" cy="3359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115EA68B-C7D4-44B5-B5C8-73198BF91772}"/>
              </a:ext>
            </a:extLst>
          </p:cNvPr>
          <p:cNvCxnSpPr>
            <a:cxnSpLocks/>
          </p:cNvCxnSpPr>
          <p:nvPr/>
        </p:nvCxnSpPr>
        <p:spPr>
          <a:xfrm>
            <a:off x="5539666" y="4073000"/>
            <a:ext cx="3479137"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594132CA-2DA6-452B-A324-B141BF2B55E0}"/>
              </a:ext>
            </a:extLst>
          </p:cNvPr>
          <p:cNvCxnSpPr>
            <a:cxnSpLocks/>
          </p:cNvCxnSpPr>
          <p:nvPr/>
        </p:nvCxnSpPr>
        <p:spPr>
          <a:xfrm flipV="1">
            <a:off x="9018803" y="2707689"/>
            <a:ext cx="530536" cy="136716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206A59D1-23A4-4E4F-84FC-2D353EFA7E99}"/>
              </a:ext>
            </a:extLst>
          </p:cNvPr>
          <p:cNvCxnSpPr>
            <a:cxnSpLocks/>
          </p:cNvCxnSpPr>
          <p:nvPr/>
        </p:nvCxnSpPr>
        <p:spPr>
          <a:xfrm>
            <a:off x="5832630" y="5072514"/>
            <a:ext cx="345144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Straight Arrow Connector 29">
            <a:extLst>
              <a:ext uri="{FF2B5EF4-FFF2-40B4-BE49-F238E27FC236}">
                <a16:creationId xmlns:a16="http://schemas.microsoft.com/office/drawing/2014/main" id="{7CA7730C-B09B-4F55-8E08-022BC8617519}"/>
              </a:ext>
            </a:extLst>
          </p:cNvPr>
          <p:cNvCxnSpPr>
            <a:cxnSpLocks/>
          </p:cNvCxnSpPr>
          <p:nvPr/>
        </p:nvCxnSpPr>
        <p:spPr>
          <a:xfrm flipV="1">
            <a:off x="9284072" y="1596502"/>
            <a:ext cx="1085046" cy="347601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52ECC5C9-2384-4933-AD75-9575F85D5AE7}"/>
              </a:ext>
            </a:extLst>
          </p:cNvPr>
          <p:cNvCxnSpPr/>
          <p:nvPr/>
        </p:nvCxnSpPr>
        <p:spPr>
          <a:xfrm flipH="1">
            <a:off x="2903967" y="1656142"/>
            <a:ext cx="600581" cy="9070"/>
          </a:xfrm>
          <a:prstGeom prst="line">
            <a:avLst/>
          </a:prstGeom>
        </p:spPr>
        <p:style>
          <a:lnRef idx="1">
            <a:schemeClr val="accent2"/>
          </a:lnRef>
          <a:fillRef idx="0">
            <a:schemeClr val="accent2"/>
          </a:fillRef>
          <a:effectRef idx="0">
            <a:schemeClr val="accent2"/>
          </a:effectRef>
          <a:fontRef idx="minor">
            <a:schemeClr val="tx1"/>
          </a:fontRef>
        </p:style>
      </p:cxnSp>
      <p:cxnSp>
        <p:nvCxnSpPr>
          <p:cNvPr id="46" name="Straight Connector 45">
            <a:extLst>
              <a:ext uri="{FF2B5EF4-FFF2-40B4-BE49-F238E27FC236}">
                <a16:creationId xmlns:a16="http://schemas.microsoft.com/office/drawing/2014/main" id="{32011925-0017-4812-BC3B-36D049415E4C}"/>
              </a:ext>
            </a:extLst>
          </p:cNvPr>
          <p:cNvCxnSpPr>
            <a:cxnSpLocks/>
          </p:cNvCxnSpPr>
          <p:nvPr/>
        </p:nvCxnSpPr>
        <p:spPr>
          <a:xfrm>
            <a:off x="3302987" y="3206540"/>
            <a:ext cx="186780" cy="186175"/>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9646E74E-0DCA-43BA-BC3C-9F6355DFF933}"/>
              </a:ext>
            </a:extLst>
          </p:cNvPr>
          <p:cNvCxnSpPr>
            <a:cxnSpLocks/>
          </p:cNvCxnSpPr>
          <p:nvPr/>
        </p:nvCxnSpPr>
        <p:spPr>
          <a:xfrm>
            <a:off x="6493548" y="4558775"/>
            <a:ext cx="252525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9F5CF11F-1023-4CD1-9F25-41650078C423}"/>
              </a:ext>
            </a:extLst>
          </p:cNvPr>
          <p:cNvCxnSpPr>
            <a:cxnSpLocks/>
          </p:cNvCxnSpPr>
          <p:nvPr/>
        </p:nvCxnSpPr>
        <p:spPr>
          <a:xfrm flipV="1">
            <a:off x="9018803" y="1914526"/>
            <a:ext cx="1087222" cy="26442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BEEEEACC-6D32-4DBF-8088-8CB393723FDF}"/>
              </a:ext>
            </a:extLst>
          </p:cNvPr>
          <p:cNvCxnSpPr/>
          <p:nvPr/>
        </p:nvCxnSpPr>
        <p:spPr>
          <a:xfrm>
            <a:off x="5638800" y="6096000"/>
            <a:ext cx="38100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6" name="Straight Arrow Connector 25">
            <a:extLst>
              <a:ext uri="{FF2B5EF4-FFF2-40B4-BE49-F238E27FC236}">
                <a16:creationId xmlns:a16="http://schemas.microsoft.com/office/drawing/2014/main" id="{59A05986-9C12-4CFC-A87F-75DE62CAA40E}"/>
              </a:ext>
            </a:extLst>
          </p:cNvPr>
          <p:cNvCxnSpPr/>
          <p:nvPr/>
        </p:nvCxnSpPr>
        <p:spPr>
          <a:xfrm flipV="1">
            <a:off x="9429750" y="5657850"/>
            <a:ext cx="1638300" cy="4381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38878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4095C4-2175-4081-8BC9-748F5B15A99A}"/>
              </a:ext>
            </a:extLst>
          </p:cNvPr>
          <p:cNvSpPr>
            <a:spLocks noGrp="1"/>
          </p:cNvSpPr>
          <p:nvPr>
            <p:ph type="title"/>
          </p:nvPr>
        </p:nvSpPr>
        <p:spPr/>
        <p:txBody>
          <a:bodyPr/>
          <a:lstStyle/>
          <a:p>
            <a:r>
              <a:rPr lang="en-US" dirty="0"/>
              <a:t>Monitoring Terminal</a:t>
            </a:r>
          </a:p>
        </p:txBody>
      </p:sp>
      <p:sp>
        <p:nvSpPr>
          <p:cNvPr id="2" name="Content Placeholder 1">
            <a:extLst>
              <a:ext uri="{FF2B5EF4-FFF2-40B4-BE49-F238E27FC236}">
                <a16:creationId xmlns:a16="http://schemas.microsoft.com/office/drawing/2014/main" id="{9939AA37-D6F5-4256-B466-ED397EDB7BCD}"/>
              </a:ext>
            </a:extLst>
          </p:cNvPr>
          <p:cNvSpPr>
            <a:spLocks noGrp="1"/>
          </p:cNvSpPr>
          <p:nvPr>
            <p:ph sz="half" idx="1"/>
          </p:nvPr>
        </p:nvSpPr>
        <p:spPr>
          <a:xfrm>
            <a:off x="6296025" y="2027237"/>
            <a:ext cx="5381625" cy="4525963"/>
          </a:xfrm>
        </p:spPr>
        <p:txBody>
          <a:bodyPr/>
          <a:lstStyle/>
          <a:p>
            <a:r>
              <a:rPr lang="en-US" dirty="0"/>
              <a:t>Monitoring terminal (computer) in a pilot lounge or other airport building.</a:t>
            </a:r>
          </a:p>
        </p:txBody>
      </p:sp>
      <p:pic>
        <p:nvPicPr>
          <p:cNvPr id="6" name="Content Placeholder 5" descr="Graphical user interface&#10;&#10;Description automatically generated">
            <a:extLst>
              <a:ext uri="{FF2B5EF4-FFF2-40B4-BE49-F238E27FC236}">
                <a16:creationId xmlns:a16="http://schemas.microsoft.com/office/drawing/2014/main" id="{BB653434-DA03-4464-B02D-B5AAEEFBDAF4}"/>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732633" y="1639664"/>
            <a:ext cx="5384800" cy="4304160"/>
          </a:xfrm>
        </p:spPr>
      </p:pic>
    </p:spTree>
    <p:extLst>
      <p:ext uri="{BB962C8B-B14F-4D97-AF65-F5344CB8AC3E}">
        <p14:creationId xmlns:p14="http://schemas.microsoft.com/office/powerpoint/2010/main" val="2465398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8D7E80-7CBB-409D-8EAA-CB9D726DFB8B}"/>
              </a:ext>
            </a:extLst>
          </p:cNvPr>
          <p:cNvSpPr>
            <a:spLocks noGrp="1"/>
          </p:cNvSpPr>
          <p:nvPr>
            <p:ph idx="1"/>
          </p:nvPr>
        </p:nvSpPr>
        <p:spPr/>
        <p:txBody>
          <a:bodyPr>
            <a:normAutofit/>
          </a:bodyPr>
          <a:lstStyle/>
          <a:p>
            <a:r>
              <a:rPr lang="en-US" dirty="0"/>
              <a:t>Initial construction cost</a:t>
            </a:r>
          </a:p>
          <a:p>
            <a:pPr lvl="1"/>
            <a:r>
              <a:rPr lang="en-US" dirty="0"/>
              <a:t>FAA (90%)</a:t>
            </a:r>
          </a:p>
          <a:p>
            <a:pPr lvl="1"/>
            <a:r>
              <a:rPr lang="en-US" dirty="0"/>
              <a:t>SDDOT – Office of Air, Rail &amp; Transit (5.0 % / 3.5%)</a:t>
            </a:r>
          </a:p>
          <a:p>
            <a:pPr lvl="1"/>
            <a:r>
              <a:rPr lang="en-US" dirty="0"/>
              <a:t>Airport Sponsor (5.0% / 6.5%)</a:t>
            </a:r>
          </a:p>
        </p:txBody>
      </p:sp>
      <p:sp>
        <p:nvSpPr>
          <p:cNvPr id="3" name="Title 2">
            <a:extLst>
              <a:ext uri="{FF2B5EF4-FFF2-40B4-BE49-F238E27FC236}">
                <a16:creationId xmlns:a16="http://schemas.microsoft.com/office/drawing/2014/main" id="{F01907A3-4BFF-4C64-B15D-012FBF01E752}"/>
              </a:ext>
            </a:extLst>
          </p:cNvPr>
          <p:cNvSpPr>
            <a:spLocks noGrp="1"/>
          </p:cNvSpPr>
          <p:nvPr>
            <p:ph type="title"/>
          </p:nvPr>
        </p:nvSpPr>
        <p:spPr/>
        <p:txBody>
          <a:bodyPr/>
          <a:lstStyle/>
          <a:p>
            <a:r>
              <a:rPr lang="en-US" dirty="0"/>
              <a:t>Cost of an AWOS</a:t>
            </a:r>
          </a:p>
        </p:txBody>
      </p:sp>
    </p:spTree>
    <p:extLst>
      <p:ext uri="{BB962C8B-B14F-4D97-AF65-F5344CB8AC3E}">
        <p14:creationId xmlns:p14="http://schemas.microsoft.com/office/powerpoint/2010/main" val="1608861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8D7E80-7CBB-409D-8EAA-CB9D726DFB8B}"/>
              </a:ext>
            </a:extLst>
          </p:cNvPr>
          <p:cNvSpPr>
            <a:spLocks noGrp="1"/>
          </p:cNvSpPr>
          <p:nvPr>
            <p:ph idx="1"/>
          </p:nvPr>
        </p:nvSpPr>
        <p:spPr/>
        <p:txBody>
          <a:bodyPr>
            <a:normAutofit fontScale="92500" lnSpcReduction="10000"/>
          </a:bodyPr>
          <a:lstStyle/>
          <a:p>
            <a:r>
              <a:rPr lang="en-US" dirty="0"/>
              <a:t>Operating costs (Airport Sponsor for 100%)</a:t>
            </a:r>
          </a:p>
          <a:p>
            <a:pPr lvl="1"/>
            <a:r>
              <a:rPr lang="en-US" dirty="0"/>
              <a:t>NADIN Datalink Service</a:t>
            </a:r>
          </a:p>
          <a:p>
            <a:pPr lvl="2"/>
            <a:r>
              <a:rPr lang="en-US" dirty="0"/>
              <a:t>The AWOS III provides an optional system connection to the National Airspace Data Interchange Network (NADIN), and the AWOS Data Acquisition System (ADAS). These services (operated by the FAA) provide your weather data to Flight Service Stations, commercial airports, the National Weather Service (NWS), and many other internet-based weather sources.</a:t>
            </a:r>
          </a:p>
          <a:p>
            <a:pPr lvl="2"/>
            <a:r>
              <a:rPr lang="en-US" dirty="0"/>
              <a:t>Using NADIN service, your AWOS generates and then transmits a METAR message. The METAR message is a meteorological aviation report typically used for flight planning and input into the Automatic Terminal Information Service (ATIS), but it can also be used for local weather reporting.</a:t>
            </a:r>
          </a:p>
        </p:txBody>
      </p:sp>
      <p:sp>
        <p:nvSpPr>
          <p:cNvPr id="3" name="Title 2">
            <a:extLst>
              <a:ext uri="{FF2B5EF4-FFF2-40B4-BE49-F238E27FC236}">
                <a16:creationId xmlns:a16="http://schemas.microsoft.com/office/drawing/2014/main" id="{F01907A3-4BFF-4C64-B15D-012FBF01E752}"/>
              </a:ext>
            </a:extLst>
          </p:cNvPr>
          <p:cNvSpPr>
            <a:spLocks noGrp="1"/>
          </p:cNvSpPr>
          <p:nvPr>
            <p:ph type="title"/>
          </p:nvPr>
        </p:nvSpPr>
        <p:spPr/>
        <p:txBody>
          <a:bodyPr/>
          <a:lstStyle/>
          <a:p>
            <a:r>
              <a:rPr lang="en-US" dirty="0"/>
              <a:t>Cost of an AWOS</a:t>
            </a:r>
          </a:p>
        </p:txBody>
      </p:sp>
    </p:spTree>
    <p:extLst>
      <p:ext uri="{BB962C8B-B14F-4D97-AF65-F5344CB8AC3E}">
        <p14:creationId xmlns:p14="http://schemas.microsoft.com/office/powerpoint/2010/main" val="4136067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8D7E80-7CBB-409D-8EAA-CB9D726DFB8B}"/>
              </a:ext>
            </a:extLst>
          </p:cNvPr>
          <p:cNvSpPr>
            <a:spLocks noGrp="1"/>
          </p:cNvSpPr>
          <p:nvPr>
            <p:ph idx="1"/>
          </p:nvPr>
        </p:nvSpPr>
        <p:spPr/>
        <p:txBody>
          <a:bodyPr vert="horz" lIns="91440" tIns="45720" rIns="91440" bIns="45720" rtlCol="0" anchor="t">
            <a:normAutofit/>
          </a:bodyPr>
          <a:lstStyle/>
          <a:p>
            <a:r>
              <a:rPr lang="en-US" dirty="0">
                <a:latin typeface="Calibri"/>
                <a:cs typeface="Calibri"/>
              </a:rPr>
              <a:t>Operating costs (Airport Sponsor - 100%)</a:t>
            </a:r>
          </a:p>
          <a:p>
            <a:pPr lvl="1"/>
            <a:r>
              <a:rPr lang="en-US" dirty="0"/>
              <a:t>Inspections</a:t>
            </a:r>
          </a:p>
          <a:p>
            <a:pPr lvl="2"/>
            <a:r>
              <a:rPr lang="en-US" dirty="0">
                <a:latin typeface="Calibri"/>
                <a:cs typeface="Calibri"/>
              </a:rPr>
              <a:t>In order to maintain the FAA commissioning at an AWOS site, the system must be properly maintained. Manufacturers offer annual maintenance plans which include three annual visits by a certified technician, as well as a commissioning visit with the FAA.</a:t>
            </a:r>
          </a:p>
          <a:p>
            <a:pPr lvl="1"/>
            <a:r>
              <a:rPr lang="en-US" dirty="0">
                <a:latin typeface="Calibri"/>
                <a:cs typeface="Calibri"/>
              </a:rPr>
              <a:t>Parts Replacement</a:t>
            </a:r>
          </a:p>
          <a:p>
            <a:pPr lvl="1"/>
            <a:r>
              <a:rPr lang="en-US" dirty="0"/>
              <a:t>Telephone service for data line to the system</a:t>
            </a:r>
          </a:p>
        </p:txBody>
      </p:sp>
      <p:sp>
        <p:nvSpPr>
          <p:cNvPr id="3" name="Title 2">
            <a:extLst>
              <a:ext uri="{FF2B5EF4-FFF2-40B4-BE49-F238E27FC236}">
                <a16:creationId xmlns:a16="http://schemas.microsoft.com/office/drawing/2014/main" id="{F01907A3-4BFF-4C64-B15D-012FBF01E752}"/>
              </a:ext>
            </a:extLst>
          </p:cNvPr>
          <p:cNvSpPr>
            <a:spLocks noGrp="1"/>
          </p:cNvSpPr>
          <p:nvPr>
            <p:ph type="title"/>
          </p:nvPr>
        </p:nvSpPr>
        <p:spPr/>
        <p:txBody>
          <a:bodyPr/>
          <a:lstStyle/>
          <a:p>
            <a:r>
              <a:rPr lang="en-US" dirty="0"/>
              <a:t>Cost of an AWOS</a:t>
            </a:r>
          </a:p>
        </p:txBody>
      </p:sp>
    </p:spTree>
    <p:extLst>
      <p:ext uri="{BB962C8B-B14F-4D97-AF65-F5344CB8AC3E}">
        <p14:creationId xmlns:p14="http://schemas.microsoft.com/office/powerpoint/2010/main" val="2237995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A24865-68E8-49EF-8DBA-02D1543A94A4}"/>
              </a:ext>
            </a:extLst>
          </p:cNvPr>
          <p:cNvSpPr>
            <a:spLocks noGrp="1"/>
          </p:cNvSpPr>
          <p:nvPr>
            <p:ph idx="1"/>
          </p:nvPr>
        </p:nvSpPr>
        <p:spPr/>
        <p:txBody>
          <a:bodyPr/>
          <a:lstStyle/>
          <a:p>
            <a:r>
              <a:rPr lang="en-US" dirty="0"/>
              <a:t>Get your community and the airport on board with project and costs.</a:t>
            </a:r>
          </a:p>
          <a:p>
            <a:r>
              <a:rPr lang="en-US" dirty="0"/>
              <a:t>Talk to SDDOT, FAA, and your engineering consultant about the next steps.</a:t>
            </a:r>
          </a:p>
        </p:txBody>
      </p:sp>
      <p:sp>
        <p:nvSpPr>
          <p:cNvPr id="3" name="Title 2">
            <a:extLst>
              <a:ext uri="{FF2B5EF4-FFF2-40B4-BE49-F238E27FC236}">
                <a16:creationId xmlns:a16="http://schemas.microsoft.com/office/drawing/2014/main" id="{D23DE2AD-81D1-4BF7-861A-3C46D3E4A79A}"/>
              </a:ext>
            </a:extLst>
          </p:cNvPr>
          <p:cNvSpPr>
            <a:spLocks noGrp="1"/>
          </p:cNvSpPr>
          <p:nvPr>
            <p:ph type="title"/>
          </p:nvPr>
        </p:nvSpPr>
        <p:spPr/>
        <p:txBody>
          <a:bodyPr/>
          <a:lstStyle/>
          <a:p>
            <a:r>
              <a:rPr lang="en-US" dirty="0"/>
              <a:t>I want one!</a:t>
            </a:r>
          </a:p>
        </p:txBody>
      </p:sp>
    </p:spTree>
    <p:extLst>
      <p:ext uri="{BB962C8B-B14F-4D97-AF65-F5344CB8AC3E}">
        <p14:creationId xmlns:p14="http://schemas.microsoft.com/office/powerpoint/2010/main" val="3585220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E845FC-7670-4512-BA12-933C36C8A5B1}"/>
              </a:ext>
            </a:extLst>
          </p:cNvPr>
          <p:cNvSpPr>
            <a:spLocks noGrp="1"/>
          </p:cNvSpPr>
          <p:nvPr>
            <p:ph type="title"/>
          </p:nvPr>
        </p:nvSpPr>
        <p:spPr>
          <a:xfrm>
            <a:off x="42865" y="304800"/>
            <a:ext cx="12149137" cy="1020762"/>
          </a:xfrm>
        </p:spPr>
        <p:txBody>
          <a:bodyPr anchor="ctr">
            <a:normAutofit/>
          </a:bodyPr>
          <a:lstStyle/>
          <a:p>
            <a:r>
              <a:rPr lang="en-US" dirty="0"/>
              <a:t>What is an AWOS?</a:t>
            </a:r>
          </a:p>
        </p:txBody>
      </p:sp>
      <p:sp>
        <p:nvSpPr>
          <p:cNvPr id="2" name="Content Placeholder 1">
            <a:extLst>
              <a:ext uri="{FF2B5EF4-FFF2-40B4-BE49-F238E27FC236}">
                <a16:creationId xmlns:a16="http://schemas.microsoft.com/office/drawing/2014/main" id="{5364F491-3294-4596-AE36-90A90FE1061A}"/>
              </a:ext>
            </a:extLst>
          </p:cNvPr>
          <p:cNvSpPr>
            <a:spLocks noGrp="1"/>
          </p:cNvSpPr>
          <p:nvPr>
            <p:ph sz="half" idx="1"/>
          </p:nvPr>
        </p:nvSpPr>
        <p:spPr>
          <a:xfrm>
            <a:off x="457200" y="1600203"/>
            <a:ext cx="5886450" cy="4857747"/>
          </a:xfrm>
        </p:spPr>
        <p:txBody>
          <a:bodyPr vert="horz" lIns="91440" tIns="45720" rIns="91440" bIns="45720" rtlCol="0">
            <a:normAutofit/>
          </a:bodyPr>
          <a:lstStyle/>
          <a:p>
            <a:pPr marL="342900" marR="0" lvl="0" indent="-342900" defTabSz="914400" rtl="0" eaLnBrk="1" fontAlgn="auto" latinLnBrk="0" hangingPunct="1">
              <a:lnSpc>
                <a:spcPct val="90000"/>
              </a:lnSpc>
              <a:spcBef>
                <a:spcPct val="20000"/>
              </a:spcBef>
              <a:spcAft>
                <a:spcPts val="0"/>
              </a:spcAft>
              <a:buClrTx/>
              <a:buSzTx/>
              <a:buFontTx/>
              <a:buBlip>
                <a:blip r:embed="rId3"/>
              </a:buBlip>
              <a:tabLst/>
              <a:defRPr/>
            </a:pPr>
            <a:r>
              <a:rPr lang="en-US" sz="2400" dirty="0"/>
              <a:t>An Automated Weather Observing System (AWOS) provides continuous and real-time weather conditions at the airport by measuring ”</a:t>
            </a:r>
            <a:r>
              <a:rPr lang="en-US" sz="2400" i="1" dirty="0"/>
              <a:t>meteorological parameters, reduces and analyzes the data via computer, and broadcasts weather reports which can be received by aircraft operation up to 10,000’ AGL and 25 NM from the AWOS (AC 150/5220-16E Change 1)”</a:t>
            </a:r>
            <a:r>
              <a:rPr lang="en-US" sz="2400" dirty="0"/>
              <a:t>.</a:t>
            </a:r>
          </a:p>
        </p:txBody>
      </p:sp>
      <p:pic>
        <p:nvPicPr>
          <p:cNvPr id="7" name="Picture 6" descr="A picture containing text, grass, outdoor, sky&#10;&#10;Description automatically generated">
            <a:extLst>
              <a:ext uri="{FF2B5EF4-FFF2-40B4-BE49-F238E27FC236}">
                <a16:creationId xmlns:a16="http://schemas.microsoft.com/office/drawing/2014/main" id="{FA2D224A-46EE-4598-9469-1ACE0970CA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4501" y="1325562"/>
            <a:ext cx="3642790" cy="3095625"/>
          </a:xfrm>
          <a:prstGeom prst="rect">
            <a:avLst/>
          </a:prstGeom>
        </p:spPr>
      </p:pic>
    </p:spTree>
    <p:extLst>
      <p:ext uri="{BB962C8B-B14F-4D97-AF65-F5344CB8AC3E}">
        <p14:creationId xmlns:p14="http://schemas.microsoft.com/office/powerpoint/2010/main" val="584035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3DE2AD-81D1-4BF7-861A-3C46D3E4A79A}"/>
              </a:ext>
            </a:extLst>
          </p:cNvPr>
          <p:cNvSpPr>
            <a:spLocks noGrp="1"/>
          </p:cNvSpPr>
          <p:nvPr>
            <p:ph type="title"/>
          </p:nvPr>
        </p:nvSpPr>
        <p:spPr/>
        <p:txBody>
          <a:bodyPr/>
          <a:lstStyle/>
          <a:p>
            <a:r>
              <a:rPr lang="en-US" dirty="0"/>
              <a:t>Questions</a:t>
            </a:r>
          </a:p>
        </p:txBody>
      </p:sp>
      <p:pic>
        <p:nvPicPr>
          <p:cNvPr id="8" name="Picture 7" descr="A picture containing text&#10;&#10;Description automatically generated">
            <a:extLst>
              <a:ext uri="{FF2B5EF4-FFF2-40B4-BE49-F238E27FC236}">
                <a16:creationId xmlns:a16="http://schemas.microsoft.com/office/drawing/2014/main" id="{28A32444-C13A-4EC6-B1EA-933B0805B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875" y="1915886"/>
            <a:ext cx="7334250" cy="3810000"/>
          </a:xfrm>
          <a:prstGeom prst="rect">
            <a:avLst/>
          </a:prstGeom>
        </p:spPr>
      </p:pic>
    </p:spTree>
    <p:extLst>
      <p:ext uri="{BB962C8B-B14F-4D97-AF65-F5344CB8AC3E}">
        <p14:creationId xmlns:p14="http://schemas.microsoft.com/office/powerpoint/2010/main" val="4293139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02C00B-B14F-40E6-B668-0D09486A629E}"/>
              </a:ext>
            </a:extLst>
          </p:cNvPr>
          <p:cNvSpPr>
            <a:spLocks noGrp="1"/>
          </p:cNvSpPr>
          <p:nvPr>
            <p:ph idx="1"/>
          </p:nvPr>
        </p:nvSpPr>
        <p:spPr>
          <a:xfrm>
            <a:off x="609600" y="1371600"/>
            <a:ext cx="10972800" cy="4687410"/>
          </a:xfrm>
        </p:spPr>
        <p:txBody>
          <a:bodyPr>
            <a:normAutofit lnSpcReduction="10000"/>
          </a:bodyPr>
          <a:lstStyle/>
          <a:p>
            <a:r>
              <a:rPr lang="en-US" dirty="0"/>
              <a:t>Benefits from a Pilot Perspective</a:t>
            </a:r>
          </a:p>
          <a:p>
            <a:pPr lvl="1"/>
            <a:r>
              <a:rPr lang="en-US" dirty="0"/>
              <a:t>METAR pre-flight planning</a:t>
            </a:r>
          </a:p>
          <a:p>
            <a:pPr lvl="1"/>
            <a:r>
              <a:rPr lang="en-US" dirty="0"/>
              <a:t>Current METAR for enroute</a:t>
            </a:r>
          </a:p>
          <a:p>
            <a:pPr lvl="1"/>
            <a:r>
              <a:rPr lang="en-US" dirty="0"/>
              <a:t>Crosswind, wind shear, and METAR when landing</a:t>
            </a:r>
          </a:p>
          <a:p>
            <a:r>
              <a:rPr lang="en-US" dirty="0"/>
              <a:t>Benefits for the Community in General</a:t>
            </a:r>
          </a:p>
          <a:p>
            <a:pPr lvl="1"/>
            <a:r>
              <a:rPr lang="en-US" dirty="0"/>
              <a:t>Gateways for communities</a:t>
            </a:r>
          </a:p>
          <a:p>
            <a:pPr lvl="1"/>
            <a:r>
              <a:rPr lang="en-US" dirty="0"/>
              <a:t>Enables safe travel for tourism</a:t>
            </a:r>
          </a:p>
          <a:p>
            <a:pPr lvl="1"/>
            <a:r>
              <a:rPr lang="en-US" dirty="0"/>
              <a:t>Local products and services increase (business community)</a:t>
            </a:r>
          </a:p>
          <a:p>
            <a:pPr lvl="1"/>
            <a:r>
              <a:rPr lang="en-US" dirty="0"/>
              <a:t>Availability for disaster relief &amp; medical/emergency services  </a:t>
            </a:r>
          </a:p>
        </p:txBody>
      </p:sp>
      <p:sp>
        <p:nvSpPr>
          <p:cNvPr id="3" name="Title 2">
            <a:extLst>
              <a:ext uri="{FF2B5EF4-FFF2-40B4-BE49-F238E27FC236}">
                <a16:creationId xmlns:a16="http://schemas.microsoft.com/office/drawing/2014/main" id="{5071B4E8-12C0-4B15-AB94-1EA68A89CEE4}"/>
              </a:ext>
            </a:extLst>
          </p:cNvPr>
          <p:cNvSpPr>
            <a:spLocks noGrp="1"/>
          </p:cNvSpPr>
          <p:nvPr>
            <p:ph type="title"/>
          </p:nvPr>
        </p:nvSpPr>
        <p:spPr/>
        <p:txBody>
          <a:bodyPr/>
          <a:lstStyle/>
          <a:p>
            <a:r>
              <a:rPr lang="en-US" dirty="0"/>
              <a:t>Why get an AWOS?</a:t>
            </a:r>
          </a:p>
        </p:txBody>
      </p:sp>
    </p:spTree>
    <p:extLst>
      <p:ext uri="{BB962C8B-B14F-4D97-AF65-F5344CB8AC3E}">
        <p14:creationId xmlns:p14="http://schemas.microsoft.com/office/powerpoint/2010/main" val="2573675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526F91-7C03-4046-B0B2-C476F5382051}"/>
              </a:ext>
            </a:extLst>
          </p:cNvPr>
          <p:cNvSpPr>
            <a:spLocks noGrp="1"/>
          </p:cNvSpPr>
          <p:nvPr>
            <p:ph idx="1"/>
          </p:nvPr>
        </p:nvSpPr>
        <p:spPr>
          <a:xfrm>
            <a:off x="609600" y="1491175"/>
            <a:ext cx="10972800" cy="4528625"/>
          </a:xfrm>
        </p:spPr>
        <p:txBody>
          <a:bodyPr vert="horz" lIns="91440" tIns="45720" rIns="91440" bIns="45720" rtlCol="0" anchor="t">
            <a:normAutofit lnSpcReduction="10000"/>
          </a:bodyPr>
          <a:lstStyle/>
          <a:p>
            <a:r>
              <a:rPr lang="en-US" dirty="0"/>
              <a:t>Site Selection </a:t>
            </a:r>
          </a:p>
          <a:p>
            <a:pPr lvl="1"/>
            <a:r>
              <a:rPr lang="en-US" dirty="0"/>
              <a:t>Cannot violate runway/taxiway safety areas, OFA, OFZ, or IFR procedure surfaces</a:t>
            </a:r>
          </a:p>
          <a:p>
            <a:pPr lvl="1"/>
            <a:r>
              <a:rPr lang="en-US" dirty="0"/>
              <a:t>Sensor must have minimal, or no exposure of the effects of man-made or geographical obstructions</a:t>
            </a:r>
          </a:p>
          <a:p>
            <a:pPr lvl="1"/>
            <a:r>
              <a:rPr lang="en-US" dirty="0">
                <a:latin typeface="Calibri"/>
                <a:cs typeface="Calibri"/>
              </a:rPr>
              <a:t>Availability of reliable power, telecommunication line distance, and other factors should also be considered</a:t>
            </a:r>
          </a:p>
          <a:p>
            <a:pPr lvl="1"/>
            <a:r>
              <a:rPr lang="en-US" dirty="0"/>
              <a:t>Should be as far as practicable from cultivated land to reduce contamination by dust and dirt</a:t>
            </a:r>
          </a:p>
          <a:p>
            <a:pPr lvl="1"/>
            <a:r>
              <a:rPr lang="en-US" dirty="0"/>
              <a:t>Reference JO 6560.20C</a:t>
            </a:r>
            <a:endParaRPr lang="en-US" dirty="0">
              <a:cs typeface="Calibri"/>
            </a:endParaRPr>
          </a:p>
          <a:p>
            <a:endParaRPr lang="en-US" dirty="0">
              <a:cs typeface="Calibri"/>
            </a:endParaRPr>
          </a:p>
        </p:txBody>
      </p:sp>
      <p:sp>
        <p:nvSpPr>
          <p:cNvPr id="3" name="Title 2">
            <a:extLst>
              <a:ext uri="{FF2B5EF4-FFF2-40B4-BE49-F238E27FC236}">
                <a16:creationId xmlns:a16="http://schemas.microsoft.com/office/drawing/2014/main" id="{8EE52AB3-FBC0-451F-98F2-99175C202C28}"/>
              </a:ext>
            </a:extLst>
          </p:cNvPr>
          <p:cNvSpPr>
            <a:spLocks noGrp="1"/>
          </p:cNvSpPr>
          <p:nvPr>
            <p:ph type="title"/>
          </p:nvPr>
        </p:nvSpPr>
        <p:spPr/>
        <p:txBody>
          <a:bodyPr/>
          <a:lstStyle/>
          <a:p>
            <a:r>
              <a:rPr lang="en-US" dirty="0"/>
              <a:t>Where does the AWOS go?</a:t>
            </a:r>
          </a:p>
        </p:txBody>
      </p:sp>
    </p:spTree>
    <p:extLst>
      <p:ext uri="{BB962C8B-B14F-4D97-AF65-F5344CB8AC3E}">
        <p14:creationId xmlns:p14="http://schemas.microsoft.com/office/powerpoint/2010/main" val="273632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526F91-7C03-4046-B0B2-C476F5382051}"/>
              </a:ext>
            </a:extLst>
          </p:cNvPr>
          <p:cNvSpPr>
            <a:spLocks noGrp="1"/>
          </p:cNvSpPr>
          <p:nvPr>
            <p:ph idx="1"/>
          </p:nvPr>
        </p:nvSpPr>
        <p:spPr>
          <a:xfrm>
            <a:off x="609600" y="1491175"/>
            <a:ext cx="10972800" cy="4528625"/>
          </a:xfrm>
        </p:spPr>
        <p:txBody>
          <a:bodyPr vert="horz" lIns="91440" tIns="45720" rIns="91440" bIns="45720" rtlCol="0" anchor="t">
            <a:normAutofit/>
          </a:bodyPr>
          <a:lstStyle/>
          <a:p>
            <a:r>
              <a:rPr lang="en-US" dirty="0">
                <a:latin typeface="Calibri"/>
                <a:cs typeface="Calibri"/>
              </a:rPr>
              <a:t>Vegetation must be less than 10 inches tall within 100 feet.</a:t>
            </a:r>
            <a:endParaRPr lang="en-US" dirty="0">
              <a:cs typeface="Calibri"/>
            </a:endParaRPr>
          </a:p>
          <a:p>
            <a:r>
              <a:rPr lang="en-US" dirty="0">
                <a:latin typeface="Calibri"/>
                <a:cs typeface="Calibri"/>
              </a:rPr>
              <a:t>AWOS wind sensors must remain at least 15 feet above the tops of trees within a 500 feet radius.</a:t>
            </a:r>
          </a:p>
          <a:p>
            <a:r>
              <a:rPr lang="en-US" dirty="0">
                <a:latin typeface="Calibri"/>
                <a:cs typeface="Calibri"/>
              </a:rPr>
              <a:t>Man-made and naturally-occurring obstructions within 500 feet of an AWOS may interfere with its accuracy. </a:t>
            </a:r>
          </a:p>
          <a:p>
            <a:r>
              <a:rPr lang="en-US" dirty="0">
                <a:latin typeface="Calibri"/>
                <a:cs typeface="Calibri"/>
              </a:rPr>
              <a:t>Avoid crops that attract wildlife to the airport.</a:t>
            </a:r>
          </a:p>
          <a:p>
            <a:r>
              <a:rPr lang="en-US" dirty="0">
                <a:latin typeface="Calibri"/>
                <a:cs typeface="Calibri"/>
              </a:rPr>
              <a:t>Choose low crops such as hay, soybeans, alfalfa, peas, wheat, barley, and oats.</a:t>
            </a:r>
            <a:endParaRPr lang="en-US" dirty="0">
              <a:cs typeface="Calibri"/>
            </a:endParaRPr>
          </a:p>
          <a:p>
            <a:endParaRPr lang="en-US" dirty="0">
              <a:cs typeface="Calibri"/>
            </a:endParaRPr>
          </a:p>
        </p:txBody>
      </p:sp>
      <p:sp>
        <p:nvSpPr>
          <p:cNvPr id="3" name="Title 2">
            <a:extLst>
              <a:ext uri="{FF2B5EF4-FFF2-40B4-BE49-F238E27FC236}">
                <a16:creationId xmlns:a16="http://schemas.microsoft.com/office/drawing/2014/main" id="{8EE52AB3-FBC0-451F-98F2-99175C202C28}"/>
              </a:ext>
            </a:extLst>
          </p:cNvPr>
          <p:cNvSpPr>
            <a:spLocks noGrp="1"/>
          </p:cNvSpPr>
          <p:nvPr>
            <p:ph type="title"/>
          </p:nvPr>
        </p:nvSpPr>
        <p:spPr/>
        <p:txBody>
          <a:bodyPr/>
          <a:lstStyle/>
          <a:p>
            <a:r>
              <a:rPr lang="en-US" dirty="0"/>
              <a:t>Crop Maintenance Around the AWOS</a:t>
            </a:r>
          </a:p>
        </p:txBody>
      </p:sp>
    </p:spTree>
    <p:extLst>
      <p:ext uri="{BB962C8B-B14F-4D97-AF65-F5344CB8AC3E}">
        <p14:creationId xmlns:p14="http://schemas.microsoft.com/office/powerpoint/2010/main" val="2631932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A29C2-6E54-4824-8D6D-53525F30C0D3}"/>
              </a:ext>
            </a:extLst>
          </p:cNvPr>
          <p:cNvSpPr>
            <a:spLocks noGrp="1"/>
          </p:cNvSpPr>
          <p:nvPr>
            <p:ph idx="1"/>
          </p:nvPr>
        </p:nvSpPr>
        <p:spPr>
          <a:xfrm>
            <a:off x="609600" y="1647547"/>
            <a:ext cx="10972800" cy="4114801"/>
          </a:xfrm>
        </p:spPr>
        <p:txBody>
          <a:bodyPr>
            <a:normAutofit fontScale="92500" lnSpcReduction="20000"/>
          </a:bodyPr>
          <a:lstStyle/>
          <a:p>
            <a:r>
              <a:rPr lang="en-US" dirty="0"/>
              <a:t>Inaccurate Measurements</a:t>
            </a:r>
          </a:p>
          <a:p>
            <a:pPr lvl="1"/>
            <a:r>
              <a:rPr lang="en-US" dirty="0"/>
              <a:t>Vegetation may physically block or impede airflow to sensors.</a:t>
            </a:r>
          </a:p>
          <a:p>
            <a:pPr lvl="1"/>
            <a:r>
              <a:rPr lang="en-US" dirty="0"/>
              <a:t>Pollen may affect airflow. (e.g., pollen may clog certain sensors, diminishing the airflow they receive. This may cause inaccurate readings for temperature, dew point, and other parameters.)</a:t>
            </a:r>
          </a:p>
          <a:p>
            <a:pPr lvl="1"/>
            <a:r>
              <a:rPr lang="en-US" dirty="0"/>
              <a:t>Photosynthesis causes plants to expel moisture, which may affect humidity measurements.</a:t>
            </a:r>
          </a:p>
          <a:p>
            <a:r>
              <a:rPr lang="en-US" dirty="0"/>
              <a:t>Fire Hazard: Dried brush or other vegetation may catch fire. Even if the fire does not destroy or damage your AWOS, the resulting smoke and heat will interfere with the system’s measurements.</a:t>
            </a:r>
          </a:p>
        </p:txBody>
      </p:sp>
      <p:sp>
        <p:nvSpPr>
          <p:cNvPr id="3" name="Title 2">
            <a:extLst>
              <a:ext uri="{FF2B5EF4-FFF2-40B4-BE49-F238E27FC236}">
                <a16:creationId xmlns:a16="http://schemas.microsoft.com/office/drawing/2014/main" id="{C48BE29C-1342-4375-91D4-82E55A592107}"/>
              </a:ext>
            </a:extLst>
          </p:cNvPr>
          <p:cNvSpPr>
            <a:spLocks noGrp="1"/>
          </p:cNvSpPr>
          <p:nvPr>
            <p:ph type="title"/>
          </p:nvPr>
        </p:nvSpPr>
        <p:spPr/>
        <p:txBody>
          <a:bodyPr/>
          <a:lstStyle/>
          <a:p>
            <a:r>
              <a:rPr lang="en-US" dirty="0"/>
              <a:t>Crop Maintenance Around the AWOS</a:t>
            </a:r>
          </a:p>
        </p:txBody>
      </p:sp>
    </p:spTree>
    <p:extLst>
      <p:ext uri="{BB962C8B-B14F-4D97-AF65-F5344CB8AC3E}">
        <p14:creationId xmlns:p14="http://schemas.microsoft.com/office/powerpoint/2010/main" val="778892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3A29C2-6E54-4824-8D6D-53525F30C0D3}"/>
              </a:ext>
            </a:extLst>
          </p:cNvPr>
          <p:cNvSpPr>
            <a:spLocks noGrp="1"/>
          </p:cNvSpPr>
          <p:nvPr>
            <p:ph idx="1"/>
          </p:nvPr>
        </p:nvSpPr>
        <p:spPr>
          <a:xfrm>
            <a:off x="609600" y="1567648"/>
            <a:ext cx="10972800" cy="4114801"/>
          </a:xfrm>
        </p:spPr>
        <p:txBody>
          <a:bodyPr>
            <a:normAutofit/>
          </a:bodyPr>
          <a:lstStyle/>
          <a:p>
            <a:r>
              <a:rPr lang="en-US" dirty="0"/>
              <a:t>Site Accessibility: Vegetation may create a physical impediment to maintenance technicians.</a:t>
            </a:r>
          </a:p>
          <a:p>
            <a:r>
              <a:rPr lang="en-US" dirty="0"/>
              <a:t>Personnel Safety (Animals &amp; Insects): Thick vegetation may mask the presence of snakes, disease-carrying ticks, stinging insects, and burrowing mammals whose holes pose a tripping hazard.</a:t>
            </a:r>
          </a:p>
        </p:txBody>
      </p:sp>
      <p:sp>
        <p:nvSpPr>
          <p:cNvPr id="3" name="Title 2">
            <a:extLst>
              <a:ext uri="{FF2B5EF4-FFF2-40B4-BE49-F238E27FC236}">
                <a16:creationId xmlns:a16="http://schemas.microsoft.com/office/drawing/2014/main" id="{C48BE29C-1342-4375-91D4-82E55A592107}"/>
              </a:ext>
            </a:extLst>
          </p:cNvPr>
          <p:cNvSpPr>
            <a:spLocks noGrp="1"/>
          </p:cNvSpPr>
          <p:nvPr>
            <p:ph type="title"/>
          </p:nvPr>
        </p:nvSpPr>
        <p:spPr/>
        <p:txBody>
          <a:bodyPr/>
          <a:lstStyle/>
          <a:p>
            <a:r>
              <a:rPr lang="en-US" dirty="0"/>
              <a:t>Crop Maintenance Around the AWOS</a:t>
            </a:r>
          </a:p>
        </p:txBody>
      </p:sp>
    </p:spTree>
    <p:extLst>
      <p:ext uri="{BB962C8B-B14F-4D97-AF65-F5344CB8AC3E}">
        <p14:creationId xmlns:p14="http://schemas.microsoft.com/office/powerpoint/2010/main" val="2745989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8">
            <a:extLst>
              <a:ext uri="{FF2B5EF4-FFF2-40B4-BE49-F238E27FC236}">
                <a16:creationId xmlns:a16="http://schemas.microsoft.com/office/drawing/2014/main" id="{50DEA80C-AED8-463E-8331-66B625D253E7}"/>
              </a:ext>
            </a:extLst>
          </p:cNvPr>
          <p:cNvGraphicFramePr>
            <a:graphicFrameLocks noGrp="1"/>
          </p:cNvGraphicFramePr>
          <p:nvPr>
            <p:ph idx="1"/>
            <p:extLst>
              <p:ext uri="{D42A27DB-BD31-4B8C-83A1-F6EECF244321}">
                <p14:modId xmlns:p14="http://schemas.microsoft.com/office/powerpoint/2010/main" val="257240866"/>
              </p:ext>
            </p:extLst>
          </p:nvPr>
        </p:nvGraphicFramePr>
        <p:xfrm>
          <a:off x="387658" y="1504303"/>
          <a:ext cx="11416683" cy="4988560"/>
        </p:xfrm>
        <a:graphic>
          <a:graphicData uri="http://schemas.openxmlformats.org/drawingml/2006/table">
            <a:tbl>
              <a:tblPr firstRow="1" bandRow="1">
                <a:tableStyleId>{5C22544A-7EE6-4342-B048-85BDC9FD1C3A}</a:tableStyleId>
              </a:tblPr>
              <a:tblGrid>
                <a:gridCol w="2299194">
                  <a:extLst>
                    <a:ext uri="{9D8B030D-6E8A-4147-A177-3AD203B41FA5}">
                      <a16:colId xmlns:a16="http://schemas.microsoft.com/office/drawing/2014/main" val="3262295628"/>
                    </a:ext>
                  </a:extLst>
                </a:gridCol>
                <a:gridCol w="9117489">
                  <a:extLst>
                    <a:ext uri="{9D8B030D-6E8A-4147-A177-3AD203B41FA5}">
                      <a16:colId xmlns:a16="http://schemas.microsoft.com/office/drawing/2014/main" val="4051481461"/>
                    </a:ext>
                  </a:extLst>
                </a:gridCol>
              </a:tblGrid>
              <a:tr h="370840">
                <a:tc>
                  <a:txBody>
                    <a:bodyPr/>
                    <a:lstStyle/>
                    <a:p>
                      <a:r>
                        <a:rPr lang="en-US" dirty="0"/>
                        <a:t>AWOS System</a:t>
                      </a:r>
                    </a:p>
                  </a:txBody>
                  <a:tcPr/>
                </a:tc>
                <a:tc>
                  <a:txBody>
                    <a:bodyPr/>
                    <a:lstStyle/>
                    <a:p>
                      <a:r>
                        <a:rPr lang="en-US" dirty="0"/>
                        <a:t>Data Provided</a:t>
                      </a:r>
                    </a:p>
                  </a:txBody>
                  <a:tcPr/>
                </a:tc>
                <a:extLst>
                  <a:ext uri="{0D108BD9-81ED-4DB2-BD59-A6C34878D82A}">
                    <a16:rowId xmlns:a16="http://schemas.microsoft.com/office/drawing/2014/main" val="1966301692"/>
                  </a:ext>
                </a:extLst>
              </a:tr>
              <a:tr h="370840">
                <a:tc>
                  <a:txBody>
                    <a:bodyPr/>
                    <a:lstStyle/>
                    <a:p>
                      <a:r>
                        <a:rPr lang="en-US" dirty="0"/>
                        <a:t>AWOS A</a:t>
                      </a:r>
                    </a:p>
                  </a:txBody>
                  <a:tcPr/>
                </a:tc>
                <a:tc>
                  <a:txBody>
                    <a:bodyPr/>
                    <a:lstStyle/>
                    <a:p>
                      <a:r>
                        <a:rPr lang="en-US" dirty="0"/>
                        <a:t>Altimeter setting</a:t>
                      </a:r>
                    </a:p>
                  </a:txBody>
                  <a:tcPr/>
                </a:tc>
                <a:extLst>
                  <a:ext uri="{0D108BD9-81ED-4DB2-BD59-A6C34878D82A}">
                    <a16:rowId xmlns:a16="http://schemas.microsoft.com/office/drawing/2014/main" val="3573467220"/>
                  </a:ext>
                </a:extLst>
              </a:tr>
              <a:tr h="370840">
                <a:tc>
                  <a:txBody>
                    <a:bodyPr/>
                    <a:lstStyle/>
                    <a:p>
                      <a:r>
                        <a:rPr lang="en-US" dirty="0"/>
                        <a:t>AWOS A/V</a:t>
                      </a:r>
                    </a:p>
                  </a:txBody>
                  <a:tcPr/>
                </a:tc>
                <a:tc>
                  <a:txBody>
                    <a:bodyPr/>
                    <a:lstStyle/>
                    <a:p>
                      <a:r>
                        <a:rPr lang="en-US" dirty="0"/>
                        <a:t>Altimeter setting, visibility</a:t>
                      </a:r>
                    </a:p>
                  </a:txBody>
                  <a:tcPr/>
                </a:tc>
                <a:extLst>
                  <a:ext uri="{0D108BD9-81ED-4DB2-BD59-A6C34878D82A}">
                    <a16:rowId xmlns:a16="http://schemas.microsoft.com/office/drawing/2014/main" val="1395915694"/>
                  </a:ext>
                </a:extLst>
              </a:tr>
              <a:tr h="370840">
                <a:tc>
                  <a:txBody>
                    <a:bodyPr/>
                    <a:lstStyle/>
                    <a:p>
                      <a:r>
                        <a:rPr lang="en-US" dirty="0"/>
                        <a:t>AWOS I</a:t>
                      </a:r>
                    </a:p>
                  </a:txBody>
                  <a:tcPr/>
                </a:tc>
                <a:tc>
                  <a:txBody>
                    <a:bodyPr/>
                    <a:lstStyle/>
                    <a:p>
                      <a:r>
                        <a:rPr lang="en-US" dirty="0"/>
                        <a:t>Wind speed, wind direction, wind gust, variable wind direction, temperature, dew point, altimeter setting, and density altitude </a:t>
                      </a:r>
                    </a:p>
                  </a:txBody>
                  <a:tcPr/>
                </a:tc>
                <a:extLst>
                  <a:ext uri="{0D108BD9-81ED-4DB2-BD59-A6C34878D82A}">
                    <a16:rowId xmlns:a16="http://schemas.microsoft.com/office/drawing/2014/main" val="2287339363"/>
                  </a:ext>
                </a:extLst>
              </a:tr>
              <a:tr h="370840">
                <a:tc>
                  <a:txBody>
                    <a:bodyPr/>
                    <a:lstStyle/>
                    <a:p>
                      <a:r>
                        <a:rPr lang="en-US" dirty="0"/>
                        <a:t>AWOS II</a:t>
                      </a:r>
                    </a:p>
                  </a:txBody>
                  <a:tcPr/>
                </a:tc>
                <a:tc>
                  <a:txBody>
                    <a:bodyPr/>
                    <a:lstStyle/>
                    <a:p>
                      <a:r>
                        <a:rPr lang="en-US" dirty="0"/>
                        <a:t>Same as AWOS I plus visibility, and variable visibility </a:t>
                      </a:r>
                    </a:p>
                  </a:txBody>
                  <a:tcPr/>
                </a:tc>
                <a:extLst>
                  <a:ext uri="{0D108BD9-81ED-4DB2-BD59-A6C34878D82A}">
                    <a16:rowId xmlns:a16="http://schemas.microsoft.com/office/drawing/2014/main" val="705812000"/>
                  </a:ext>
                </a:extLst>
              </a:tr>
              <a:tr h="370840">
                <a:tc>
                  <a:txBody>
                    <a:bodyPr/>
                    <a:lstStyle/>
                    <a:p>
                      <a:r>
                        <a:rPr lang="en-US" u="sng" dirty="0"/>
                        <a:t>AWOS III</a:t>
                      </a:r>
                    </a:p>
                  </a:txBody>
                  <a:tcPr/>
                </a:tc>
                <a:tc>
                  <a:txBody>
                    <a:bodyPr/>
                    <a:lstStyle/>
                    <a:p>
                      <a:r>
                        <a:rPr lang="en-US" u="sng" dirty="0"/>
                        <a:t>Same as AWOS II plus precipitation accumulation, cloud height, and sky condition</a:t>
                      </a:r>
                    </a:p>
                  </a:txBody>
                  <a:tcPr/>
                </a:tc>
                <a:extLst>
                  <a:ext uri="{0D108BD9-81ED-4DB2-BD59-A6C34878D82A}">
                    <a16:rowId xmlns:a16="http://schemas.microsoft.com/office/drawing/2014/main" val="2331330209"/>
                  </a:ext>
                </a:extLst>
              </a:tr>
              <a:tr h="370840">
                <a:tc>
                  <a:txBody>
                    <a:bodyPr/>
                    <a:lstStyle/>
                    <a:p>
                      <a:r>
                        <a:rPr lang="en-US" dirty="0"/>
                        <a:t>AWOS III P</a:t>
                      </a:r>
                    </a:p>
                  </a:txBody>
                  <a:tcPr/>
                </a:tc>
                <a:tc>
                  <a:txBody>
                    <a:bodyPr/>
                    <a:lstStyle/>
                    <a:p>
                      <a:r>
                        <a:rPr lang="en-US" dirty="0"/>
                        <a:t>Same as AWOS III plus present weather identification (precipitation type)</a:t>
                      </a:r>
                    </a:p>
                  </a:txBody>
                  <a:tcPr/>
                </a:tc>
                <a:extLst>
                  <a:ext uri="{0D108BD9-81ED-4DB2-BD59-A6C34878D82A}">
                    <a16:rowId xmlns:a16="http://schemas.microsoft.com/office/drawing/2014/main" val="1029273142"/>
                  </a:ext>
                </a:extLst>
              </a:tr>
              <a:tr h="370840">
                <a:tc>
                  <a:txBody>
                    <a:bodyPr/>
                    <a:lstStyle/>
                    <a:p>
                      <a:r>
                        <a:rPr lang="en-US" dirty="0"/>
                        <a:t>AWOS III T</a:t>
                      </a:r>
                    </a:p>
                  </a:txBody>
                  <a:tcPr/>
                </a:tc>
                <a:tc>
                  <a:txBody>
                    <a:bodyPr/>
                    <a:lstStyle/>
                    <a:p>
                      <a:r>
                        <a:rPr lang="en-US" dirty="0"/>
                        <a:t>Same as AWOS III plus thunderstorm/lightning reporting</a:t>
                      </a:r>
                    </a:p>
                  </a:txBody>
                  <a:tcPr/>
                </a:tc>
                <a:extLst>
                  <a:ext uri="{0D108BD9-81ED-4DB2-BD59-A6C34878D82A}">
                    <a16:rowId xmlns:a16="http://schemas.microsoft.com/office/drawing/2014/main" val="302499888"/>
                  </a:ext>
                </a:extLst>
              </a:tr>
              <a:tr h="370840">
                <a:tc>
                  <a:txBody>
                    <a:bodyPr/>
                    <a:lstStyle/>
                    <a:p>
                      <a:r>
                        <a:rPr lang="en-US" dirty="0"/>
                        <a:t>AWOS III P/T</a:t>
                      </a:r>
                    </a:p>
                  </a:txBody>
                  <a:tcPr/>
                </a:tc>
                <a:tc>
                  <a:txBody>
                    <a:bodyPr/>
                    <a:lstStyle/>
                    <a:p>
                      <a:r>
                        <a:rPr lang="en-US" dirty="0"/>
                        <a:t>Same as AWOS III plus present weather identification (precipitation type) and thunderstorm/lightning reporting </a:t>
                      </a:r>
                    </a:p>
                  </a:txBody>
                  <a:tcPr/>
                </a:tc>
                <a:extLst>
                  <a:ext uri="{0D108BD9-81ED-4DB2-BD59-A6C34878D82A}">
                    <a16:rowId xmlns:a16="http://schemas.microsoft.com/office/drawing/2014/main" val="16705097"/>
                  </a:ext>
                </a:extLst>
              </a:tr>
              <a:tr h="370840">
                <a:tc>
                  <a:txBody>
                    <a:bodyPr/>
                    <a:lstStyle/>
                    <a:p>
                      <a:r>
                        <a:rPr lang="en-US" dirty="0"/>
                        <a:t>AWOS IV Z</a:t>
                      </a:r>
                    </a:p>
                  </a:txBody>
                  <a:tcPr/>
                </a:tc>
                <a:tc>
                  <a:txBody>
                    <a:bodyPr/>
                    <a:lstStyle/>
                    <a:p>
                      <a:r>
                        <a:rPr lang="en-US" dirty="0"/>
                        <a:t>Same as AWOS III P/T plus freezing rain detection</a:t>
                      </a:r>
                    </a:p>
                  </a:txBody>
                  <a:tcPr/>
                </a:tc>
                <a:extLst>
                  <a:ext uri="{0D108BD9-81ED-4DB2-BD59-A6C34878D82A}">
                    <a16:rowId xmlns:a16="http://schemas.microsoft.com/office/drawing/2014/main" val="2301787872"/>
                  </a:ext>
                </a:extLst>
              </a:tr>
              <a:tr h="370840">
                <a:tc>
                  <a:txBody>
                    <a:bodyPr/>
                    <a:lstStyle/>
                    <a:p>
                      <a:r>
                        <a:rPr lang="en-US" dirty="0"/>
                        <a:t>AWOS IV R</a:t>
                      </a:r>
                    </a:p>
                  </a:txBody>
                  <a:tcPr/>
                </a:tc>
                <a:tc>
                  <a:txBody>
                    <a:bodyPr/>
                    <a:lstStyle/>
                    <a:p>
                      <a:r>
                        <a:rPr lang="en-US" dirty="0"/>
                        <a:t>Same as AWOS III P/T plus runway surface condition</a:t>
                      </a:r>
                    </a:p>
                  </a:txBody>
                  <a:tcPr/>
                </a:tc>
                <a:extLst>
                  <a:ext uri="{0D108BD9-81ED-4DB2-BD59-A6C34878D82A}">
                    <a16:rowId xmlns:a16="http://schemas.microsoft.com/office/drawing/2014/main" val="200464817"/>
                  </a:ext>
                </a:extLst>
              </a:tr>
              <a:tr h="370840">
                <a:tc>
                  <a:txBody>
                    <a:bodyPr/>
                    <a:lstStyle/>
                    <a:p>
                      <a:r>
                        <a:rPr lang="en-US" dirty="0"/>
                        <a:t>AWOS IV Z/R</a:t>
                      </a:r>
                    </a:p>
                  </a:txBody>
                  <a:tcPr/>
                </a:tc>
                <a:tc>
                  <a:txBody>
                    <a:bodyPr/>
                    <a:lstStyle/>
                    <a:p>
                      <a:r>
                        <a:rPr lang="en-US" dirty="0"/>
                        <a:t>Same as AWOS III P/T plus freezing rain detection and runway surface condition</a:t>
                      </a:r>
                    </a:p>
                  </a:txBody>
                  <a:tcPr/>
                </a:tc>
                <a:extLst>
                  <a:ext uri="{0D108BD9-81ED-4DB2-BD59-A6C34878D82A}">
                    <a16:rowId xmlns:a16="http://schemas.microsoft.com/office/drawing/2014/main" val="396444532"/>
                  </a:ext>
                </a:extLst>
              </a:tr>
            </a:tbl>
          </a:graphicData>
        </a:graphic>
      </p:graphicFrame>
      <p:sp>
        <p:nvSpPr>
          <p:cNvPr id="3" name="Title 2">
            <a:extLst>
              <a:ext uri="{FF2B5EF4-FFF2-40B4-BE49-F238E27FC236}">
                <a16:creationId xmlns:a16="http://schemas.microsoft.com/office/drawing/2014/main" id="{21E845FC-7670-4512-BA12-933C36C8A5B1}"/>
              </a:ext>
            </a:extLst>
          </p:cNvPr>
          <p:cNvSpPr>
            <a:spLocks noGrp="1"/>
          </p:cNvSpPr>
          <p:nvPr>
            <p:ph type="title"/>
          </p:nvPr>
        </p:nvSpPr>
        <p:spPr>
          <a:xfrm>
            <a:off x="609600" y="258762"/>
            <a:ext cx="10972800" cy="1112838"/>
          </a:xfrm>
        </p:spPr>
        <p:txBody>
          <a:bodyPr anchor="ctr">
            <a:normAutofit/>
          </a:bodyPr>
          <a:lstStyle/>
          <a:p>
            <a:r>
              <a:rPr lang="en-US" dirty="0"/>
              <a:t>AWOS Options</a:t>
            </a:r>
          </a:p>
        </p:txBody>
      </p:sp>
    </p:spTree>
    <p:extLst>
      <p:ext uri="{BB962C8B-B14F-4D97-AF65-F5344CB8AC3E}">
        <p14:creationId xmlns:p14="http://schemas.microsoft.com/office/powerpoint/2010/main" val="2297027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C7A1C-0CF8-4B86-A574-74F229263D05}"/>
              </a:ext>
            </a:extLst>
          </p:cNvPr>
          <p:cNvSpPr>
            <a:spLocks noGrp="1"/>
          </p:cNvSpPr>
          <p:nvPr>
            <p:ph type="title"/>
          </p:nvPr>
        </p:nvSpPr>
        <p:spPr/>
        <p:txBody>
          <a:bodyPr/>
          <a:lstStyle/>
          <a:p>
            <a:r>
              <a:rPr lang="en-US" dirty="0"/>
              <a:t>Sharing AWOS Information</a:t>
            </a:r>
          </a:p>
        </p:txBody>
      </p:sp>
      <p:pic>
        <p:nvPicPr>
          <p:cNvPr id="4" name="Picture Placeholder 5">
            <a:extLst>
              <a:ext uri="{FF2B5EF4-FFF2-40B4-BE49-F238E27FC236}">
                <a16:creationId xmlns:a16="http://schemas.microsoft.com/office/drawing/2014/main" id="{A05EE2C9-0843-40D3-BF5C-EBC06BECF2B1}"/>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tretch>
            <a:fillRect/>
          </a:stretch>
        </p:blipFill>
        <p:spPr>
          <a:xfrm rot="5400000">
            <a:off x="632492" y="2177200"/>
            <a:ext cx="4538506" cy="3403191"/>
          </a:xfrm>
        </p:spPr>
      </p:pic>
      <p:sp>
        <p:nvSpPr>
          <p:cNvPr id="5" name="Content Placeholder 4">
            <a:extLst>
              <a:ext uri="{FF2B5EF4-FFF2-40B4-BE49-F238E27FC236}">
                <a16:creationId xmlns:a16="http://schemas.microsoft.com/office/drawing/2014/main" id="{EEA52E1E-0A51-49CF-A455-5C4298D2CFF8}"/>
              </a:ext>
            </a:extLst>
          </p:cNvPr>
          <p:cNvSpPr>
            <a:spLocks noGrp="1"/>
          </p:cNvSpPr>
          <p:nvPr>
            <p:ph sz="half" idx="13"/>
          </p:nvPr>
        </p:nvSpPr>
        <p:spPr>
          <a:xfrm>
            <a:off x="4902200" y="1622086"/>
            <a:ext cx="5384800" cy="4525963"/>
          </a:xfrm>
        </p:spPr>
        <p:txBody>
          <a:bodyPr>
            <a:normAutofit/>
          </a:bodyPr>
          <a:lstStyle/>
          <a:p>
            <a:r>
              <a:rPr lang="en-US" dirty="0"/>
              <a:t>In accordance with the current revision of FAA Advisory Circular 150/5220-16, only non-Federal AWOS systems meeting the </a:t>
            </a:r>
            <a:r>
              <a:rPr lang="en-US" u="sng" dirty="0"/>
              <a:t>AWOS III (or better)</a:t>
            </a:r>
            <a:r>
              <a:rPr lang="en-US" dirty="0"/>
              <a:t> criteria may be eligible for FAA long-line dissemination of certified weather information (i.e. METAR information) nationally via the FAA network.</a:t>
            </a:r>
          </a:p>
        </p:txBody>
      </p:sp>
    </p:spTree>
    <p:extLst>
      <p:ext uri="{BB962C8B-B14F-4D97-AF65-F5344CB8AC3E}">
        <p14:creationId xmlns:p14="http://schemas.microsoft.com/office/powerpoint/2010/main" val="3791825485"/>
      </p:ext>
    </p:extLst>
  </p:cSld>
  <p:clrMapOvr>
    <a:masterClrMapping/>
  </p:clrMapOvr>
</p:sld>
</file>

<file path=ppt/theme/theme1.xml><?xml version="1.0" encoding="utf-8"?>
<a:theme xmlns:a="http://schemas.openxmlformats.org/drawingml/2006/main" name="Office Theme">
  <a:themeElements>
    <a:clrScheme name="Custom 1">
      <a:dk1>
        <a:srgbClr val="333E48"/>
      </a:dk1>
      <a:lt1>
        <a:sysClr val="window" lastClr="FFFFFF"/>
      </a:lt1>
      <a:dk2>
        <a:srgbClr val="4E5760"/>
      </a:dk2>
      <a:lt2>
        <a:srgbClr val="EEECE1"/>
      </a:lt2>
      <a:accent1>
        <a:srgbClr val="333E48"/>
      </a:accent1>
      <a:accent2>
        <a:srgbClr val="FF0000"/>
      </a:accent2>
      <a:accent3>
        <a:srgbClr val="4E5760"/>
      </a:accent3>
      <a:accent4>
        <a:srgbClr val="A5A5A5"/>
      </a:accent4>
      <a:accent5>
        <a:srgbClr val="7F7F7F"/>
      </a:accent5>
      <a:accent6>
        <a:srgbClr val="D8D8D8"/>
      </a:accent6>
      <a:hlink>
        <a:srgbClr val="333E48"/>
      </a:hlink>
      <a:folHlink>
        <a:srgbClr val="FF000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without DIP" ma:contentTypeID="0x0101008456D8F1BDB0EF44BBD0A2F40B8A12290083B1751DD4857E43A0F0AC87287965E8" ma:contentTypeVersion="29" ma:contentTypeDescription="" ma:contentTypeScope="" ma:versionID="120319d9b4752c5c0ce4f5d7138532c0">
  <xsd:schema xmlns:xsd="http://www.w3.org/2001/XMLSchema" xmlns:xs="http://www.w3.org/2001/XMLSchema" xmlns:p="http://schemas.microsoft.com/office/2006/metadata/properties" xmlns:ns2="a5a78dff-e8a8-443c-8586-1483903bcf67" xmlns:ns3="0ddca77c-29b6-4db9-ada0-5f15860d77f6" xmlns:ns4="0423589d-345f-4b62-8b3f-d0af2350606f" targetNamespace="http://schemas.microsoft.com/office/2006/metadata/properties" ma:root="true" ma:fieldsID="bf38e6f1caec79eb8abdcea3efb00a5c" ns2:_="" ns3:_="" ns4:_="">
    <xsd:import namespace="a5a78dff-e8a8-443c-8586-1483903bcf67"/>
    <xsd:import namespace="0ddca77c-29b6-4db9-ada0-5f15860d77f6"/>
    <xsd:import namespace="0423589d-345f-4b62-8b3f-d0af2350606f"/>
    <xsd:element name="properties">
      <xsd:complexType>
        <xsd:sequence>
          <xsd:element name="documentManagement">
            <xsd:complexType>
              <xsd:all>
                <xsd:element ref="ns2:_dlc_DocId" minOccurs="0"/>
                <xsd:element ref="ns2:_dlc_DocIdUrl" minOccurs="0"/>
                <xsd:element ref="ns2:_dlc_DocIdPersistId" minOccurs="0"/>
                <xsd:element ref="ns3:Template_x0020_Classification" minOccurs="0"/>
                <xsd:element ref="ns2:CompanyName" minOccurs="0"/>
                <xsd:element ref="ns2:LastSharedByUser" minOccurs="0"/>
                <xsd:element ref="ns2:LastSharedByTime" minOccurs="0"/>
                <xsd:element ref="ns4:MediaServiceMetadata" minOccurs="0"/>
                <xsd:element ref="ns4:MediaServiceFastMetadata"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a78dff-e8a8-443c-8586-1483903bcf6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CompanyName" ma:index="12" nillable="true" ma:displayName="Company(s)" ma:description="All companies." ma:list="{de7469e3-3f64-445f-8006-15b47aa04de0}" ma:internalName="CompanyName" ma:showField="Title" ma:web="a5a78dff-e8a8-443c-8586-1483903bcf67">
      <xsd:simpleType>
        <xsd:restriction base="dms:Lookup"/>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ddca77c-29b6-4db9-ada0-5f15860d77f6" elementFormDefault="qualified">
    <xsd:import namespace="http://schemas.microsoft.com/office/2006/documentManagement/types"/>
    <xsd:import namespace="http://schemas.microsoft.com/office/infopath/2007/PartnerControls"/>
    <xsd:element name="Template_x0020_Classification" ma:index="11" nillable="true" ma:displayName="Template Type" ma:internalName="Template_x0020_Classification">
      <xsd:complexType>
        <xsd:complexContent>
          <xsd:extension base="dms:MultiChoice">
            <xsd:sequence>
              <xsd:element name="Value" maxOccurs="unbounded" minOccurs="0" nillable="true">
                <xsd:simpleType>
                  <xsd:restriction base="dms:Choice">
                    <xsd:enumeration value="Letter"/>
                    <xsd:enumeration value="Meeting"/>
                    <xsd:enumeration value="Memo"/>
                    <xsd:enumeration value="Fax"/>
                    <xsd:enumeration value="Projects"/>
                    <xsd:enumeration value="Construction"/>
                    <xsd:enumeration value="Reports"/>
                    <xsd:enumeration value="Presentations"/>
                    <xsd:enumeration value="Public Input"/>
                    <xsd:enumeration value="Miscellaneous"/>
                    <xsd:enumeration value="General Guideline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423589d-345f-4b62-8b3f-d0af2350606f"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ustomXsn xmlns="http://schemas.microsoft.com/office/2006/metadata/customXsn">
  <xsnLocation/>
  <cached>True</cached>
  <openByDefault>False</openByDefault>
  <xsnScope/>
</customXsn>
</file>

<file path=customXml/item5.xml><?xml version="1.0" encoding="utf-8"?>
<p:properties xmlns:p="http://schemas.microsoft.com/office/2006/metadata/properties" xmlns:xsi="http://www.w3.org/2001/XMLSchema-instance" xmlns:pc="http://schemas.microsoft.com/office/infopath/2007/PartnerControls">
  <documentManagement>
    <CompanyName xmlns="a5a78dff-e8a8-443c-8586-1483903bcf67">1</CompanyName>
    <Template_x0020_Classification xmlns="0ddca77c-29b6-4db9-ada0-5f15860d77f6">
      <Value>Meeting</Value>
      <Value>Projects</Value>
      <Value>Presentations</Value>
      <Value>Public Input</Value>
    </Template_x0020_Classification>
    <_dlc_DocId xmlns="a5a78dff-e8a8-443c-8586-1483903bcf67">MILO-148-632</_dlc_DocId>
    <_dlc_DocIdUrl xmlns="a5a78dff-e8a8-443c-8586-1483903bcf67">
      <Url>https://kljsolutions.sharepoint.com/marketing/_layouts/15/DocIdRedir.aspx?ID=MILO-148-632</Url>
      <Description>MILO-148-632</Description>
    </_dlc_DocIdUrl>
  </documentManagement>
</p:properties>
</file>

<file path=customXml/itemProps1.xml><?xml version="1.0" encoding="utf-8"?>
<ds:datastoreItem xmlns:ds="http://schemas.openxmlformats.org/officeDocument/2006/customXml" ds:itemID="{2CF32204-83C0-4306-A1C4-315834434B9C}">
  <ds:schemaRefs>
    <ds:schemaRef ds:uri="http://schemas.microsoft.com/sharepoint/events"/>
  </ds:schemaRefs>
</ds:datastoreItem>
</file>

<file path=customXml/itemProps2.xml><?xml version="1.0" encoding="utf-8"?>
<ds:datastoreItem xmlns:ds="http://schemas.openxmlformats.org/officeDocument/2006/customXml" ds:itemID="{FF1B9F89-7D64-45C8-8138-3B391974152B}">
  <ds:schemaRefs>
    <ds:schemaRef ds:uri="http://schemas.microsoft.com/sharepoint/v3/contenttype/forms"/>
  </ds:schemaRefs>
</ds:datastoreItem>
</file>

<file path=customXml/itemProps3.xml><?xml version="1.0" encoding="utf-8"?>
<ds:datastoreItem xmlns:ds="http://schemas.openxmlformats.org/officeDocument/2006/customXml" ds:itemID="{C3DDD992-3875-4426-9FB2-0AAC19BB6507}">
  <ds:schemaRefs>
    <ds:schemaRef ds:uri="0423589d-345f-4b62-8b3f-d0af2350606f"/>
    <ds:schemaRef ds:uri="0ddca77c-29b6-4db9-ada0-5f15860d77f6"/>
    <ds:schemaRef ds:uri="a5a78dff-e8a8-443c-8586-1483903bcf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897ECD6A-DEF0-40BF-97EB-D10C502D87DD}">
  <ds:schemaRefs>
    <ds:schemaRef ds:uri="http://schemas.microsoft.com/office/2006/metadata/customXsn"/>
  </ds:schemaRefs>
</ds:datastoreItem>
</file>

<file path=customXml/itemProps5.xml><?xml version="1.0" encoding="utf-8"?>
<ds:datastoreItem xmlns:ds="http://schemas.openxmlformats.org/officeDocument/2006/customXml" ds:itemID="{72E51084-284A-46F5-A6CD-BFE363DE2798}">
  <ds:schemaRefs>
    <ds:schemaRef ds:uri="0423589d-345f-4b62-8b3f-d0af2350606f"/>
    <ds:schemaRef ds:uri="0ddca77c-29b6-4db9-ada0-5f15860d77f6"/>
    <ds:schemaRef ds:uri="a5a78dff-e8a8-443c-8586-1483903bcf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TotalTime>
  <Words>1273</Words>
  <Application>Microsoft Office PowerPoint</Application>
  <PresentationFormat>Widescreen</PresentationFormat>
  <Paragraphs>136</Paragraphs>
  <Slides>20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ScalaSansOT</vt:lpstr>
      <vt:lpstr>Office Theme</vt:lpstr>
      <vt:lpstr>South Dakota Airports Conference 2022</vt:lpstr>
      <vt:lpstr>What is an AWOS?</vt:lpstr>
      <vt:lpstr>Why get an AWOS?</vt:lpstr>
      <vt:lpstr>Where does the AWOS go?</vt:lpstr>
      <vt:lpstr>Crop Maintenance Around the AWOS</vt:lpstr>
      <vt:lpstr>Crop Maintenance Around the AWOS</vt:lpstr>
      <vt:lpstr>Crop Maintenance Around the AWOS</vt:lpstr>
      <vt:lpstr>AWOS Options</vt:lpstr>
      <vt:lpstr>Sharing AWOS Information</vt:lpstr>
      <vt:lpstr>What is Common?</vt:lpstr>
      <vt:lpstr>AWOS III</vt:lpstr>
      <vt:lpstr>Cloud Height Sensor</vt:lpstr>
      <vt:lpstr>Visibility Sensor</vt:lpstr>
      <vt:lpstr>AWOS III Tower </vt:lpstr>
      <vt:lpstr>Monitoring Terminal</vt:lpstr>
      <vt:lpstr>Cost of an AWOS</vt:lpstr>
      <vt:lpstr>Cost of an AWOS</vt:lpstr>
      <vt:lpstr>Cost of an AWOS</vt:lpstr>
      <vt:lpstr>I want one!</vt:lpstr>
      <vt:lpstr>Questions</vt:lpstr>
    </vt:vector>
  </TitlesOfParts>
  <Company>Kadrmas, Lee &amp; Jackson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White</dc:creator>
  <cp:lastModifiedBy>Becker, Jon</cp:lastModifiedBy>
  <cp:revision>2</cp:revision>
  <cp:lastPrinted>2016-08-19T12:37:47Z</cp:lastPrinted>
  <dcterms:created xsi:type="dcterms:W3CDTF">2012-09-20T12:31:00Z</dcterms:created>
  <dcterms:modified xsi:type="dcterms:W3CDTF">2022-04-05T12:08:35Z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0x0101008456D8F1BDB0EF44BBD0A2F40B8A12290083B1751DD4857E43A0F0AC87287965E8</vt:lpwstr>
  </property>
  <property fmtid="{D5CDD505-2E9C-101B-9397-08002B2CF9AE}" pid="3" name="_dlc_DocIdItemGuid">
    <vt:lpwstr>4c9cc58c-487d-4ce7-ae5a-2fb0a607cf53</vt:lpwstr>
  </property>
</Properties>
</file>