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3" r:id="rId3"/>
    <p:sldId id="315" r:id="rId4"/>
    <p:sldId id="323" r:id="rId5"/>
    <p:sldId id="301" r:id="rId6"/>
    <p:sldId id="342" r:id="rId7"/>
    <p:sldId id="347" r:id="rId8"/>
    <p:sldId id="348" r:id="rId9"/>
    <p:sldId id="329" r:id="rId10"/>
    <p:sldId id="330" r:id="rId11"/>
    <p:sldId id="340" r:id="rId12"/>
    <p:sldId id="318" r:id="rId13"/>
    <p:sldId id="316" r:id="rId14"/>
    <p:sldId id="261" r:id="rId15"/>
    <p:sldId id="269" r:id="rId16"/>
    <p:sldId id="259" r:id="rId17"/>
    <p:sldId id="361" r:id="rId18"/>
    <p:sldId id="362" r:id="rId19"/>
    <p:sldId id="363" r:id="rId20"/>
    <p:sldId id="359" r:id="rId21"/>
    <p:sldId id="358" r:id="rId22"/>
    <p:sldId id="349" r:id="rId23"/>
    <p:sldId id="350" r:id="rId24"/>
    <p:sldId id="351" r:id="rId25"/>
    <p:sldId id="352" r:id="rId26"/>
    <p:sldId id="353" r:id="rId27"/>
    <p:sldId id="354" r:id="rId28"/>
    <p:sldId id="357" r:id="rId29"/>
    <p:sldId id="356" r:id="rId30"/>
    <p:sldId id="355" r:id="rId31"/>
    <p:sldId id="364" r:id="rId3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F00"/>
    <a:srgbClr val="FF0000"/>
    <a:srgbClr val="0000FF"/>
    <a:srgbClr val="99FF99"/>
    <a:srgbClr val="000000"/>
    <a:srgbClr val="008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0" autoAdjust="0"/>
    <p:restoredTop sz="68508" autoAdjust="0"/>
  </p:normalViewPr>
  <p:slideViewPr>
    <p:cSldViewPr>
      <p:cViewPr varScale="1">
        <p:scale>
          <a:sx n="58" d="100"/>
          <a:sy n="58" d="100"/>
        </p:scale>
        <p:origin x="226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516" y="-90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840" cy="46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9" tIns="46369" rIns="92739" bIns="46369" numCol="1" anchor="t" anchorCtr="0" compatLnSpc="1">
            <a:prstTxWarp prst="textNoShape">
              <a:avLst/>
            </a:prstTxWarp>
          </a:bodyPr>
          <a:lstStyle>
            <a:lvl1pPr defTabSz="927553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1"/>
            <a:ext cx="3037840" cy="46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9" tIns="46369" rIns="92739" bIns="46369" numCol="1" anchor="t" anchorCtr="0" compatLnSpc="1">
            <a:prstTxWarp prst="textNoShape">
              <a:avLst/>
            </a:prstTxWarp>
          </a:bodyPr>
          <a:lstStyle>
            <a:lvl1pPr algn="r" defTabSz="927553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5"/>
            <a:ext cx="3037840" cy="46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9" tIns="46369" rIns="92739" bIns="46369" numCol="1" anchor="b" anchorCtr="0" compatLnSpc="1">
            <a:prstTxWarp prst="textNoShape">
              <a:avLst/>
            </a:prstTxWarp>
          </a:bodyPr>
          <a:lstStyle>
            <a:lvl1pPr defTabSz="927553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31265"/>
            <a:ext cx="3037840" cy="46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9" tIns="46369" rIns="92739" bIns="46369" numCol="1" anchor="b" anchorCtr="0" compatLnSpc="1">
            <a:prstTxWarp prst="textNoShape">
              <a:avLst/>
            </a:prstTxWarp>
          </a:bodyPr>
          <a:lstStyle>
            <a:lvl1pPr algn="r" defTabSz="927553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1315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840" cy="46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9" tIns="46369" rIns="92739" bIns="46369" numCol="1" anchor="t" anchorCtr="0" compatLnSpc="1">
            <a:prstTxWarp prst="textNoShape">
              <a:avLst/>
            </a:prstTxWarp>
          </a:bodyPr>
          <a:lstStyle>
            <a:lvl1pPr defTabSz="927553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9" tIns="46369" rIns="92739" bIns="46369" numCol="1" anchor="t" anchorCtr="0" compatLnSpc="1">
            <a:prstTxWarp prst="textNoShape">
              <a:avLst/>
            </a:prstTxWarp>
          </a:bodyPr>
          <a:lstStyle>
            <a:lvl1pPr algn="r" defTabSz="927553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9" tIns="46369" rIns="92739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5"/>
            <a:ext cx="3037840" cy="46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9" tIns="46369" rIns="92739" bIns="46369" numCol="1" anchor="b" anchorCtr="0" compatLnSpc="1">
            <a:prstTxWarp prst="textNoShape">
              <a:avLst/>
            </a:prstTxWarp>
          </a:bodyPr>
          <a:lstStyle>
            <a:lvl1pPr defTabSz="927553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1265"/>
            <a:ext cx="3037840" cy="46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9" tIns="46369" rIns="92739" bIns="46369" numCol="1" anchor="b" anchorCtr="0" compatLnSpc="1">
            <a:prstTxWarp prst="textNoShape">
              <a:avLst/>
            </a:prstTxWarp>
          </a:bodyPr>
          <a:lstStyle>
            <a:lvl1pPr algn="r" defTabSz="927553" eaLnBrk="1" hangingPunct="1">
              <a:defRPr sz="1300"/>
            </a:lvl1pPr>
          </a:lstStyle>
          <a:p>
            <a:pPr>
              <a:defRPr/>
            </a:pPr>
            <a:fld id="{D9C34727-B8EC-4761-BEAB-CBD3221DA8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91870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24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1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9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96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561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50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505 w 5740"/>
                <a:gd name="T7" fmla="*/ 0 h 4316"/>
                <a:gd name="T8" fmla="*/ 6505 w 5740"/>
                <a:gd name="T9" fmla="*/ 0 h 4316"/>
                <a:gd name="T10" fmla="*/ 650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4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49 w 382"/>
                  <a:gd name="T19" fmla="*/ 96 h 96"/>
                  <a:gd name="T20" fmla="*/ 303 w 382"/>
                  <a:gd name="T21" fmla="*/ 90 h 96"/>
                  <a:gd name="T22" fmla="*/ 351 w 382"/>
                  <a:gd name="T23" fmla="*/ 84 h 96"/>
                  <a:gd name="T24" fmla="*/ 392 w 382"/>
                  <a:gd name="T25" fmla="*/ 66 h 96"/>
                  <a:gd name="T26" fmla="*/ 422 w 382"/>
                  <a:gd name="T27" fmla="*/ 42 h 96"/>
                  <a:gd name="T28" fmla="*/ 416 w 382"/>
                  <a:gd name="T29" fmla="*/ 42 h 96"/>
                  <a:gd name="T30" fmla="*/ 386 w 382"/>
                  <a:gd name="T31" fmla="*/ 66 h 96"/>
                  <a:gd name="T32" fmla="*/ 345 w 382"/>
                  <a:gd name="T33" fmla="*/ 78 h 96"/>
                  <a:gd name="T34" fmla="*/ 303 w 382"/>
                  <a:gd name="T35" fmla="*/ 90 h 96"/>
                  <a:gd name="T36" fmla="*/ 249 w 382"/>
                  <a:gd name="T37" fmla="*/ 96 h 96"/>
                  <a:gd name="T38" fmla="*/ 24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59 w 185"/>
                  <a:gd name="T5" fmla="*/ 36 h 210"/>
                  <a:gd name="T6" fmla="*/ 195 w 185"/>
                  <a:gd name="T7" fmla="*/ 72 h 210"/>
                  <a:gd name="T8" fmla="*/ 201 w 185"/>
                  <a:gd name="T9" fmla="*/ 90 h 210"/>
                  <a:gd name="T10" fmla="*/ 207 w 185"/>
                  <a:gd name="T11" fmla="*/ 114 h 210"/>
                  <a:gd name="T12" fmla="*/ 201 w 185"/>
                  <a:gd name="T13" fmla="*/ 138 h 210"/>
                  <a:gd name="T14" fmla="*/ 189 w 185"/>
                  <a:gd name="T15" fmla="*/ 162 h 210"/>
                  <a:gd name="T16" fmla="*/ 159 w 185"/>
                  <a:gd name="T17" fmla="*/ 180 h 210"/>
                  <a:gd name="T18" fmla="*/ 90 w 185"/>
                  <a:gd name="T19" fmla="*/ 198 h 210"/>
                  <a:gd name="T20" fmla="*/ 136 w 185"/>
                  <a:gd name="T21" fmla="*/ 210 h 210"/>
                  <a:gd name="T22" fmla="*/ 171 w 185"/>
                  <a:gd name="T23" fmla="*/ 192 h 210"/>
                  <a:gd name="T24" fmla="*/ 201 w 185"/>
                  <a:gd name="T25" fmla="*/ 168 h 210"/>
                  <a:gd name="T26" fmla="*/ 219 w 185"/>
                  <a:gd name="T27" fmla="*/ 144 h 210"/>
                  <a:gd name="T28" fmla="*/ 225 w 185"/>
                  <a:gd name="T29" fmla="*/ 114 h 210"/>
                  <a:gd name="T30" fmla="*/ 219 w 185"/>
                  <a:gd name="T31" fmla="*/ 90 h 210"/>
                  <a:gd name="T32" fmla="*/ 213 w 185"/>
                  <a:gd name="T33" fmla="*/ 66 h 210"/>
                  <a:gd name="T34" fmla="*/ 195 w 185"/>
                  <a:gd name="T35" fmla="*/ 48 h 210"/>
                  <a:gd name="T36" fmla="*/ 17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</p:grpSp>
        </p:grpSp>
      </p:grpSp>
      <p:sp>
        <p:nvSpPr>
          <p:cNvPr id="269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69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35B2-E80E-4A1D-A71D-E40F9F6717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114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3678-DDFC-4010-AF59-56FDE4DE3F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51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2538-FCF5-43C1-AB2A-D648F112FF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164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8D580-49E4-4102-AEEB-7BF06C655E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355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CD934-46AB-4C05-AC2E-61EDC1B630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47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3F3A6-B32D-4F65-9FA8-5A0F7A0ED7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39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155F-6633-464C-BA94-E9BD207D19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3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4C0B5-F4F4-4977-BDED-9B4807D5C6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304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5B79-2B21-43B3-B07F-7D92BDF675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387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E43-1E30-4102-8863-C802DDC860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11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18C41-2085-4A8D-81A4-C80CC60AAB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2AD2A-5FFA-4D8D-9509-B52361516C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159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BE220-C238-4968-9795-FC29AC69D7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283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50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505 w 5740"/>
                <a:gd name="T7" fmla="*/ 0 h 4316"/>
                <a:gd name="T8" fmla="*/ 6505 w 5740"/>
                <a:gd name="T9" fmla="*/ 0 h 4316"/>
                <a:gd name="T10" fmla="*/ 650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682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2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2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2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2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2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83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683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4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49 w 382"/>
                  <a:gd name="T19" fmla="*/ 96 h 96"/>
                  <a:gd name="T20" fmla="*/ 303 w 382"/>
                  <a:gd name="T21" fmla="*/ 90 h 96"/>
                  <a:gd name="T22" fmla="*/ 351 w 382"/>
                  <a:gd name="T23" fmla="*/ 84 h 96"/>
                  <a:gd name="T24" fmla="*/ 392 w 382"/>
                  <a:gd name="T25" fmla="*/ 66 h 96"/>
                  <a:gd name="T26" fmla="*/ 422 w 382"/>
                  <a:gd name="T27" fmla="*/ 42 h 96"/>
                  <a:gd name="T28" fmla="*/ 416 w 382"/>
                  <a:gd name="T29" fmla="*/ 42 h 96"/>
                  <a:gd name="T30" fmla="*/ 386 w 382"/>
                  <a:gd name="T31" fmla="*/ 66 h 96"/>
                  <a:gd name="T32" fmla="*/ 345 w 382"/>
                  <a:gd name="T33" fmla="*/ 78 h 96"/>
                  <a:gd name="T34" fmla="*/ 303 w 382"/>
                  <a:gd name="T35" fmla="*/ 90 h 96"/>
                  <a:gd name="T36" fmla="*/ 249 w 382"/>
                  <a:gd name="T37" fmla="*/ 96 h 96"/>
                  <a:gd name="T38" fmla="*/ 24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59 w 185"/>
                  <a:gd name="T5" fmla="*/ 36 h 210"/>
                  <a:gd name="T6" fmla="*/ 195 w 185"/>
                  <a:gd name="T7" fmla="*/ 72 h 210"/>
                  <a:gd name="T8" fmla="*/ 201 w 185"/>
                  <a:gd name="T9" fmla="*/ 90 h 210"/>
                  <a:gd name="T10" fmla="*/ 207 w 185"/>
                  <a:gd name="T11" fmla="*/ 114 h 210"/>
                  <a:gd name="T12" fmla="*/ 201 w 185"/>
                  <a:gd name="T13" fmla="*/ 138 h 210"/>
                  <a:gd name="T14" fmla="*/ 189 w 185"/>
                  <a:gd name="T15" fmla="*/ 162 h 210"/>
                  <a:gd name="T16" fmla="*/ 159 w 185"/>
                  <a:gd name="T17" fmla="*/ 180 h 210"/>
                  <a:gd name="T18" fmla="*/ 90 w 185"/>
                  <a:gd name="T19" fmla="*/ 198 h 210"/>
                  <a:gd name="T20" fmla="*/ 136 w 185"/>
                  <a:gd name="T21" fmla="*/ 210 h 210"/>
                  <a:gd name="T22" fmla="*/ 171 w 185"/>
                  <a:gd name="T23" fmla="*/ 192 h 210"/>
                  <a:gd name="T24" fmla="*/ 201 w 185"/>
                  <a:gd name="T25" fmla="*/ 168 h 210"/>
                  <a:gd name="T26" fmla="*/ 219 w 185"/>
                  <a:gd name="T27" fmla="*/ 144 h 210"/>
                  <a:gd name="T28" fmla="*/ 225 w 185"/>
                  <a:gd name="T29" fmla="*/ 114 h 210"/>
                  <a:gd name="T30" fmla="*/ 219 w 185"/>
                  <a:gd name="T31" fmla="*/ 90 h 210"/>
                  <a:gd name="T32" fmla="*/ 213 w 185"/>
                  <a:gd name="T33" fmla="*/ 66 h 210"/>
                  <a:gd name="T34" fmla="*/ 195 w 185"/>
                  <a:gd name="T35" fmla="*/ 48 h 210"/>
                  <a:gd name="T36" fmla="*/ 17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</p:grpSp>
        </p:grpSp>
      </p:grpSp>
      <p:sp>
        <p:nvSpPr>
          <p:cNvPr id="268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8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83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83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83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3751281-6C0C-4DF8-AC73-E90EC64B1D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5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  <p:sldLayoutId id="2147484363" r:id="rId12"/>
    <p:sldLayoutId id="21474843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32756"/>
            <a:ext cx="9144000" cy="5544269"/>
          </a:xfrm>
        </p:spPr>
        <p:txBody>
          <a:bodyPr anchor="ctr" anchorCtr="1"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altLang="en-US" sz="3200" b="1" dirty="0">
                <a:solidFill>
                  <a:schemeClr val="tx1"/>
                </a:solidFill>
                <a:effectLst/>
              </a:rPr>
              <a:t>NH 0046(69)288 PCN 05JN </a:t>
            </a:r>
            <a:br>
              <a:rPr lang="en-US" altLang="en-US" sz="2800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altLang="en-US" sz="2800" b="1" dirty="0">
                <a:solidFill>
                  <a:schemeClr val="tx1"/>
                </a:solidFill>
                <a:effectLst/>
                <a:latin typeface="+mn-lt"/>
              </a:rPr>
              <a:t>SD46 through Wagner</a:t>
            </a:r>
            <a:br>
              <a:rPr lang="en-US" altLang="en-US" sz="2800" b="1" dirty="0">
                <a:solidFill>
                  <a:schemeClr val="tx1"/>
                </a:solidFill>
                <a:effectLst/>
                <a:latin typeface="+mn-lt"/>
              </a:rPr>
            </a:br>
            <a:br>
              <a:rPr lang="en-US" altLang="en-US" sz="2800" b="1" dirty="0">
                <a:solidFill>
                  <a:schemeClr val="tx1"/>
                </a:solidFill>
                <a:effectLst/>
                <a:latin typeface="+mn-lt"/>
              </a:rPr>
            </a:br>
            <a:br>
              <a:rPr lang="en-US" altLang="en-US" sz="2800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altLang="en-US" sz="2800" b="1" dirty="0">
                <a:solidFill>
                  <a:schemeClr val="tx1"/>
                </a:solidFill>
                <a:effectLst/>
                <a:latin typeface="+mn-lt"/>
              </a:rPr>
              <a:t>March 24, 2020 (Virtual)</a:t>
            </a:r>
            <a:br>
              <a:rPr lang="en-US" altLang="en-US" sz="2800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altLang="en-US" sz="2800" b="1" dirty="0">
                <a:solidFill>
                  <a:schemeClr val="tx1"/>
                </a:solidFill>
                <a:effectLst/>
                <a:latin typeface="+mn-lt"/>
              </a:rPr>
              <a:t>August 13, 2020 (National Guard Armory)</a:t>
            </a:r>
            <a:br>
              <a:rPr lang="en-US" altLang="en-US" sz="2800" b="1" dirty="0">
                <a:solidFill>
                  <a:schemeClr val="tx1"/>
                </a:solidFill>
                <a:effectLst/>
                <a:latin typeface="+mn-lt"/>
              </a:rPr>
            </a:br>
            <a:br>
              <a:rPr lang="en-US" altLang="en-US" sz="2800" b="1" dirty="0">
                <a:solidFill>
                  <a:schemeClr val="tx1"/>
                </a:solidFill>
                <a:effectLst/>
                <a:latin typeface="+mn-lt"/>
              </a:rPr>
            </a:br>
            <a:br>
              <a:rPr lang="en-US" altLang="en-US" sz="2800" dirty="0">
                <a:solidFill>
                  <a:schemeClr val="tx1"/>
                </a:solidFill>
                <a:effectLst/>
                <a:latin typeface="+mn-lt"/>
              </a:rPr>
            </a:br>
            <a:endParaRPr lang="en-US" altLang="en-US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954713"/>
            <a:ext cx="139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32699288-09FB-4861-8942-B51BAAC19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ts val="1800"/>
              </a:spcBef>
              <a:defRPr/>
            </a:pPr>
            <a:r>
              <a:rPr lang="en-US" altLang="en-US" sz="4800" b="1" dirty="0">
                <a:latin typeface="+mj-lt"/>
              </a:rPr>
              <a:t>Public Meeting</a:t>
            </a:r>
            <a:endParaRPr lang="en-US" altLang="en-US" sz="4800" kern="0" dirty="0">
              <a:effectLst/>
              <a:latin typeface="+mj-lt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1828800"/>
            <a:ext cx="8229600" cy="26177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 Existing Lighting</a:t>
            </a:r>
          </a:p>
          <a:p>
            <a:pPr lvl="1" eaLnBrk="1" hangingPunct="1"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effectLst/>
              </a:rPr>
              <a:t>LED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943600"/>
            <a:ext cx="139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Roadway Lighting</a:t>
            </a:r>
            <a:br>
              <a:rPr lang="en-US" altLang="en-US" sz="4800" dirty="0">
                <a:latin typeface="+mj-lt"/>
              </a:rPr>
            </a:b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736CE5-4E34-4C9F-95C5-DEF6FBD0F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479" y="859368"/>
            <a:ext cx="2407741" cy="38043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7315200" cy="1828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endParaRPr lang="en-US" altLang="en-US" b="1" dirty="0">
              <a:effectLst/>
            </a:endParaRP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/>
              </a:rPr>
              <a:t>Replace Traffic Signal at SD46/Main Street</a:t>
            </a: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943600"/>
            <a:ext cx="139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Traffic Signals</a:t>
            </a:r>
            <a:br>
              <a:rPr lang="en-US" altLang="en-US" sz="4800" dirty="0">
                <a:latin typeface="+mj-lt"/>
              </a:rPr>
            </a:b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4ECC94-90A7-4B67-82A7-F998E06FA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" y="872889"/>
            <a:ext cx="9144000" cy="38199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138160" cy="2456892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FFFFFF"/>
              </a:buClr>
              <a:buSzPct val="75000"/>
              <a:defRPr/>
            </a:pPr>
            <a:r>
              <a:rPr lang="en-US" altLang="en-US" sz="2800" b="1" dirty="0">
                <a:effectLst/>
              </a:rPr>
              <a:t>2 Year</a:t>
            </a:r>
          </a:p>
          <a:p>
            <a:pPr marL="685800" lvl="1" indent="-347472" eaLnBrk="1" hangingPunct="1">
              <a:spcBef>
                <a:spcPts val="12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effectLst/>
              </a:rPr>
              <a:t>Year 1 – Main Street to East End of Project</a:t>
            </a:r>
          </a:p>
          <a:p>
            <a:pPr marL="685800" lvl="1" indent="-347472" eaLnBrk="1" hangingPunct="1">
              <a:spcBef>
                <a:spcPts val="6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effectLst/>
              </a:rPr>
              <a:t>Year 2 – West End of Project to Main Street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sz="2800" b="1" dirty="0">
                <a:effectLst/>
              </a:rPr>
              <a:t>Open to Traffic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  <a:buSzPct val="75000"/>
              <a:defRPr/>
            </a:pPr>
            <a:r>
              <a:rPr lang="en-US" altLang="en-US" sz="2800" b="1" dirty="0">
                <a:effectLst/>
              </a:rPr>
              <a:t>Phased Construction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en-US" altLang="en-US" sz="28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1000" dirty="0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954713"/>
            <a:ext cx="139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0" y="908720"/>
            <a:ext cx="465813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Construction Traffic Control</a:t>
            </a:r>
            <a:br>
              <a:rPr lang="en-US" altLang="en-US" sz="4800" dirty="0">
                <a:latin typeface="+mj-lt"/>
              </a:rPr>
            </a:br>
            <a:endParaRPr lang="en-US" altLang="en-US" sz="4800" kern="0" dirty="0"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954713"/>
            <a:ext cx="139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914399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Tentative Project Schedule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98754"/>
              </p:ext>
            </p:extLst>
          </p:nvPr>
        </p:nvGraphicFramePr>
        <p:xfrm>
          <a:off x="457200" y="1371600"/>
          <a:ext cx="8229600" cy="34808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6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611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(Body)"/>
                        </a:rPr>
                        <a:t>Final Design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 (Body)"/>
                        </a:rPr>
                        <a:t>Fall 2020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206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(Body)"/>
                        </a:rPr>
                        <a:t>ROW Acquisition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 (Body)"/>
                        </a:rPr>
                        <a:t>2021 through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026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 (Body)"/>
                        </a:rPr>
                        <a:t>Construction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 (Body)"/>
                        </a:rPr>
                        <a:t>2023 &amp; 2024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929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latin typeface="Arial (Body)"/>
                        </a:rPr>
                        <a:t>Estimated</a:t>
                      </a:r>
                      <a:r>
                        <a:rPr lang="en-US" sz="2800" b="1" baseline="0" dirty="0">
                          <a:latin typeface="Arial (Body)"/>
                        </a:rPr>
                        <a:t> Cost:</a:t>
                      </a:r>
                      <a:endParaRPr lang="en-US" sz="2800" b="1" dirty="0">
                        <a:latin typeface="Arial (Body)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 (Body)"/>
                        </a:rPr>
                        <a:t>$10.5 million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E74A5-E0BA-4C27-A4F7-629B14B91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42" y="952182"/>
            <a:ext cx="7566102" cy="49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78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C608D0-4D3E-4967-B816-EC376F4BB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25" y="1079869"/>
            <a:ext cx="8023301" cy="45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53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A268A-A3B2-4C1C-A8A9-E84271E1F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46" y="1003484"/>
            <a:ext cx="7382369" cy="47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12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5FDB-11F9-4EEC-B284-4BBE616C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12 Milbank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D5E8CB-3A6F-4E40-A080-625DABBFB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914" y="1600200"/>
            <a:ext cx="69161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60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0D87-6FCE-4410-9F4E-347B75CB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12 Milbank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454CB8-2968-424F-BBCE-F4E808A14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809" y="1600200"/>
            <a:ext cx="695238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26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D619-9677-4777-BF84-8FFAE6B6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12 Milbank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71D337-0B85-4246-8D7A-1BB308FF1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531" y="1600200"/>
            <a:ext cx="695493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9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5943600"/>
            <a:ext cx="139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589A1B71-5D38-4C36-AAE1-74CF04E7E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Project Limits</a:t>
            </a: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E0C8C-D491-4E13-9A2E-569210565C8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2880" y="1832927"/>
            <a:ext cx="8778240" cy="3192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2EC4DF-25C9-4FD6-8C5D-43EE2FED6F06}"/>
              </a:ext>
            </a:extLst>
          </p:cNvPr>
          <p:cNvCxnSpPr>
            <a:cxnSpLocks/>
          </p:cNvCxnSpPr>
          <p:nvPr/>
        </p:nvCxnSpPr>
        <p:spPr>
          <a:xfrm>
            <a:off x="683568" y="3212976"/>
            <a:ext cx="738082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ext Box 10">
            <a:extLst>
              <a:ext uri="{FF2B5EF4-FFF2-40B4-BE49-F238E27FC236}">
                <a16:creationId xmlns:a16="http://schemas.microsoft.com/office/drawing/2014/main" id="{8948960A-B6E6-4533-8610-1A8BD76A9A6F}"/>
              </a:ext>
            </a:extLst>
          </p:cNvPr>
          <p:cNvSpPr txBox="1"/>
          <p:nvPr/>
        </p:nvSpPr>
        <p:spPr>
          <a:xfrm>
            <a:off x="183004" y="2492896"/>
            <a:ext cx="1009650" cy="6673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solidFill>
                  <a:srgbClr val="FF00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egin Project</a:t>
            </a:r>
            <a:endParaRPr lang="en-US" sz="110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3B3F6189-5213-4CDB-8931-4593102BBE73}"/>
              </a:ext>
            </a:extLst>
          </p:cNvPr>
          <p:cNvSpPr txBox="1"/>
          <p:nvPr/>
        </p:nvSpPr>
        <p:spPr>
          <a:xfrm>
            <a:off x="7774682" y="2585405"/>
            <a:ext cx="1038225" cy="6635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End Project</a:t>
            </a:r>
            <a:endParaRPr lang="en-US" sz="110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9FC498-2B75-4DA0-B4AA-14F1E3F6E6AA}"/>
              </a:ext>
            </a:extLst>
          </p:cNvPr>
          <p:cNvCxnSpPr/>
          <p:nvPr/>
        </p:nvCxnSpPr>
        <p:spPr>
          <a:xfrm flipV="1">
            <a:off x="8686800" y="1916832"/>
            <a:ext cx="0" cy="37973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 Box 5">
            <a:extLst>
              <a:ext uri="{FF2B5EF4-FFF2-40B4-BE49-F238E27FC236}">
                <a16:creationId xmlns:a16="http://schemas.microsoft.com/office/drawing/2014/main" id="{F3635025-B5EE-4672-8CC2-9AC532C33ADC}"/>
              </a:ext>
            </a:extLst>
          </p:cNvPr>
          <p:cNvSpPr txBox="1"/>
          <p:nvPr/>
        </p:nvSpPr>
        <p:spPr>
          <a:xfrm>
            <a:off x="8562469" y="2252391"/>
            <a:ext cx="394335" cy="3727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FFFFFF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ahoma" panose="020B0604030504040204" pitchFamily="34" charset="0"/>
              </a:rPr>
              <a:t>N</a:t>
            </a:r>
            <a:endParaRPr lang="en-US" sz="110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AF761717-A5C6-44BC-8169-DA9A2EA32C57}"/>
              </a:ext>
            </a:extLst>
          </p:cNvPr>
          <p:cNvSpPr txBox="1"/>
          <p:nvPr/>
        </p:nvSpPr>
        <p:spPr>
          <a:xfrm>
            <a:off x="4499992" y="3574487"/>
            <a:ext cx="2257425" cy="4794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n>
                  <a:noFill/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City of Wagner</a:t>
            </a:r>
            <a:endParaRPr lang="en-US" sz="1100" dirty="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E5E36410-5693-4F7E-AA0F-09360E8A7138}"/>
              </a:ext>
            </a:extLst>
          </p:cNvPr>
          <p:cNvSpPr txBox="1"/>
          <p:nvPr/>
        </p:nvSpPr>
        <p:spPr>
          <a:xfrm rot="16200000">
            <a:off x="4528182" y="2373828"/>
            <a:ext cx="1280795" cy="3448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Front Ave</a:t>
            </a:r>
            <a:endParaRPr lang="en-US" sz="1100" dirty="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04519BEF-17C4-4D60-9D83-49A5A8C649F2}"/>
              </a:ext>
            </a:extLst>
          </p:cNvPr>
          <p:cNvSpPr txBox="1"/>
          <p:nvPr/>
        </p:nvSpPr>
        <p:spPr>
          <a:xfrm rot="16200000">
            <a:off x="3656903" y="2403043"/>
            <a:ext cx="1144270" cy="3702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Main Ave</a:t>
            </a:r>
            <a:endParaRPr lang="en-US" sz="1100" dirty="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36FA1E6C-82F4-4A90-B9C7-E8C7930CC270}"/>
              </a:ext>
            </a:extLst>
          </p:cNvPr>
          <p:cNvSpPr txBox="1"/>
          <p:nvPr/>
        </p:nvSpPr>
        <p:spPr>
          <a:xfrm rot="16200000">
            <a:off x="3163244" y="2411933"/>
            <a:ext cx="1112520" cy="3841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High Ave</a:t>
            </a:r>
            <a:endParaRPr lang="en-US" sz="1100" dirty="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C0F8611A-DF12-4F54-9E1D-43F154147254}"/>
              </a:ext>
            </a:extLst>
          </p:cNvPr>
          <p:cNvSpPr txBox="1"/>
          <p:nvPr/>
        </p:nvSpPr>
        <p:spPr>
          <a:xfrm rot="16200000">
            <a:off x="1612773" y="3504014"/>
            <a:ext cx="1751965" cy="3841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Walnut Ave</a:t>
            </a:r>
            <a:endParaRPr lang="en-US" sz="1100" dirty="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58874E8B-F52E-4D30-8654-198BAA34915E}"/>
              </a:ext>
            </a:extLst>
          </p:cNvPr>
          <p:cNvSpPr txBox="1"/>
          <p:nvPr/>
        </p:nvSpPr>
        <p:spPr>
          <a:xfrm rot="16200000">
            <a:off x="996314" y="3720467"/>
            <a:ext cx="1112520" cy="3841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394th Ave</a:t>
            </a:r>
            <a:endParaRPr lang="en-US" sz="1100" dirty="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C9A5DDB9-B432-40D3-A9AE-5413C2CE91F3}"/>
              </a:ext>
            </a:extLst>
          </p:cNvPr>
          <p:cNvSpPr txBox="1"/>
          <p:nvPr/>
        </p:nvSpPr>
        <p:spPr>
          <a:xfrm rot="1694067">
            <a:off x="1371536" y="2537455"/>
            <a:ext cx="1238250" cy="3581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SD 50</a:t>
            </a:r>
            <a:endParaRPr lang="en-US" sz="1100" dirty="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0681E1-D7E9-4FAF-B0E7-5D7EC6C9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Avenue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06500B-96DF-4B90-ACF6-C11BEC8AC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072" y="1600200"/>
            <a:ext cx="70398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30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0FCF-948B-4748-AE03-46BABB5C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Avenue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D347DF-4DCB-4215-96ED-100E8289F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3406" y="1600200"/>
            <a:ext cx="695718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77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B60B39-896C-4C7B-BD14-CD77239D81BF}"/>
              </a:ext>
            </a:extLst>
          </p:cNvPr>
          <p:cNvSpPr/>
          <p:nvPr/>
        </p:nvSpPr>
        <p:spPr>
          <a:xfrm>
            <a:off x="575556" y="474345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 46 Thru Wagner – 2023 Construction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 Section / Improvements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Lane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2- 14 ft Driving Lanes, 11 ft Turning Lane, 8 ft grass boulevard, 5 ft sidewalk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limits:  	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Surfacing: 	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West end – 	Wagner Building Supply East Approach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East end – 	S&amp;K Truck Repair and Wash Approach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Sidewalk: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West end – 	Wagner Building Supply on South Side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Family Dollar on North Side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East end  - 	Valley Pump and Casino (Both N &amp; S Sides)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Improvements:	Grading, PCC Pavement, curb and gutter, storm sewer, sidewalk &amp; roadway lighting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65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05ED4A-0762-42BB-AA3D-F4DEB5A867CC}"/>
              </a:ext>
            </a:extLst>
          </p:cNvPr>
          <p:cNvSpPr/>
          <p:nvPr/>
        </p:nvSpPr>
        <p:spPr>
          <a:xfrm>
            <a:off x="359532" y="1124744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 Section / Improvements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Lane :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4-12 ft Driving Lanes, 5 ft sidewalk – No separation between mainline and sidewalk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limits:  	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Surfacing: 	West end – 	1000 ft West of HW 50 JCT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East end – 	Valley Pump and Casino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Sidewalk:	West end – 	HW 50 JCT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East end – 	National Guard Armory on North Side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Front Avenue on South Side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Improvements:	PCC Pavement Repair / AC Resurfacing, ADA upgrades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94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35D2F3-3627-4BF2-B598-9ED2D3334F3D}"/>
              </a:ext>
            </a:extLst>
          </p:cNvPr>
          <p:cNvSpPr/>
          <p:nvPr/>
        </p:nvSpPr>
        <p:spPr>
          <a:xfrm>
            <a:off x="503548" y="751344"/>
            <a:ext cx="8244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Traffic Signals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 46 &amp; 50 Intersection - 	3 lane – may meet warrants in 2043 under existing configuration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4 lane – Does not meet warrants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 46 &amp; Main Intersection - 	3 lane – Would meet warrants in 2028 – Leave existing signals in place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4 lane – Existing traffic signal should be removed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Roadway Lighting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3 lane – Install new roadway lighting for entire project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4 lane – Leave existing lighting in place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Replace when necessary?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51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E64750-00BF-4F21-A1AE-06832E2D0CFE}"/>
              </a:ext>
            </a:extLst>
          </p:cNvPr>
          <p:cNvSpPr/>
          <p:nvPr/>
        </p:nvSpPr>
        <p:spPr>
          <a:xfrm>
            <a:off x="503548" y="19734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 History – Period 2012 – 2015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Driver fell asleep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Rear end collisions at HW 46 &amp; Main stoplight due to distracted driving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EB Bicyclist collided with a SB 50 vehicle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2 – Vehicles sideswiped while making lane changes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1 – Vehicle turning left from side street failed to yield to HW 46 traffic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3 – Vehicles on side street traveling thru HW 46 failed to yield to HW 46 traffic.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3 – Vehicles rear ended on HW 46 trying to make a left handed turn, waiting for opposing traffic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Notes:  Accidents that would be avoided or have been proven to be greatly reduced in a 3 lane section vs a 4 lane typical section.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Accidents that occurred that could be avoided if a 3 lane was present vs a 4 lane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27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F082D8-2ABE-489D-BD99-319950475051}"/>
              </a:ext>
            </a:extLst>
          </p:cNvPr>
          <p:cNvSpPr/>
          <p:nvPr/>
        </p:nvSpPr>
        <p:spPr>
          <a:xfrm>
            <a:off x="341530" y="800708"/>
            <a:ext cx="84609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Lane - Advantages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Extends reconstruction project limits from current conditions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Replaces the existing concrete pavement with new concrete pavement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curb and gutter will be installed for the entire segment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sidewalks to be extended thru the entire limits of the project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for the new installation and upsizing the existing storm sewer.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for city utility upgrades if necessary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a separation between the roadway and sidewalk for snow storage during winter and would allow city ordinance of sidewalk cleaning remain in effect all year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separation between vehicles and the pedestrian traffic for increased safety.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easier pedestrian crossing opportunities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the current stoplight at HW 46 &amp; Main Street to remain in place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Removes turning vehicles from the thru lanes which reduces accidents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Promotes better compliance with the existing speed limit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19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3F7A8B-EC13-47AA-BA3A-D4EDEA2209F8}"/>
              </a:ext>
            </a:extLst>
          </p:cNvPr>
          <p:cNvSpPr/>
          <p:nvPr/>
        </p:nvSpPr>
        <p:spPr>
          <a:xfrm>
            <a:off x="827584" y="1052736"/>
            <a:ext cx="79568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Lane – Disadvantages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Vehicles are not allowed to pass thru the city limits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23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5EAEEF-3619-4771-BFDE-C7E5B36620CD}"/>
              </a:ext>
            </a:extLst>
          </p:cNvPr>
          <p:cNvSpPr/>
          <p:nvPr/>
        </p:nvSpPr>
        <p:spPr>
          <a:xfrm>
            <a:off x="647564" y="126876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Lane – Advantages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Vehicles are allowed to pass thru the city limits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May or may not decrease congestion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4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8C30F2-5E1A-4D55-97D3-B500F8CBCDB2}"/>
              </a:ext>
            </a:extLst>
          </p:cNvPr>
          <p:cNvSpPr/>
          <p:nvPr/>
        </p:nvSpPr>
        <p:spPr>
          <a:xfrm>
            <a:off x="575556" y="836712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Lane – Disadvantages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Pavement would be switched to an asphalt overlay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Storm sewer will not be replaced or upgraded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 lighting will not be replaced at this time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limits will be shortened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Sidewalks will not be extended nor improved, just ADA upgrades at intersections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 at Main Street does not meet warrants and could be removed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3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457200" y="4437062"/>
            <a:ext cx="7956550" cy="194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/>
              </a:rPr>
              <a:t>Grading &amp; PCC Surfacing in 1991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/>
              </a:rPr>
              <a:t>Signal at Main Street in 1994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/>
              </a:rPr>
              <a:t>Pavement Restoration in 2011</a:t>
            </a:r>
          </a:p>
          <a:p>
            <a:pPr eaLnBrk="1" hangingPunct="1"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  <a:defRPr/>
            </a:pPr>
            <a:endParaRPr lang="en-US" altLang="en-US" dirty="0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954713"/>
            <a:ext cx="139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A89509F-98D4-4DB7-81D7-974EA53C3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Background Information</a:t>
            </a: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D51933-34F7-40A3-A987-136A95435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4" y="1736812"/>
            <a:ext cx="9000492" cy="23609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77BBBA-0B02-4947-A233-2907F6AAE71F}"/>
              </a:ext>
            </a:extLst>
          </p:cNvPr>
          <p:cNvSpPr/>
          <p:nvPr/>
        </p:nvSpPr>
        <p:spPr>
          <a:xfrm>
            <a:off x="647564" y="1305342"/>
            <a:ext cx="79568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Comparable Communities to Wagner - 4 Lane to 3 Lane Conversion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 12 – Milbank  (2013) – Similar Traffic Volumes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 14 – Miller (2013) – Similar Traffic Volumes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 12 – </a:t>
            </a:r>
            <a:r>
              <a:rPr lang="en-US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Ipswitch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(2012) – Similar Traffic Volumes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 212 – Gettysburg (2021) – Less Traffic / 2x more truck volume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 34 – Woonsocket (2020) – Less Traffic / 2x more truck volume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 44 – Platte – Less Traffic / Similar truck volume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30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7878-B832-4536-9760-75EA4521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6BF4D-93B5-4420-93BD-203BE19C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2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4246934"/>
            <a:ext cx="8475663" cy="21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lvl="2" indent="-347472" eaLnBrk="1" hangingPunct="1">
              <a:spcBef>
                <a:spcPts val="1200"/>
              </a:spcBef>
              <a:buClr>
                <a:srgbClr val="FF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3200" b="1" dirty="0">
                <a:effectLst/>
              </a:rPr>
              <a:t>2019 ADT = 4,510</a:t>
            </a:r>
          </a:p>
          <a:p>
            <a:pPr marL="0" lvl="2" indent="-347472" eaLnBrk="1" hangingPunct="1">
              <a:spcBef>
                <a:spcPts val="1200"/>
              </a:spcBef>
              <a:buClr>
                <a:srgbClr val="FF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3200" b="1" dirty="0">
                <a:effectLst/>
              </a:rPr>
              <a:t>2044 Projected ADT = 6,990</a:t>
            </a:r>
          </a:p>
          <a:p>
            <a:pPr marL="0" lvl="2" indent="-347472" eaLnBrk="1" hangingPunct="1">
              <a:spcBef>
                <a:spcPts val="1200"/>
              </a:spcBef>
              <a:buClr>
                <a:srgbClr val="FF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3200" b="1" dirty="0">
                <a:effectLst/>
              </a:rPr>
              <a:t>Truck Traffic = 5.6%</a:t>
            </a:r>
          </a:p>
          <a:p>
            <a:pPr lvl="2" eaLnBrk="1" hangingPunct="1"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altLang="en-US" sz="3200" b="1" dirty="0">
              <a:effectLst/>
            </a:endParaRP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954713"/>
            <a:ext cx="139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9CC0ED8-7FD1-4CB8-9E7F-BBFB9A1B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Traffic</a:t>
            </a: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B6A817-C196-4A2F-89EE-E12E0BB1D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4" y="1196752"/>
            <a:ext cx="9000492" cy="23609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896036" y="5048027"/>
            <a:ext cx="391894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buClr>
                <a:schemeClr val="tx2">
                  <a:lumMod val="90000"/>
                </a:schemeClr>
              </a:buClr>
              <a:defRPr/>
            </a:pPr>
            <a:endParaRPr lang="en-US" altLang="en-US" sz="3600" b="1" dirty="0">
              <a:effectLst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1268760"/>
            <a:ext cx="5075621" cy="248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/>
              </a:rPr>
              <a:t>Pavement Condition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/>
              </a:rPr>
              <a:t>Pedestrian Facilities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/>
              </a:rPr>
              <a:t>Drainage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/>
              </a:rPr>
              <a:t>Improve Safety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5943600"/>
            <a:ext cx="139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9F9B876-80AF-4616-B15E-68E5A2432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23" y="0"/>
            <a:ext cx="854234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Why Are We Reconstructing</a:t>
            </a: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9F351F-7C9E-4DD0-97EB-123A116D2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914401"/>
            <a:ext cx="3931920" cy="30882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E4C5A3-1E2D-490A-86B9-EA17B3566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3897052"/>
            <a:ext cx="4569445" cy="25444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1592796"/>
            <a:ext cx="758952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/>
              </a:rPr>
              <a:t>Modify 4 Lanes to 3 Lanes with Two Way Center Turn Lane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/>
              </a:rPr>
              <a:t>Add Sidewalks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/>
              </a:rPr>
              <a:t>New Storm Sewer 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/>
              </a:rPr>
              <a:t>Roadway Lighting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/>
              </a:rPr>
              <a:t>Traffic Signals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/>
              </a:rPr>
              <a:t>Portland Cement Concrete Surfacing</a:t>
            </a:r>
          </a:p>
          <a:p>
            <a:pPr eaLnBrk="1" hangingPunct="1"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  <a:defRPr/>
            </a:pPr>
            <a:endParaRPr lang="en-US" altLang="en-US" dirty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943600"/>
            <a:ext cx="139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1C0B288-A6AE-425A-A624-D161BE87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Proposed Improvements</a:t>
            </a:r>
            <a:endParaRPr lang="en-US" altLang="en-US" sz="4800" kern="0" dirty="0">
              <a:effectLst/>
              <a:latin typeface="+mj-lt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/>
              </a:rPr>
              <a:t>3 Lane Section (39’ Wide)</a:t>
            </a:r>
          </a:p>
          <a:p>
            <a:pPr lvl="1" eaLnBrk="1" hangingPunct="1">
              <a:spcBef>
                <a:spcPts val="12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effectLst/>
              </a:rPr>
              <a:t>2-14’ Outside Lane</a:t>
            </a:r>
          </a:p>
          <a:p>
            <a:pPr lvl="1" eaLnBrk="1" hangingPunct="1">
              <a:spcBef>
                <a:spcPts val="12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effectLst/>
              </a:rPr>
              <a:t>1-11’ Two Way Left Turn Lane</a:t>
            </a:r>
          </a:p>
          <a:p>
            <a:pPr lvl="1" eaLnBrk="1" hangingPunct="1">
              <a:spcBef>
                <a:spcPts val="12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effectLst/>
              </a:rPr>
              <a:t>Curb &amp; Gutter</a:t>
            </a:r>
          </a:p>
          <a:p>
            <a:pPr lvl="1" eaLnBrk="1" hangingPunct="1">
              <a:spcBef>
                <a:spcPts val="12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effectLst/>
              </a:rPr>
              <a:t>Concrete Surfacing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943600"/>
            <a:ext cx="139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1C0B288-A6AE-425A-A624-D161BE87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Proposed Typical Section</a:t>
            </a: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27DD8-EE7C-4FBB-9432-680E84A57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788"/>
            <a:ext cx="9144000" cy="24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928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sz="2600" b="1" dirty="0">
                <a:effectLst/>
              </a:rPr>
              <a:t>Traffic analysis – Greatest benefit/cost ratio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sz="2600" b="1" dirty="0">
                <a:effectLst/>
              </a:rPr>
              <a:t>Capable of safely and efficiently handling up to 20,000+ vehicles/day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sz="2600" b="1" dirty="0">
                <a:effectLst/>
              </a:rPr>
              <a:t>Provides safe storage for left turning vehicles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sz="2600" b="1" dirty="0">
                <a:effectLst/>
              </a:rPr>
              <a:t>Reduces the number of conflict points for left turning vehicles and vehicles entering the roadway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sz="2600" b="1" dirty="0">
                <a:effectLst/>
              </a:rPr>
              <a:t>Reduces the speed differential between vehicles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sz="2600" b="1" dirty="0">
                <a:effectLst/>
              </a:rPr>
              <a:t>Boulevard Provides Snow Storage</a:t>
            </a:r>
          </a:p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sz="2600" b="1" dirty="0">
                <a:effectLst/>
              </a:rPr>
              <a:t>Reduces crossing width for</a:t>
            </a:r>
          </a:p>
          <a:p>
            <a:pPr marL="347472" indent="0" eaLnBrk="1" hangingPunct="1">
              <a:spcBef>
                <a:spcPts val="0"/>
              </a:spcBef>
              <a:buClr>
                <a:srgbClr val="FFFFFF"/>
              </a:buClr>
              <a:buSzPct val="75000"/>
              <a:buNone/>
              <a:defRPr/>
            </a:pPr>
            <a:r>
              <a:rPr lang="en-US" altLang="en-US" sz="2600" b="1" dirty="0">
                <a:effectLst/>
              </a:rPr>
              <a:t>pedestrians</a:t>
            </a:r>
            <a:endParaRPr lang="en-US" altLang="en-US" dirty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943600"/>
            <a:ext cx="139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1C0B288-A6AE-425A-A624-D161BE87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400" b="1" kern="0" dirty="0">
                <a:effectLst/>
                <a:latin typeface="+mj-lt"/>
              </a:rPr>
              <a:t>3 Lane Roadway Advantages</a:t>
            </a:r>
            <a:endParaRPr lang="en-US" altLang="en-US" sz="4400" kern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48022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6400" y="1628775"/>
            <a:ext cx="8515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  <a:defRPr/>
            </a:pPr>
            <a:endParaRPr lang="en-US" altLang="en-US" dirty="0"/>
          </a:p>
        </p:txBody>
      </p:sp>
      <p:pic>
        <p:nvPicPr>
          <p:cNvPr id="1332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943600"/>
            <a:ext cx="139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Proposed Sidewalk</a:t>
            </a: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AF253D-075D-4025-9AF8-D7E22162C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8720"/>
            <a:ext cx="9144000" cy="5119501"/>
          </a:xfrm>
          <a:prstGeom prst="rect">
            <a:avLst/>
          </a:prstGeom>
        </p:spPr>
      </p:pic>
      <p:sp>
        <p:nvSpPr>
          <p:cNvPr id="14" name="Text Box 18">
            <a:extLst>
              <a:ext uri="{FF2B5EF4-FFF2-40B4-BE49-F238E27FC236}">
                <a16:creationId xmlns:a16="http://schemas.microsoft.com/office/drawing/2014/main" id="{431ADE10-8D40-4EAD-8C0E-AFD0325C7D2F}"/>
              </a:ext>
            </a:extLst>
          </p:cNvPr>
          <p:cNvSpPr txBox="1"/>
          <p:nvPr/>
        </p:nvSpPr>
        <p:spPr>
          <a:xfrm rot="16200000">
            <a:off x="1002952" y="3823978"/>
            <a:ext cx="1250356" cy="3841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394th Ave</a:t>
            </a:r>
            <a:endParaRPr lang="en-US" sz="1100" b="1" dirty="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4CC32483-99A3-42E0-872C-AE25356485AF}"/>
              </a:ext>
            </a:extLst>
          </p:cNvPr>
          <p:cNvSpPr txBox="1"/>
          <p:nvPr/>
        </p:nvSpPr>
        <p:spPr>
          <a:xfrm rot="16200000">
            <a:off x="1768790" y="3609180"/>
            <a:ext cx="1751965" cy="3841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Walnut Ave</a:t>
            </a:r>
            <a:endParaRPr lang="en-US" sz="1100" b="1" dirty="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8AB359F3-8E04-4EDD-8C21-C6DDFAA41959}"/>
              </a:ext>
            </a:extLst>
          </p:cNvPr>
          <p:cNvSpPr txBox="1"/>
          <p:nvPr/>
        </p:nvSpPr>
        <p:spPr>
          <a:xfrm rot="2260348">
            <a:off x="1378254" y="2314249"/>
            <a:ext cx="1238250" cy="3581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SD 50</a:t>
            </a:r>
            <a:endParaRPr lang="en-US" sz="1100" b="1" dirty="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163A38CF-DDA8-4C34-AA2B-97BA52E62B39}"/>
              </a:ext>
            </a:extLst>
          </p:cNvPr>
          <p:cNvSpPr txBox="1"/>
          <p:nvPr/>
        </p:nvSpPr>
        <p:spPr>
          <a:xfrm rot="16200000">
            <a:off x="3383301" y="2480195"/>
            <a:ext cx="1112520" cy="3841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High Ave</a:t>
            </a:r>
            <a:endParaRPr lang="en-US" sz="1100" b="1" dirty="0">
              <a:solidFill>
                <a:srgbClr val="FFFF00"/>
              </a:solidFill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4790AAE9-5FC0-41D3-890C-A7124BD368B5}"/>
              </a:ext>
            </a:extLst>
          </p:cNvPr>
          <p:cNvSpPr txBox="1"/>
          <p:nvPr/>
        </p:nvSpPr>
        <p:spPr>
          <a:xfrm rot="16200000">
            <a:off x="4000927" y="2471305"/>
            <a:ext cx="1144270" cy="3702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Main Ave</a:t>
            </a:r>
            <a:endParaRPr lang="en-US" sz="1100" b="1" dirty="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00625939-D60F-414C-8C0F-9461E05E8F7D}"/>
              </a:ext>
            </a:extLst>
          </p:cNvPr>
          <p:cNvSpPr txBox="1"/>
          <p:nvPr/>
        </p:nvSpPr>
        <p:spPr>
          <a:xfrm rot="16200000">
            <a:off x="4934052" y="2415742"/>
            <a:ext cx="1280795" cy="3448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Front Ave</a:t>
            </a:r>
            <a:endParaRPr lang="en-US" sz="1100" b="1" dirty="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923C72-6360-4169-8BEC-DBF13B256FCB}"/>
              </a:ext>
            </a:extLst>
          </p:cNvPr>
          <p:cNvCxnSpPr>
            <a:cxnSpLocks/>
          </p:cNvCxnSpPr>
          <p:nvPr/>
        </p:nvCxnSpPr>
        <p:spPr bwMode="auto">
          <a:xfrm>
            <a:off x="971600" y="3455206"/>
            <a:ext cx="6984776" cy="4547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805ABA0-1AFB-4E34-BC42-E301D2990212}"/>
              </a:ext>
            </a:extLst>
          </p:cNvPr>
          <p:cNvCxnSpPr>
            <a:cxnSpLocks/>
          </p:cNvCxnSpPr>
          <p:nvPr/>
        </p:nvCxnSpPr>
        <p:spPr bwMode="auto">
          <a:xfrm>
            <a:off x="1628130" y="3370238"/>
            <a:ext cx="6328246" cy="4618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9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8"/>
</p:tagLst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28074</TotalTime>
  <Words>1117</Words>
  <Application>Microsoft Office PowerPoint</Application>
  <PresentationFormat>On-screen Show (4:3)</PresentationFormat>
  <Paragraphs>197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(Body)</vt:lpstr>
      <vt:lpstr>Calibri</vt:lpstr>
      <vt:lpstr>Cambria</vt:lpstr>
      <vt:lpstr>Symbol</vt:lpstr>
      <vt:lpstr>Wingdings</vt:lpstr>
      <vt:lpstr>Ripple</vt:lpstr>
      <vt:lpstr>NH 0046(69)288 PCN 05JN  SD46 through Wagner   March 24, 2020 (Virtual) August 13, 2020 (National Guard Armory)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HW 12 Milbank</vt:lpstr>
      <vt:lpstr>HW 12 Milbank</vt:lpstr>
      <vt:lpstr>HW 12 Milbank</vt:lpstr>
      <vt:lpstr>High Avenue</vt:lpstr>
      <vt:lpstr>Front Avenue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State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of Highway 46 in Wagner</dc:title>
  <dc:creator>trpr15230</dc:creator>
  <cp:lastModifiedBy>Peppel, Jay</cp:lastModifiedBy>
  <cp:revision>767</cp:revision>
  <cp:lastPrinted>2021-07-19T20:39:45Z</cp:lastPrinted>
  <dcterms:created xsi:type="dcterms:W3CDTF">2010-04-16T13:40:17Z</dcterms:created>
  <dcterms:modified xsi:type="dcterms:W3CDTF">2021-07-19T20:45:07Z</dcterms:modified>
</cp:coreProperties>
</file>