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7" r:id="rId4"/>
  </p:sldMasterIdLst>
  <p:notesMasterIdLst>
    <p:notesMasterId r:id="rId16"/>
  </p:notesMasterIdLst>
  <p:handoutMasterIdLst>
    <p:handoutMasterId r:id="rId17"/>
  </p:handoutMasterIdLst>
  <p:sldIdLst>
    <p:sldId id="273" r:id="rId5"/>
    <p:sldId id="303" r:id="rId6"/>
    <p:sldId id="266" r:id="rId7"/>
    <p:sldId id="304" r:id="rId8"/>
    <p:sldId id="314" r:id="rId9"/>
    <p:sldId id="295" r:id="rId10"/>
    <p:sldId id="321" r:id="rId11"/>
    <p:sldId id="307" r:id="rId12"/>
    <p:sldId id="296" r:id="rId13"/>
    <p:sldId id="299" r:id="rId14"/>
    <p:sldId id="277" r:id="rId15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A90FEB4-5470-4672-923B-61D049B96E24}">
          <p14:sldIdLst>
            <p14:sldId id="273"/>
            <p14:sldId id="303"/>
            <p14:sldId id="266"/>
            <p14:sldId id="304"/>
            <p14:sldId id="314"/>
            <p14:sldId id="295"/>
            <p14:sldId id="321"/>
            <p14:sldId id="307"/>
            <p14:sldId id="296"/>
            <p14:sldId id="299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s, Desiree E (FAA)" initials="DDE(" lastIdx="5" clrIdx="0">
    <p:extLst>
      <p:ext uri="{19B8F6BF-5375-455C-9EA6-DF929625EA0E}">
        <p15:presenceInfo xmlns:p15="http://schemas.microsoft.com/office/powerpoint/2012/main" userId="S-1-5-21-3215564045-1863808890-1157122868-3399701" providerId="AD"/>
      </p:ext>
    </p:extLst>
  </p:cmAuthor>
  <p:cmAuthor id="2" name="Mowery-Schalk, Susan (FAA)" initials="MS(" lastIdx="1" clrIdx="1">
    <p:extLst>
      <p:ext uri="{19B8F6BF-5375-455C-9EA6-DF929625EA0E}">
        <p15:presenceInfo xmlns:p15="http://schemas.microsoft.com/office/powerpoint/2012/main" userId="S-1-5-21-3215564045-1863808890-1157122868-18595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31"/>
    <a:srgbClr val="FF0030"/>
    <a:srgbClr val="F2F4F8"/>
    <a:srgbClr val="164484"/>
    <a:srgbClr val="00408E"/>
    <a:srgbClr val="A6DCDB"/>
    <a:srgbClr val="FFF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4" autoAdjust="0"/>
    <p:restoredTop sz="72906" autoAdjust="0"/>
  </p:normalViewPr>
  <p:slideViewPr>
    <p:cSldViewPr snapToGrid="0" snapToObjects="1">
      <p:cViewPr varScale="1">
        <p:scale>
          <a:sx n="50" d="100"/>
          <a:sy n="50" d="100"/>
        </p:scale>
        <p:origin x="11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1080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EFCE8F-ADAB-4357-A959-DB6B65A763E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908C88-33F1-44CA-A07C-6F96C9F7A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39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5C56EB-0C27-4DED-AC1B-1154D97EFA9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63E6569-0855-4EC9-9820-09D3B4B34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03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6569-0855-4EC9-9820-09D3B4B34C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64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6569-0855-4EC9-9820-09D3B4B34C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93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6569-0855-4EC9-9820-09D3B4B34C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29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6569-0855-4EC9-9820-09D3B4B34C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15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6569-0855-4EC9-9820-09D3B4B34C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58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15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6569-0855-4EC9-9820-09D3B4B34C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8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</p:spPr>
        <p:txBody>
          <a:bodyPr/>
          <a:lstStyle/>
          <a:p>
            <a:pPr marL="349415" indent="-349415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6569-0855-4EC9-9820-09D3B4B34C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40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6569-0855-4EC9-9820-09D3B4B34C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73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6569-0855-4EC9-9820-09D3B4B34C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38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6569-0855-4EC9-9820-09D3B4B34C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80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100" b="0" i="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6569-0855-4EC9-9820-09D3B4B34C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3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A0D863-9DF0-0145-8021-E98E443F68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79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2FAF12-A86E-A34F-B3A9-5E61B40C4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44726"/>
            <a:ext cx="12192000" cy="150319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9C7420-9C11-E149-8A4D-45A7F0DC6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90154"/>
            <a:ext cx="9144000" cy="7490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17256E-E5CD-1F4C-B133-5634CC3451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33735" y="4944820"/>
            <a:ext cx="2324528" cy="130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8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A9061-9F94-FB4F-9FFB-AE4CAD8F0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101B5-C8F6-A440-AE90-AD216CE1C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479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AB2B5-5070-5D47-995B-151EB76C3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479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D5A07C-F349-6746-81A5-7519F9CAF1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1387" y="5459468"/>
            <a:ext cx="2025381" cy="113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6CDC7-0039-C34F-A196-970F0EE2F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D8D71-9417-6041-ABE8-745661E6E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920D1-69FA-6946-A355-B3811954C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9621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DE682E-6E69-2244-AC05-9BF9686A46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79A359-CD60-2B4A-8A2B-6FAAFEAEA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9621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F869D9-241B-BA4F-993B-2DE10FD8BE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1387" y="5459468"/>
            <a:ext cx="2025381" cy="113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7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784DFF-C531-3746-8029-1BAFA8E594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3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12263"/>
            <a:ext cx="12192000" cy="6870263"/>
          </a:xfrm>
          <a:prstGeom prst="rect">
            <a:avLst/>
          </a:prstGeom>
          <a:solidFill>
            <a:srgbClr val="16448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2610E6-97E5-0B4F-9233-B27D64E2E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413A44-60FD-2145-8A5A-2A21FC4C8B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1387" y="5459468"/>
            <a:ext cx="2025381" cy="113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77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C97BA-6D9D-2E44-A4F0-A1E469EAE6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"/>
          </a:blip>
          <a:stretch>
            <a:fillRect/>
          </a:stretch>
        </p:blipFill>
        <p:spPr>
          <a:xfrm>
            <a:off x="3571433" y="1330024"/>
            <a:ext cx="4633619" cy="39716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79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020242-3C53-A941-9EB7-FE03F3DC31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2FAF12-A86E-A34F-B3A9-5E61B40C4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44726"/>
            <a:ext cx="12192000" cy="150319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9C7420-9C11-E149-8A4D-45A7F0DC6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90154"/>
            <a:ext cx="9144000" cy="7490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17256E-E5CD-1F4C-B133-5634CC3451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33735" y="4944820"/>
            <a:ext cx="2324528" cy="130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3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843A48-1D49-B242-B448-1363777AA6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3"/>
            <a:ext cx="12192000" cy="6858000"/>
          </a:xfrm>
          <a:prstGeom prst="rect">
            <a:avLst/>
          </a:prstGeom>
          <a:solidFill>
            <a:srgbClr val="164484"/>
          </a:solidFill>
        </p:spPr>
      </p:pic>
      <p:sp>
        <p:nvSpPr>
          <p:cNvPr id="4" name="Rectangle 3"/>
          <p:cNvSpPr/>
          <p:nvPr userDrawn="1"/>
        </p:nvSpPr>
        <p:spPr>
          <a:xfrm>
            <a:off x="0" y="-12263"/>
            <a:ext cx="12192000" cy="6870263"/>
          </a:xfrm>
          <a:prstGeom prst="rect">
            <a:avLst/>
          </a:prstGeom>
          <a:solidFill>
            <a:srgbClr val="16448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D630A6-6530-4849-B800-4712414C8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30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BFA3F-7B6B-1B4A-B7F1-8D9EBB988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3805"/>
            <a:ext cx="10515600" cy="33956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FF714-6183-5A44-9111-5F0D973B82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1387" y="5459468"/>
            <a:ext cx="2025381" cy="113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89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843A48-1D49-B242-B448-1363777AA6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3"/>
            <a:ext cx="12192000" cy="6858000"/>
          </a:xfrm>
          <a:prstGeom prst="rect">
            <a:avLst/>
          </a:prstGeom>
          <a:solidFill>
            <a:srgbClr val="164484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D630A6-6530-4849-B800-4712414C8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30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BFA3F-7B6B-1B4A-B7F1-8D9EBB988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3805"/>
            <a:ext cx="10515600" cy="33956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FF714-6183-5A44-9111-5F0D973B82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1387" y="5459468"/>
            <a:ext cx="2025381" cy="113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4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843A48-1D49-B242-B448-1363777AA6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3"/>
            <a:ext cx="12192000" cy="6858000"/>
          </a:xfrm>
          <a:prstGeom prst="rect">
            <a:avLst/>
          </a:prstGeom>
          <a:solidFill>
            <a:srgbClr val="164484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D630A6-6530-4849-B800-4712414C8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30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BFA3F-7B6B-1B4A-B7F1-8D9EBB988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3805"/>
            <a:ext cx="10515600" cy="33956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FF714-6183-5A44-9111-5F0D973B82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1387" y="5459468"/>
            <a:ext cx="2025381" cy="113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51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843A48-1D49-B242-B448-1363777AA6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3"/>
            <a:ext cx="12192000" cy="6858000"/>
          </a:xfrm>
          <a:prstGeom prst="rect">
            <a:avLst/>
          </a:prstGeom>
          <a:solidFill>
            <a:srgbClr val="164484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D630A6-6530-4849-B800-4712414C8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30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BFA3F-7B6B-1B4A-B7F1-8D9EBB988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3805"/>
            <a:ext cx="10515600" cy="33956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FF714-6183-5A44-9111-5F0D973B82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1387" y="5459468"/>
            <a:ext cx="2025381" cy="113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0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843A48-1D49-B242-B448-1363777AA6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3"/>
            <a:ext cx="12192000" cy="6858000"/>
          </a:xfrm>
          <a:prstGeom prst="rect">
            <a:avLst/>
          </a:prstGeom>
          <a:solidFill>
            <a:srgbClr val="164484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D630A6-6530-4849-B800-4712414C8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30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BFA3F-7B6B-1B4A-B7F1-8D9EBB988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3805"/>
            <a:ext cx="10515600" cy="33956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FF714-6183-5A44-9111-5F0D973B82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1387" y="5459468"/>
            <a:ext cx="2025381" cy="113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2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BC2293-E7FA-3B4E-ACEA-C40A18F5AD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79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D630A6-6530-4849-B800-4712414C8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7943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BFA3F-7B6B-1B4A-B7F1-8D9EBB988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443"/>
            <a:ext cx="10515600" cy="33956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18B608-4E3B-F649-8F0F-E1FEC26640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1387" y="5459468"/>
            <a:ext cx="2025381" cy="113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DF936-9191-E047-9AAE-E24A7CF5B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F8593-9B10-4045-8252-80EFE25CA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06499F-DBC2-6246-8240-AA3F4C7ADF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1387" y="5459468"/>
            <a:ext cx="2025381" cy="113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37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64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7EB35239-68F9-FA49-B213-07F0EB9CB4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D35C731E-542D-3A49-BF9C-0685FE353C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37" r:id="rId3"/>
    <p:sldLayoutId id="2147483758" r:id="rId4"/>
    <p:sldLayoutId id="2147483759" r:id="rId5"/>
    <p:sldLayoutId id="2147483761" r:id="rId6"/>
    <p:sldLayoutId id="2147483760" r:id="rId7"/>
    <p:sldLayoutId id="2147483746" r:id="rId8"/>
    <p:sldLayoutId id="2147483738" r:id="rId9"/>
    <p:sldLayoutId id="2147483739" r:id="rId10"/>
    <p:sldLayoutId id="2147483740" r:id="rId11"/>
    <p:sldLayoutId id="2147483741" r:id="rId12"/>
    <p:sldLayoutId id="214748374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F2F4F8"/>
          </a:solidFill>
          <a:latin typeface="Calibri" panose="020F0502020204030204" pitchFamily="34" charset="0"/>
          <a:ea typeface="Decimal" panose="02000800000000000000" pitchFamily="2" charset="0"/>
          <a:cs typeface="Calibri" panose="020F05020202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aa.gov/bi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a.gov/bil/airport-terminal-program-nof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9045-B937-1E46-B8BB-8596F13D1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44726"/>
            <a:ext cx="12192000" cy="1503193"/>
          </a:xfrm>
        </p:spPr>
        <p:txBody>
          <a:bodyPr/>
          <a:lstStyle/>
          <a:p>
            <a:r>
              <a:rPr lang="en-US" dirty="0" smtClean="0"/>
              <a:t>FAA </a:t>
            </a:r>
            <a:br>
              <a:rPr lang="en-US" dirty="0" smtClean="0"/>
            </a:br>
            <a:r>
              <a:rPr lang="en-US" sz="5000" dirty="0" smtClean="0"/>
              <a:t>BIPARTISAN INFRASTRUCTURE LAW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8500" dirty="0" smtClean="0"/>
              <a:t>FUNDING OVERVIEW</a:t>
            </a:r>
            <a:endParaRPr lang="en-US" sz="8500" dirty="0"/>
          </a:p>
        </p:txBody>
      </p:sp>
      <p:grpSp>
        <p:nvGrpSpPr>
          <p:cNvPr id="7" name="Group 6"/>
          <p:cNvGrpSpPr/>
          <p:nvPr/>
        </p:nvGrpSpPr>
        <p:grpSpPr>
          <a:xfrm>
            <a:off x="1388729" y="4342529"/>
            <a:ext cx="9346019" cy="180754"/>
            <a:chOff x="1388729" y="4635796"/>
            <a:chExt cx="9346019" cy="18075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88729" y="4635796"/>
              <a:ext cx="9346019" cy="0"/>
            </a:xfrm>
            <a:prstGeom prst="line">
              <a:avLst/>
            </a:prstGeom>
            <a:ln w="38100">
              <a:solidFill>
                <a:srgbClr val="FF00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388729" y="4726173"/>
              <a:ext cx="9346019" cy="0"/>
            </a:xfrm>
            <a:prstGeom prst="line">
              <a:avLst/>
            </a:prstGeom>
            <a:ln w="38100">
              <a:solidFill>
                <a:srgbClr val="FF00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88729" y="4816550"/>
              <a:ext cx="9346019" cy="0"/>
            </a:xfrm>
            <a:prstGeom prst="line">
              <a:avLst/>
            </a:prstGeom>
            <a:ln w="38100">
              <a:solidFill>
                <a:srgbClr val="FF00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388729" y="1380960"/>
            <a:ext cx="9346019" cy="180754"/>
            <a:chOff x="1388729" y="4635796"/>
            <a:chExt cx="9346019" cy="18075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388729" y="4635796"/>
              <a:ext cx="9346019" cy="0"/>
            </a:xfrm>
            <a:prstGeom prst="line">
              <a:avLst/>
            </a:prstGeom>
            <a:ln w="38100">
              <a:solidFill>
                <a:srgbClr val="FF00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388729" y="4726173"/>
              <a:ext cx="9346019" cy="0"/>
            </a:xfrm>
            <a:prstGeom prst="line">
              <a:avLst/>
            </a:prstGeom>
            <a:ln w="38100">
              <a:solidFill>
                <a:srgbClr val="FF00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388729" y="4816550"/>
              <a:ext cx="9346019" cy="0"/>
            </a:xfrm>
            <a:prstGeom prst="line">
              <a:avLst/>
            </a:prstGeom>
            <a:ln w="38100">
              <a:solidFill>
                <a:srgbClr val="FF00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60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00969"/>
            <a:ext cx="10515600" cy="1325563"/>
          </a:xfrm>
        </p:spPr>
        <p:txBody>
          <a:bodyPr/>
          <a:lstStyle/>
          <a:p>
            <a:r>
              <a:rPr lang="en-US" dirty="0" smtClean="0"/>
              <a:t>www.faa.gov/bil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107" y="1316736"/>
            <a:ext cx="8778715" cy="418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7C58-C4EA-9946-A6BB-559594A7549C}"/>
              </a:ext>
            </a:extLst>
          </p:cNvPr>
          <p:cNvSpPr txBox="1">
            <a:spLocks/>
          </p:cNvSpPr>
          <p:nvPr/>
        </p:nvSpPr>
        <p:spPr>
          <a:xfrm>
            <a:off x="3860799" y="620631"/>
            <a:ext cx="4470400" cy="13255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accent5"/>
                </a:solidFill>
                <a:latin typeface="Calibri" panose="020F0502020204030204" pitchFamily="34" charset="0"/>
                <a:ea typeface="Decimal" panose="02000800000000000000" pitchFamily="2" charset="0"/>
                <a:cs typeface="Calibri" panose="020F05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/>
            <a:r>
              <a:rPr lang="en-US" sz="7200" dirty="0" smtClean="0">
                <a:solidFill>
                  <a:srgbClr val="F2F4F8"/>
                </a:solidFill>
              </a:rPr>
              <a:t>Thank You</a:t>
            </a:r>
            <a:endParaRPr lang="en-US" sz="7200" dirty="0">
              <a:solidFill>
                <a:srgbClr val="F2F4F8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7867C58-C4EA-9946-A6BB-559594A7549C}"/>
              </a:ext>
            </a:extLst>
          </p:cNvPr>
          <p:cNvSpPr txBox="1">
            <a:spLocks/>
          </p:cNvSpPr>
          <p:nvPr/>
        </p:nvSpPr>
        <p:spPr>
          <a:xfrm>
            <a:off x="3860799" y="5095301"/>
            <a:ext cx="4470400" cy="13255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accent5"/>
                </a:solidFill>
                <a:latin typeface="Calibri" panose="020F0502020204030204" pitchFamily="34" charset="0"/>
                <a:ea typeface="Decimal" panose="02000800000000000000" pitchFamily="2" charset="0"/>
                <a:cs typeface="Calibri" panose="020F05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/>
            <a:r>
              <a:rPr lang="en-US" sz="7200" dirty="0" smtClean="0">
                <a:solidFill>
                  <a:srgbClr val="F2F4F8"/>
                </a:solidFill>
              </a:rPr>
              <a:t>Questions?</a:t>
            </a:r>
            <a:endParaRPr lang="en-US" sz="7200" dirty="0">
              <a:solidFill>
                <a:srgbClr val="F2F4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2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77257C8-3BFF-E14F-A3A8-E2F226D323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664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 ONCE-IN-A GENERATION OPPORTUNITY.</a:t>
            </a:r>
            <a:endParaRPr lang="en-US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4DFAA5-F124-A142-80FB-2C7122ADFB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32208"/>
            <a:ext cx="10515600" cy="33956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Bipartisan Infrastructure </a:t>
            </a:r>
            <a:r>
              <a:rPr lang="en-US" altLang="en-US" dirty="0"/>
              <a:t>Law will modernize infrastructure, increase equity in transportation, help fight climate change, strengthen the supply chain, and create jobs.</a:t>
            </a:r>
          </a:p>
          <a:p>
            <a:pPr eaLnBrk="1" hangingPunct="1"/>
            <a:r>
              <a:rPr lang="en-US" altLang="en-US" dirty="0" smtClean="0"/>
              <a:t>FAA funding provided under BIL will:</a:t>
            </a:r>
          </a:p>
          <a:p>
            <a:pPr lvl="1" eaLnBrk="1" hangingPunct="1"/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ddress </a:t>
            </a:r>
            <a:r>
              <a:rPr lang="en-US" dirty="0">
                <a:solidFill>
                  <a:schemeClr val="bg1"/>
                </a:solidFill>
              </a:rPr>
              <a:t>the physical condition of the FAA’s air traffic control </a:t>
            </a:r>
            <a:r>
              <a:rPr lang="en-US" dirty="0" smtClean="0">
                <a:solidFill>
                  <a:schemeClr val="bg1"/>
                </a:solidFill>
              </a:rPr>
              <a:t>facilities by reducing the </a:t>
            </a:r>
            <a:r>
              <a:rPr lang="en-US" dirty="0">
                <a:solidFill>
                  <a:schemeClr val="bg1"/>
                </a:solidFill>
              </a:rPr>
              <a:t>sustainment backlog and </a:t>
            </a:r>
            <a:r>
              <a:rPr lang="en-US" dirty="0" smtClean="0">
                <a:solidFill>
                  <a:schemeClr val="bg1"/>
                </a:solidFill>
              </a:rPr>
              <a:t>accelerating </a:t>
            </a:r>
            <a:r>
              <a:rPr lang="en-US" dirty="0">
                <a:solidFill>
                  <a:schemeClr val="bg1"/>
                </a:solidFill>
              </a:rPr>
              <a:t>the replacement of aging </a:t>
            </a:r>
            <a:r>
              <a:rPr lang="en-US" dirty="0" smtClean="0">
                <a:solidFill>
                  <a:schemeClr val="bg1"/>
                </a:solidFill>
              </a:rPr>
              <a:t>facilities; and</a:t>
            </a:r>
            <a:endParaRPr lang="en-US" dirty="0">
              <a:solidFill>
                <a:schemeClr val="bg1"/>
              </a:solidFill>
            </a:endParaRPr>
          </a:p>
          <a:p>
            <a:pPr lvl="1" eaLnBrk="1" hangingPunct="1"/>
            <a:r>
              <a:rPr lang="en-US" altLang="en-US" dirty="0" smtClean="0"/>
              <a:t>Improve </a:t>
            </a:r>
            <a:r>
              <a:rPr lang="en-US" altLang="en-US" dirty="0"/>
              <a:t>safety and efficiency at our nation’s airports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633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7C58-C4EA-9946-A6BB-559594A75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5-YEAR, $25 BILLION INVESTMENT IN THE NATIONS AIR TRANSPORTATION SYSTEM.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45198" y="1752064"/>
            <a:ext cx="3974305" cy="16466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AIR TRAFFIC FACILITIES</a:t>
            </a:r>
          </a:p>
          <a:p>
            <a:endParaRPr lang="en-US" sz="900" dirty="0" smtClean="0"/>
          </a:p>
          <a:p>
            <a:r>
              <a:rPr lang="en-US" sz="1400" dirty="0"/>
              <a:t>For airport projects that increase safety and expand capacity.</a:t>
            </a:r>
          </a:p>
          <a:p>
            <a:endParaRPr lang="en-US" sz="800" dirty="0"/>
          </a:p>
          <a:p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48783" y="3232813"/>
            <a:ext cx="3976586" cy="166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AIRPORT INFRASTRUCTURE</a:t>
            </a:r>
          </a:p>
          <a:p>
            <a:endParaRPr lang="en-US" sz="1400" dirty="0" smtClean="0"/>
          </a:p>
          <a:p>
            <a:r>
              <a:rPr lang="en-US" sz="1400" dirty="0" smtClean="0"/>
              <a:t>For airport projects that increase safety and expand capacity.</a:t>
            </a:r>
            <a:endParaRPr lang="en-US" sz="1400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84253" y="4704539"/>
            <a:ext cx="3974305" cy="166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AIRPORT TERMINALS</a:t>
            </a:r>
          </a:p>
          <a:p>
            <a:endParaRPr lang="en-US" sz="1400" dirty="0" smtClean="0"/>
          </a:p>
          <a:p>
            <a:r>
              <a:rPr lang="en-US" sz="1400" dirty="0" smtClean="0"/>
              <a:t>To replace aging terminals and airport-owned towers, increase terminal energy efficiency and accessibility, and more.</a:t>
            </a:r>
          </a:p>
          <a:p>
            <a:endParaRPr lang="en-US" sz="1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127" y="3214746"/>
            <a:ext cx="1177656" cy="16800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175" y="4714268"/>
            <a:ext cx="1178078" cy="16800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28" y="1752064"/>
            <a:ext cx="1180359" cy="164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6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4DFAA5-F124-A142-80FB-2C7122ADFB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64611" y="24574"/>
            <a:ext cx="9005011" cy="5905513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Provides $1 billion/</a:t>
            </a:r>
            <a:r>
              <a:rPr lang="en-US" altLang="en-US" dirty="0" err="1" smtClean="0"/>
              <a:t>yr</a:t>
            </a:r>
            <a:r>
              <a:rPr lang="en-US" altLang="en-US" dirty="0" smtClean="0"/>
              <a:t> over 5 years to address </a:t>
            </a:r>
            <a:r>
              <a:rPr lang="en-US" altLang="en-US" dirty="0"/>
              <a:t>the physical condition of the FAA’s air traffic control facilities. </a:t>
            </a:r>
            <a:r>
              <a:rPr lang="en-US" altLang="en-US" sz="2000" dirty="0"/>
              <a:t> </a:t>
            </a:r>
            <a:endParaRPr lang="en-US" altLang="en-US" sz="2000" dirty="0" smtClean="0"/>
          </a:p>
          <a:p>
            <a:pPr lvl="1" eaLnBrk="1" hangingPunct="1"/>
            <a:r>
              <a:rPr lang="en-US" altLang="en-US" dirty="0" smtClean="0"/>
              <a:t>Reduce </a:t>
            </a:r>
            <a:r>
              <a:rPr lang="en-US" altLang="en-US" dirty="0"/>
              <a:t>the Sustainment </a:t>
            </a:r>
            <a:r>
              <a:rPr lang="en-US" altLang="en-US" dirty="0" smtClean="0"/>
              <a:t>Backlog</a:t>
            </a:r>
          </a:p>
          <a:p>
            <a:pPr lvl="1" eaLnBrk="1" hangingPunct="1"/>
            <a:r>
              <a:rPr lang="en-US" altLang="en-US" dirty="0" smtClean="0"/>
              <a:t>ATC </a:t>
            </a:r>
            <a:r>
              <a:rPr lang="en-US" altLang="en-US" dirty="0"/>
              <a:t>Facilities </a:t>
            </a:r>
            <a:r>
              <a:rPr lang="en-US" altLang="en-US" dirty="0" smtClean="0"/>
              <a:t>Replacement</a:t>
            </a:r>
          </a:p>
          <a:p>
            <a:pPr eaLnBrk="1" hangingPunct="1"/>
            <a:r>
              <a:rPr lang="en-US" altLang="en-US" dirty="0"/>
              <a:t>Year 1 Funding</a:t>
            </a:r>
          </a:p>
          <a:p>
            <a:pPr lvl="1" eaLnBrk="1" hangingPunct="1"/>
            <a:r>
              <a:rPr lang="en-US" altLang="en-US" dirty="0"/>
              <a:t>Air Route Traffic Control Center (ARTCC) Facility Sustainment Study</a:t>
            </a:r>
          </a:p>
          <a:p>
            <a:pPr lvl="1" eaLnBrk="1" hangingPunct="1"/>
            <a:r>
              <a:rPr lang="en-US" altLang="en-US" dirty="0"/>
              <a:t>Long Range Radar Sustainment</a:t>
            </a:r>
          </a:p>
          <a:p>
            <a:pPr lvl="1" eaLnBrk="1" hangingPunct="1"/>
            <a:r>
              <a:rPr lang="en-US" altLang="en-US" dirty="0"/>
              <a:t>ATCT/TRACON Sustainment</a:t>
            </a:r>
          </a:p>
          <a:p>
            <a:pPr lvl="1" eaLnBrk="1" hangingPunct="1"/>
            <a:r>
              <a:rPr lang="en-US" altLang="en-US" dirty="0"/>
              <a:t>Unstaffed Infrastructure Sustainment</a:t>
            </a:r>
          </a:p>
          <a:p>
            <a:pPr lvl="1" eaLnBrk="1" hangingPunct="1"/>
            <a:r>
              <a:rPr lang="en-US" altLang="en-US" dirty="0"/>
              <a:t>Power Systems and Fuel </a:t>
            </a:r>
            <a:r>
              <a:rPr lang="en-US" altLang="en-US" dirty="0" smtClean="0"/>
              <a:t>Sustainment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Year 2-5 Funding</a:t>
            </a:r>
          </a:p>
          <a:p>
            <a:pPr lvl="1" eaLnBrk="1" hangingPunct="1"/>
            <a:r>
              <a:rPr lang="en-US" altLang="en-US" dirty="0" smtClean="0"/>
              <a:t>Continued Sustainment</a:t>
            </a:r>
          </a:p>
          <a:p>
            <a:pPr lvl="1" eaLnBrk="1" hangingPunct="1"/>
            <a:r>
              <a:rPr lang="en-US" altLang="en-US" dirty="0" smtClean="0"/>
              <a:t>ATC Facilities Replacement Ramps 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7" y="1480760"/>
            <a:ext cx="2286197" cy="3625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327" y="1133855"/>
            <a:ext cx="228619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AIR TRAFFIC FACILITIES</a:t>
            </a:r>
          </a:p>
        </p:txBody>
      </p:sp>
    </p:spTree>
    <p:extLst>
      <p:ext uri="{BB962C8B-B14F-4D97-AF65-F5344CB8AC3E}">
        <p14:creationId xmlns:p14="http://schemas.microsoft.com/office/powerpoint/2010/main" val="41642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499" y="1179525"/>
            <a:ext cx="2487168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AIRPORT INFRASTRUCTURE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9" y="1518079"/>
            <a:ext cx="2487168" cy="354822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4DFAA5-F124-A142-80FB-2C7122ADF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455" y="601956"/>
            <a:ext cx="8199120" cy="533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dirty="0"/>
              <a:t>$15B Airport Infrastructure Program </a:t>
            </a:r>
            <a:endParaRPr lang="en-US" altLang="en-US" dirty="0" smtClean="0"/>
          </a:p>
          <a:p>
            <a:pPr marL="0" indent="0" algn="ctr" eaLnBrk="1" hangingPunct="1">
              <a:buNone/>
            </a:pPr>
            <a:r>
              <a:rPr lang="en-US" altLang="en-US" sz="2400" u="sng" dirty="0"/>
              <a:t>Primary Airports</a:t>
            </a:r>
          </a:p>
          <a:p>
            <a:pPr lvl="1" eaLnBrk="1" hangingPunct="1"/>
            <a:r>
              <a:rPr lang="en-US" altLang="en-US" dirty="0"/>
              <a:t>Up to $2.39 billion/</a:t>
            </a:r>
            <a:r>
              <a:rPr lang="en-US" altLang="en-US" dirty="0" err="1"/>
              <a:t>yr</a:t>
            </a:r>
            <a:r>
              <a:rPr lang="en-US" altLang="en-US" dirty="0"/>
              <a:t> Primary Airports (FY2022-FY2026)</a:t>
            </a:r>
          </a:p>
          <a:p>
            <a:pPr lvl="2" eaLnBrk="1" hangingPunct="1"/>
            <a:r>
              <a:rPr lang="en-US" altLang="en-US" dirty="0"/>
              <a:t>Primary Airport allocations are based on existing apportionments formula in Airport Improvement Program (AIP) Statute (passenger traffic and cargo volume) </a:t>
            </a:r>
          </a:p>
          <a:p>
            <a:pPr lvl="2" eaLnBrk="1" hangingPunct="1"/>
            <a:r>
              <a:rPr lang="en-US" altLang="en-US" dirty="0"/>
              <a:t>FY22 and FY23 Primary airports allocation is based on Highest enplanements for CY 18, CY 19 and next full Calendar year (CY20 or CY21 respectively) </a:t>
            </a:r>
          </a:p>
          <a:p>
            <a:pPr lvl="2" eaLnBrk="1" hangingPunct="1"/>
            <a:r>
              <a:rPr lang="en-US" altLang="en-US" dirty="0"/>
              <a:t>FY24-FY26 most recent calendar year </a:t>
            </a:r>
            <a:r>
              <a:rPr lang="en-US" altLang="en-US" dirty="0" smtClean="0"/>
              <a:t>enplanements</a:t>
            </a:r>
          </a:p>
          <a:p>
            <a:pPr lvl="1" eaLnBrk="1" hangingPunct="1"/>
            <a:endParaRPr lang="en-US" altLang="en-US" sz="2000" dirty="0" smtClean="0"/>
          </a:p>
          <a:p>
            <a:pPr marL="457200" lvl="1" indent="0" algn="ctr" eaLnBrk="1" hangingPunct="1">
              <a:buNone/>
            </a:pPr>
            <a:r>
              <a:rPr lang="en-US" altLang="en-US" b="1" u="sng" dirty="0"/>
              <a:t>Non-Primary </a:t>
            </a:r>
            <a:r>
              <a:rPr lang="en-US" altLang="en-US" b="1" u="sng" dirty="0" smtClean="0"/>
              <a:t>Airports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Up to $500 million/</a:t>
            </a:r>
            <a:r>
              <a:rPr lang="en-US" altLang="en-US" dirty="0" err="1"/>
              <a:t>yr</a:t>
            </a:r>
            <a:r>
              <a:rPr lang="en-US" altLang="en-US" dirty="0"/>
              <a:t> Non-Primary Airports (i.e. General Aviation</a:t>
            </a:r>
            <a:r>
              <a:rPr lang="en-US" altLang="en-US" dirty="0" smtClean="0"/>
              <a:t>)</a:t>
            </a:r>
            <a:endParaRPr lang="en-US" altLang="en-US" sz="2000" dirty="0"/>
          </a:p>
          <a:p>
            <a:pPr lvl="2" eaLnBrk="1" hangingPunct="1"/>
            <a:r>
              <a:rPr lang="en-US" altLang="en-US" dirty="0"/>
              <a:t>Allocations for Non Primary Airports based on airport classification in the NPIAS and the aggregate NPIAS eligible development cost for each classification </a:t>
            </a:r>
          </a:p>
          <a:p>
            <a:pPr lvl="1" eaLnBrk="1" hangingPunct="1"/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9577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499" y="1179525"/>
            <a:ext cx="2487168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AIRPORT INFRASTRUCTURE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9" y="1518079"/>
            <a:ext cx="2487168" cy="354822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4DFAA5-F124-A142-80FB-2C7122ADF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855" y="1969772"/>
            <a:ext cx="8199120" cy="264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 smtClean="0"/>
              <a:t>$</a:t>
            </a:r>
            <a:r>
              <a:rPr lang="en-US" altLang="en-US" sz="2400" dirty="0"/>
              <a:t>20 million/</a:t>
            </a:r>
            <a:r>
              <a:rPr lang="en-US" altLang="en-US" sz="2400" dirty="0" err="1"/>
              <a:t>yr</a:t>
            </a:r>
            <a:r>
              <a:rPr lang="en-US" altLang="en-US" sz="2400" dirty="0"/>
              <a:t> for competitive grants for tower construction, replacement, or refurbishment to sponsors participating in the FAA Contract Tower Program.</a:t>
            </a:r>
          </a:p>
          <a:p>
            <a:pPr lvl="1" eaLnBrk="1" hangingPunct="1"/>
            <a:r>
              <a:rPr lang="en-US" sz="2000" dirty="0" smtClean="0"/>
              <a:t>There are approximately 157 </a:t>
            </a:r>
            <a:r>
              <a:rPr lang="en-US" sz="2000" dirty="0"/>
              <a:t>airport owned contract towers.</a:t>
            </a:r>
          </a:p>
          <a:p>
            <a:pPr eaLnBrk="1" hangingPunct="1"/>
            <a:r>
              <a:rPr lang="en-US" sz="2400" dirty="0"/>
              <a:t>3% available funding can be used for administrative expenses</a:t>
            </a:r>
          </a:p>
        </p:txBody>
      </p:sp>
    </p:spTree>
    <p:extLst>
      <p:ext uri="{BB962C8B-B14F-4D97-AF65-F5344CB8AC3E}">
        <p14:creationId xmlns:p14="http://schemas.microsoft.com/office/powerpoint/2010/main" val="283382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9920" y="267629"/>
            <a:ext cx="6458851" cy="2257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1018" y="2810106"/>
            <a:ext cx="7251321" cy="37971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70480" y="267629"/>
            <a:ext cx="5305932" cy="22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1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499" y="1179525"/>
            <a:ext cx="2487168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AIRPORT INFRASTRUCTURE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9" y="1518079"/>
            <a:ext cx="2487168" cy="354822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4DFAA5-F124-A142-80FB-2C7122ADF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455" y="1071856"/>
            <a:ext cx="8199120" cy="533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Project Eligibility</a:t>
            </a:r>
            <a:endParaRPr lang="en-US" altLang="en-US" dirty="0"/>
          </a:p>
          <a:p>
            <a:pPr lvl="1"/>
            <a:r>
              <a:rPr lang="en-US" dirty="0" smtClean="0"/>
              <a:t>This </a:t>
            </a:r>
            <a:r>
              <a:rPr lang="en-US" dirty="0"/>
              <a:t>funding can be used to fund runways, taxiways, and aprons and other broad efforts like terminal, intermodal projects and roadway projects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www.faa.gov/bil</a:t>
            </a:r>
            <a:r>
              <a:rPr lang="en-US" dirty="0" smtClean="0"/>
              <a:t> -- then </a:t>
            </a:r>
            <a:r>
              <a:rPr lang="en-US" dirty="0"/>
              <a:t>click on FAQs </a:t>
            </a:r>
            <a:r>
              <a:rPr lang="en-US" dirty="0" smtClean="0"/>
              <a:t>link under Resources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9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4DFAA5-F124-A142-80FB-2C7122ADFB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3123" y="305062"/>
            <a:ext cx="7885785" cy="503107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Discretionary Grant Program</a:t>
            </a:r>
          </a:p>
          <a:p>
            <a:pPr lvl="1" eaLnBrk="1" hangingPunct="1"/>
            <a:r>
              <a:rPr lang="en-US" altLang="en-US" dirty="0" smtClean="0"/>
              <a:t>Funding </a:t>
            </a:r>
            <a:r>
              <a:rPr lang="en-US" altLang="en-US" dirty="0"/>
              <a:t>for airport terminals and airport-owned air traffic control </a:t>
            </a:r>
            <a:r>
              <a:rPr lang="en-US" altLang="en-US" dirty="0" smtClean="0"/>
              <a:t>towers</a:t>
            </a:r>
          </a:p>
          <a:p>
            <a:pPr lvl="1" eaLnBrk="1" hangingPunct="1"/>
            <a:r>
              <a:rPr lang="en-US" altLang="en-US" dirty="0" smtClean="0"/>
              <a:t>Approximately 210 control towers are airport-owned (157 contract tower program and 53 FAA staffed)</a:t>
            </a:r>
          </a:p>
          <a:p>
            <a:pPr marL="914400" lvl="2" indent="0" eaLnBrk="1" hangingPunct="1"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Competitive </a:t>
            </a:r>
            <a:r>
              <a:rPr lang="en-US" altLang="en-US" dirty="0"/>
              <a:t>selection process based on Notice of Funding Opportunity (NOFO) </a:t>
            </a:r>
            <a:r>
              <a:rPr lang="en-US" altLang="en-US" dirty="0" smtClean="0"/>
              <a:t>annually – </a:t>
            </a:r>
            <a:r>
              <a:rPr lang="en-US" altLang="en-US" dirty="0" smtClean="0"/>
              <a:t>March 28</a:t>
            </a:r>
            <a:endParaRPr lang="en-US" altLang="en-US" dirty="0" smtClean="0"/>
          </a:p>
          <a:p>
            <a:pPr eaLnBrk="1" hangingPunct="1"/>
            <a:r>
              <a:rPr lang="en-US" altLang="en-US" dirty="0">
                <a:hlinkClick r:id="rId3"/>
              </a:rPr>
              <a:t>https://</a:t>
            </a:r>
            <a:r>
              <a:rPr lang="en-US" altLang="en-US" dirty="0" smtClean="0">
                <a:hlinkClick r:id="rId3"/>
              </a:rPr>
              <a:t>www.faa.gov/bil/airport-terminal-program-nofo</a:t>
            </a:r>
            <a:endParaRPr lang="en-US" altLang="en-US" dirty="0" smtClean="0"/>
          </a:p>
          <a:p>
            <a:pPr lvl="1" eaLnBrk="1" hangingPunct="1"/>
            <a:r>
              <a:rPr lang="en-US" altLang="en-US" sz="1800" dirty="0" smtClean="0"/>
              <a:t>Improve </a:t>
            </a:r>
            <a:r>
              <a:rPr lang="en-US" altLang="en-US" sz="1800" dirty="0"/>
              <a:t>airfield safety through terminal relocation</a:t>
            </a:r>
          </a:p>
          <a:p>
            <a:pPr lvl="1" eaLnBrk="1" hangingPunct="1"/>
            <a:r>
              <a:rPr lang="en-US" altLang="en-US" sz="1800" dirty="0"/>
              <a:t>Replace aging facilities</a:t>
            </a:r>
          </a:p>
          <a:p>
            <a:pPr lvl="1" eaLnBrk="1" hangingPunct="1"/>
            <a:r>
              <a:rPr lang="en-US" altLang="en-US" sz="1800" dirty="0"/>
              <a:t>Increase capacity and passenger access</a:t>
            </a:r>
          </a:p>
          <a:p>
            <a:pPr lvl="1" eaLnBrk="1" hangingPunct="1"/>
            <a:r>
              <a:rPr lang="en-US" altLang="en-US" sz="1800" dirty="0"/>
              <a:t>Encourage competition</a:t>
            </a:r>
          </a:p>
          <a:p>
            <a:pPr lvl="1" eaLnBrk="1" hangingPunct="1"/>
            <a:r>
              <a:rPr lang="en-US" altLang="en-US" sz="1800" dirty="0"/>
              <a:t>Improve Energy Efficiency (</a:t>
            </a:r>
            <a:r>
              <a:rPr lang="en-US" altLang="en-US" sz="1800" dirty="0" err="1"/>
              <a:t>incl</a:t>
            </a:r>
            <a:r>
              <a:rPr lang="en-US" altLang="en-US" sz="1800" dirty="0"/>
              <a:t> LEED accreditation)</a:t>
            </a:r>
          </a:p>
          <a:p>
            <a:pPr lvl="1" eaLnBrk="1" hangingPunct="1"/>
            <a:r>
              <a:rPr lang="en-US" altLang="en-US" sz="1800" dirty="0"/>
              <a:t>Expand access for persons with disabilities</a:t>
            </a:r>
          </a:p>
          <a:p>
            <a:pPr lvl="1" eaLnBrk="1" hangingPunct="1"/>
            <a:r>
              <a:rPr lang="en-US" altLang="en-US" sz="1800" dirty="0" smtClean="0"/>
              <a:t>Improve </a:t>
            </a:r>
            <a:r>
              <a:rPr lang="en-US" altLang="en-US" sz="1800" dirty="0"/>
              <a:t>airport access for historically disadvantaged populations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2" y="1521160"/>
            <a:ext cx="2487168" cy="3546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7282" y="1182606"/>
            <a:ext cx="2487168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AIRPORT TERMINALS</a:t>
            </a:r>
          </a:p>
        </p:txBody>
      </p:sp>
    </p:spTree>
    <p:extLst>
      <p:ext uri="{BB962C8B-B14F-4D97-AF65-F5344CB8AC3E}">
        <p14:creationId xmlns:p14="http://schemas.microsoft.com/office/powerpoint/2010/main" val="30684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BI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9DBF0"/>
      </a:accent1>
      <a:accent2>
        <a:srgbClr val="00408E"/>
      </a:accent2>
      <a:accent3>
        <a:srgbClr val="FFFAEB"/>
      </a:accent3>
      <a:accent4>
        <a:srgbClr val="C90000"/>
      </a:accent4>
      <a:accent5>
        <a:srgbClr val="A6DBDA"/>
      </a:accent5>
      <a:accent6>
        <a:srgbClr val="00245B"/>
      </a:accent6>
      <a:hlink>
        <a:srgbClr val="B9DBF0"/>
      </a:hlink>
      <a:folHlink>
        <a:srgbClr val="0040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D9BF3EE-6473-8F4C-AFB7-19D30F28DF74}" vid="{169B696C-1605-3B4A-9EAE-8CDDFF4E90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E05B789F8DDE42AB444746D01D497E" ma:contentTypeVersion="2" ma:contentTypeDescription="Create a new document." ma:contentTypeScope="" ma:versionID="209f7a7b802de1d4b8160994bc78d90b">
  <xsd:schema xmlns:xsd="http://www.w3.org/2001/XMLSchema" xmlns:xs="http://www.w3.org/2001/XMLSchema" xmlns:p="http://schemas.microsoft.com/office/2006/metadata/properties" xmlns:ns2="211d9fa2-87fe-4b53-8074-9e14ee252100" targetNamespace="http://schemas.microsoft.com/office/2006/metadata/properties" ma:root="true" ma:fieldsID="602389443cec33e22a44e932e7d4662f" ns2:_="">
    <xsd:import namespace="211d9fa2-87fe-4b53-8074-9e14ee2521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1d9fa2-87fe-4b53-8074-9e14ee2521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DF6410-4A72-4E2B-A15F-1EC0CD47BF24}">
  <ds:schemaRefs>
    <ds:schemaRef ds:uri="http://purl.org/dc/terms/"/>
    <ds:schemaRef ds:uri="http://schemas.openxmlformats.org/package/2006/metadata/core-properties"/>
    <ds:schemaRef ds:uri="211d9fa2-87fe-4b53-8074-9e14ee25210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EA7B746-B848-443F-AEE6-7F80C0A9CB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1d9fa2-87fe-4b53-8074-9e14ee2521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06C328-3DBD-45A0-9E23-9DE0699B37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2022-AOC-015_BiPartisan)Infrastructure_Law_PPT_template4</Template>
  <TotalTime>3053</TotalTime>
  <Words>514</Words>
  <Application>Microsoft Office PowerPoint</Application>
  <PresentationFormat>Widescreen</PresentationFormat>
  <Paragraphs>84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Decimal</vt:lpstr>
      <vt:lpstr>Symbol</vt:lpstr>
      <vt:lpstr>Times New Roman</vt:lpstr>
      <vt:lpstr>3_Office Theme</vt:lpstr>
      <vt:lpstr>FAA  BIPARTISAN INFRASTRUCTURE LAW FUNDING OVERVIEW</vt:lpstr>
      <vt:lpstr>A ONCE-IN-A GENERATION OPPORTUNITY.</vt:lpstr>
      <vt:lpstr>A 5-YEAR, $25 BILLION INVESTMENT IN THE NATIONS AIR TRANSPORTATION SYSTEM.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www.faa.gov/bil</vt:lpstr>
      <vt:lpstr>PowerPoint Presentation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Davis, Desiree E (FAA)</dc:creator>
  <cp:lastModifiedBy>Mowery-Schalk, Susan (FAA)</cp:lastModifiedBy>
  <cp:revision>99</cp:revision>
  <cp:lastPrinted>2021-12-06T14:00:55Z</cp:lastPrinted>
  <dcterms:created xsi:type="dcterms:W3CDTF">2021-11-30T23:11:09Z</dcterms:created>
  <dcterms:modified xsi:type="dcterms:W3CDTF">2022-04-07T03:13:13Z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0x01010075E05B789F8DDE42AB444746D01D497E</vt:lpwstr>
  </property>
</Properties>
</file>