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0" r:id="rId4"/>
    <p:sldId id="265" r:id="rId5"/>
    <p:sldId id="267" r:id="rId6"/>
    <p:sldId id="268" r:id="rId7"/>
    <p:sldId id="266" r:id="rId8"/>
    <p:sldId id="263" r:id="rId9"/>
    <p:sldId id="261" r:id="rId10"/>
    <p:sldId id="262" r:id="rId11"/>
    <p:sldId id="270" r:id="rId12"/>
    <p:sldId id="258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42E9-2B68-4A42-8E67-EBFF7D45660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7BF0-90CB-49EB-8963-0C2DCF800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7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42E9-2B68-4A42-8E67-EBFF7D45660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7BF0-90CB-49EB-8963-0C2DCF800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42E9-2B68-4A42-8E67-EBFF7D45660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7BF0-90CB-49EB-8963-0C2DCF800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7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42E9-2B68-4A42-8E67-EBFF7D45660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7BF0-90CB-49EB-8963-0C2DCF800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1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42E9-2B68-4A42-8E67-EBFF7D45660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7BF0-90CB-49EB-8963-0C2DCF800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8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42E9-2B68-4A42-8E67-EBFF7D45660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7BF0-90CB-49EB-8963-0C2DCF800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9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42E9-2B68-4A42-8E67-EBFF7D45660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7BF0-90CB-49EB-8963-0C2DCF800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42E9-2B68-4A42-8E67-EBFF7D45660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7BF0-90CB-49EB-8963-0C2DCF800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42E9-2B68-4A42-8E67-EBFF7D45660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7BF0-90CB-49EB-8963-0C2DCF800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2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42E9-2B68-4A42-8E67-EBFF7D45660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7BF0-90CB-49EB-8963-0C2DCF800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2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42E9-2B68-4A42-8E67-EBFF7D45660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7BF0-90CB-49EB-8963-0C2DCF800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D42E9-2B68-4A42-8E67-EBFF7D45660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97BF0-90CB-49EB-8963-0C2DCF800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2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513983" cy="2916238"/>
          </a:xfrm>
        </p:spPr>
        <p:txBody>
          <a:bodyPr>
            <a:noAutofit/>
          </a:bodyPr>
          <a:lstStyle/>
          <a:p>
            <a:r>
              <a:rPr lang="en-US" sz="6600" dirty="0"/>
              <a:t>Automated Weather Observing System</a:t>
            </a:r>
            <a:br>
              <a:rPr lang="en-US" sz="6600" dirty="0"/>
            </a:br>
            <a:r>
              <a:rPr lang="en-US" sz="6600" dirty="0"/>
              <a:t>(</a:t>
            </a:r>
            <a:r>
              <a:rPr lang="en-US" sz="6600" dirty="0" err="1"/>
              <a:t>AWOS</a:t>
            </a:r>
            <a:r>
              <a:rPr lang="en-US" sz="6600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1059"/>
            <a:ext cx="7825409" cy="2287105"/>
          </a:xfrm>
        </p:spPr>
        <p:txBody>
          <a:bodyPr>
            <a:noAutofit/>
          </a:bodyPr>
          <a:lstStyle/>
          <a:p>
            <a:r>
              <a:rPr lang="en-US" sz="3200" dirty="0"/>
              <a:t>2023 South Dakota Airports Conference</a:t>
            </a:r>
          </a:p>
          <a:p>
            <a:endParaRPr lang="en-US" sz="3200" dirty="0"/>
          </a:p>
          <a:p>
            <a:r>
              <a:rPr lang="en-US" sz="3200" dirty="0"/>
              <a:t>Michael Schmit, P.E (Helms &amp; Associates)</a:t>
            </a:r>
          </a:p>
          <a:p>
            <a:r>
              <a:rPr lang="en-US" sz="3200" dirty="0"/>
              <a:t>David Feilmeier, </a:t>
            </a:r>
            <a:r>
              <a:rPr lang="en-US" sz="3200" dirty="0" err="1"/>
              <a:t>PLS</a:t>
            </a:r>
            <a:r>
              <a:rPr lang="en-US" sz="3200" dirty="0"/>
              <a:t> (</a:t>
            </a:r>
            <a:r>
              <a:rPr lang="en-US" sz="3200" dirty="0" err="1"/>
              <a:t>DGR</a:t>
            </a:r>
            <a:r>
              <a:rPr lang="en-US" sz="3200" dirty="0"/>
              <a:t> Engineering)</a:t>
            </a:r>
          </a:p>
        </p:txBody>
      </p:sp>
      <p:pic>
        <p:nvPicPr>
          <p:cNvPr id="1026" name="Picture 2" descr="newdgr_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875" y="5943600"/>
            <a:ext cx="16071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lms &amp; Associat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01705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09" y="0"/>
            <a:ext cx="4366591" cy="58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31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Lessons Learned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4117975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3200" dirty="0"/>
              <a:t>Sensors above snow line</a:t>
            </a:r>
          </a:p>
          <a:p>
            <a:pPr>
              <a:buBlip>
                <a:blip r:embed="rId2"/>
              </a:buBlip>
            </a:pPr>
            <a:r>
              <a:rPr lang="en-US" sz="3200" dirty="0"/>
              <a:t>Infrastructure</a:t>
            </a:r>
          </a:p>
          <a:p>
            <a:pPr>
              <a:buBlip>
                <a:blip r:embed="rId2"/>
              </a:buBlip>
            </a:pPr>
            <a:r>
              <a:rPr lang="en-US" sz="3200" dirty="0"/>
              <a:t>UHF vs Landline Communications</a:t>
            </a:r>
          </a:p>
          <a:p>
            <a:pPr>
              <a:buBlip>
                <a:blip r:embed="rId2"/>
              </a:buBlip>
            </a:pPr>
            <a:r>
              <a:rPr lang="en-US" sz="3200" dirty="0"/>
              <a:t>Maintenance Contracts</a:t>
            </a:r>
          </a:p>
          <a:p>
            <a:pPr>
              <a:buBlip>
                <a:blip r:embed="rId2"/>
              </a:buBlip>
            </a:pPr>
            <a:r>
              <a:rPr lang="en-US" sz="3200" dirty="0"/>
              <a:t>Site Access</a:t>
            </a:r>
          </a:p>
          <a:p>
            <a:endParaRPr lang="en-US" sz="3200" dirty="0"/>
          </a:p>
        </p:txBody>
      </p:sp>
      <p:pic>
        <p:nvPicPr>
          <p:cNvPr id="1026" name="Picture 2" descr="newdgr_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875" y="5943600"/>
            <a:ext cx="16071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lms &amp; Associate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01705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580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Future Inspection Costs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7975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3200" dirty="0"/>
              <a:t>Annual inspection costs will range from $3000-6000/year depending upon equipment and location.</a:t>
            </a:r>
          </a:p>
          <a:p>
            <a:pPr marL="0" indent="0">
              <a:buNone/>
            </a:pPr>
            <a:endParaRPr lang="en-US" sz="3200" dirty="0"/>
          </a:p>
          <a:p>
            <a:pPr>
              <a:buBlip>
                <a:blip r:embed="rId2"/>
              </a:buBlip>
            </a:pPr>
            <a:r>
              <a:rPr lang="en-US" sz="3200" dirty="0"/>
              <a:t>SD-DOT is exploring options to assist Airports with future inspections.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026" name="Picture 2" descr="newdgr_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875" y="5943600"/>
            <a:ext cx="16071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lms &amp; Associate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01705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783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wdgr_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875" y="5943600"/>
            <a:ext cx="16071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lms &amp; Associat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01705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is is The End of the Presentation Any Questions? - Happy Homer | Make a  Mem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9670" y="191121"/>
            <a:ext cx="9870187" cy="554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7975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3200" dirty="0"/>
              <a:t>7 Current Non-Fed AWOS in SD (Spearfish, Chamberlain, Madison, Britton, Milbank, Gettysburg, and Redfield)</a:t>
            </a:r>
          </a:p>
          <a:p>
            <a:pPr marL="0" indent="0">
              <a:buNone/>
            </a:pPr>
            <a:endParaRPr lang="en-US" sz="3200" dirty="0"/>
          </a:p>
          <a:p>
            <a:pPr>
              <a:buBlip>
                <a:blip r:embed="rId2"/>
              </a:buBlip>
            </a:pPr>
            <a:r>
              <a:rPr lang="en-US" sz="3200" dirty="0"/>
              <a:t>3 Non-Fed </a:t>
            </a:r>
            <a:r>
              <a:rPr lang="en-US" sz="3200" dirty="0" err="1"/>
              <a:t>AWOS</a:t>
            </a:r>
            <a:r>
              <a:rPr lang="en-US" sz="3200" dirty="0"/>
              <a:t> to be installed in </a:t>
            </a:r>
            <a:r>
              <a:rPr lang="en-US" sz="3200" dirty="0" err="1"/>
              <a:t>FY2023</a:t>
            </a:r>
            <a:r>
              <a:rPr lang="en-US" sz="3200" dirty="0"/>
              <a:t> (De </a:t>
            </a:r>
            <a:r>
              <a:rPr lang="en-US" sz="3200" dirty="0" err="1"/>
              <a:t>Smet</a:t>
            </a:r>
            <a:r>
              <a:rPr lang="en-US" sz="3200" dirty="0"/>
              <a:t>, Rosebud, and Sturgis)</a:t>
            </a:r>
          </a:p>
          <a:p>
            <a:pPr marL="0" indent="0">
              <a:buNone/>
            </a:pPr>
            <a:endParaRPr lang="en-US" sz="3200" dirty="0"/>
          </a:p>
          <a:p>
            <a:pPr>
              <a:buBlip>
                <a:blip r:embed="rId2"/>
              </a:buBlip>
            </a:pPr>
            <a:r>
              <a:rPr lang="en-US" sz="3200" dirty="0"/>
              <a:t>13 Non-Fed </a:t>
            </a:r>
            <a:r>
              <a:rPr lang="en-US" sz="3200" dirty="0" err="1"/>
              <a:t>AWOS</a:t>
            </a:r>
            <a:r>
              <a:rPr lang="en-US" sz="3200" dirty="0"/>
              <a:t> to be installed between </a:t>
            </a:r>
            <a:r>
              <a:rPr lang="en-US" sz="3200" dirty="0" err="1"/>
              <a:t>FY2024</a:t>
            </a:r>
            <a:r>
              <a:rPr lang="en-US" sz="3200" dirty="0"/>
              <a:t> and </a:t>
            </a:r>
            <a:r>
              <a:rPr lang="en-US" sz="3200" dirty="0" err="1"/>
              <a:t>FY2028</a:t>
            </a:r>
            <a:endParaRPr lang="en-US" sz="3200" dirty="0"/>
          </a:p>
        </p:txBody>
      </p:sp>
      <p:pic>
        <p:nvPicPr>
          <p:cNvPr id="1026" name="Picture 2" descr="newdgr_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875" y="5943600"/>
            <a:ext cx="16071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lms &amp; Associate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01705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133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Benefits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7975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3200" dirty="0"/>
              <a:t>Flight Planning</a:t>
            </a:r>
          </a:p>
          <a:p>
            <a:pPr marL="914400" lvl="2" indent="-457200">
              <a:spcBef>
                <a:spcPts val="1000"/>
              </a:spcBef>
              <a:buBlip>
                <a:blip r:embed="rId2"/>
              </a:buBlip>
            </a:pPr>
            <a:r>
              <a:rPr lang="en-US" sz="2800" dirty="0"/>
              <a:t>Can’t fly IFR without certified weather</a:t>
            </a:r>
          </a:p>
          <a:p>
            <a:pPr marL="914400" lvl="2" indent="-457200">
              <a:spcBef>
                <a:spcPts val="1000"/>
              </a:spcBef>
              <a:buBlip>
                <a:blip r:embed="rId2"/>
              </a:buBlip>
            </a:pPr>
            <a:r>
              <a:rPr lang="en-US" sz="2800" dirty="0"/>
              <a:t>Less inclined to fly to that airport</a:t>
            </a:r>
          </a:p>
          <a:p>
            <a:pPr>
              <a:buBlip>
                <a:blip r:embed="rId2"/>
              </a:buBlip>
            </a:pPr>
            <a:r>
              <a:rPr lang="en-US" sz="3200" dirty="0"/>
              <a:t>NADIN (Share your weather)</a:t>
            </a:r>
          </a:p>
          <a:p>
            <a:pPr marL="914400" lvl="2" indent="-457200">
              <a:spcBef>
                <a:spcPts val="1000"/>
              </a:spcBef>
              <a:buBlip>
                <a:blip r:embed="rId2"/>
              </a:buBlip>
            </a:pPr>
            <a:r>
              <a:rPr lang="en-US" sz="2800" dirty="0"/>
              <a:t>Five 3rd Party Vendors (WMSCR)</a:t>
            </a:r>
          </a:p>
          <a:p>
            <a:pPr marL="914400" lvl="2" indent="-457200">
              <a:spcBef>
                <a:spcPts val="1000"/>
              </a:spcBef>
              <a:buBlip>
                <a:blip r:embed="rId2"/>
              </a:buBlip>
            </a:pPr>
            <a:r>
              <a:rPr lang="en-US" sz="2800" dirty="0"/>
              <a:t>Follow weather trends</a:t>
            </a:r>
          </a:p>
          <a:p>
            <a:pPr marL="914400" lvl="2" indent="-457200">
              <a:spcBef>
                <a:spcPts val="1000"/>
              </a:spcBef>
              <a:buBlip>
                <a:blip r:embed="rId2"/>
              </a:buBlip>
            </a:pPr>
            <a:r>
              <a:rPr lang="en-US" sz="2800" dirty="0"/>
              <a:t>Is weather following the forecast</a:t>
            </a:r>
          </a:p>
          <a:p>
            <a:endParaRPr lang="en-US" sz="3200" dirty="0"/>
          </a:p>
        </p:txBody>
      </p:sp>
      <p:pic>
        <p:nvPicPr>
          <p:cNvPr id="1026" name="Picture 2" descr="newdgr_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875" y="5943600"/>
            <a:ext cx="16071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lms &amp; Associate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01705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75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Getting Started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7975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3200" dirty="0"/>
              <a:t>ALP</a:t>
            </a:r>
          </a:p>
          <a:p>
            <a:pPr lvl="1">
              <a:buBlip>
                <a:blip r:embed="rId2"/>
              </a:buBlip>
            </a:pPr>
            <a:r>
              <a:rPr lang="en-US" sz="3200" dirty="0"/>
              <a:t>Siting – representative of your runway conditions</a:t>
            </a:r>
          </a:p>
          <a:p>
            <a:pPr lvl="1">
              <a:buBlip>
                <a:blip r:embed="rId2"/>
              </a:buBlip>
            </a:pPr>
            <a:r>
              <a:rPr lang="en-US" sz="3200" dirty="0"/>
              <a:t>FAA </a:t>
            </a:r>
            <a:r>
              <a:rPr lang="en-US" sz="3200" u="sng" dirty="0"/>
              <a:t>preferred</a:t>
            </a:r>
            <a:r>
              <a:rPr lang="en-US" sz="3200" dirty="0"/>
              <a:t> locations (land restrictions)</a:t>
            </a:r>
          </a:p>
          <a:p>
            <a:pPr marL="457200" lvl="1" indent="-457200">
              <a:spcBef>
                <a:spcPts val="1000"/>
              </a:spcBef>
              <a:buBlip>
                <a:blip r:embed="rId2"/>
              </a:buBlip>
            </a:pPr>
            <a:r>
              <a:rPr lang="en-US" sz="3200" dirty="0"/>
              <a:t>Infrastructure</a:t>
            </a:r>
          </a:p>
          <a:p>
            <a:pPr marL="914400" lvl="2" indent="-457200">
              <a:spcBef>
                <a:spcPts val="1000"/>
              </a:spcBef>
              <a:buBlip>
                <a:blip r:embed="rId2"/>
              </a:buBlip>
            </a:pPr>
            <a:r>
              <a:rPr lang="en-US" sz="2800" dirty="0"/>
              <a:t>Conduit and Junction Boxes</a:t>
            </a:r>
          </a:p>
          <a:p>
            <a:pPr marL="914400" lvl="2" indent="-457200">
              <a:spcBef>
                <a:spcPts val="1000"/>
              </a:spcBef>
              <a:buBlip>
                <a:blip r:embed="rId2"/>
              </a:buBlip>
            </a:pPr>
            <a:r>
              <a:rPr lang="en-US" sz="2800" dirty="0"/>
              <a:t>Spares in the Electrical Panel</a:t>
            </a:r>
          </a:p>
          <a:p>
            <a:pPr>
              <a:buBlip>
                <a:blip r:embed="rId2"/>
              </a:buBlip>
            </a:pPr>
            <a:r>
              <a:rPr lang="en-US" sz="3200" dirty="0"/>
              <a:t>FAA/SD-DOT Program Manager</a:t>
            </a:r>
          </a:p>
          <a:p>
            <a:pPr>
              <a:buBlip>
                <a:blip r:embed="rId2"/>
              </a:buBlip>
            </a:pPr>
            <a:r>
              <a:rPr lang="en-US" sz="3200" dirty="0"/>
              <a:t>Funding Available (AIP, </a:t>
            </a:r>
            <a:r>
              <a:rPr lang="en-US" sz="3200" dirty="0" err="1"/>
              <a:t>BIL</a:t>
            </a:r>
            <a:r>
              <a:rPr lang="en-US" sz="3200" dirty="0"/>
              <a:t>, State, Local)</a:t>
            </a:r>
          </a:p>
        </p:txBody>
      </p:sp>
      <p:pic>
        <p:nvPicPr>
          <p:cNvPr id="1026" name="Picture 2" descr="newdgr_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875" y="5943600"/>
            <a:ext cx="16071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lms &amp; Associate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01705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04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Getting Started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825626"/>
            <a:ext cx="3667125" cy="4027488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3200" dirty="0"/>
              <a:t>FAA Non-Federal Liaison</a:t>
            </a:r>
          </a:p>
        </p:txBody>
      </p:sp>
      <p:pic>
        <p:nvPicPr>
          <p:cNvPr id="1026" name="Picture 2" descr="newdgr_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875" y="5943600"/>
            <a:ext cx="16071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lms &amp; Associate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01705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A24D4EB1-93F5-4E83-98D9-5BC391574C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3"/>
          <a:stretch/>
        </p:blipFill>
        <p:spPr>
          <a:xfrm>
            <a:off x="4256830" y="1825625"/>
            <a:ext cx="6139521" cy="479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15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Getting Started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7975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3200" dirty="0"/>
              <a:t>FAA List of Non-Federal Systems</a:t>
            </a:r>
          </a:p>
        </p:txBody>
      </p:sp>
      <p:pic>
        <p:nvPicPr>
          <p:cNvPr id="1026" name="Picture 2" descr="newdgr_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875" y="5943600"/>
            <a:ext cx="16071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lms &amp; Associate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01705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8F9DFC3A-0567-4844-B978-27987594D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428" y="2468438"/>
            <a:ext cx="6699797" cy="428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0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Agency Coordination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199" y="1825625"/>
            <a:ext cx="5600701" cy="4117975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3200" dirty="0"/>
              <a:t>FAA Non-Federal Program Liaison </a:t>
            </a:r>
          </a:p>
          <a:p>
            <a:pPr>
              <a:buBlip>
                <a:blip r:embed="rId2"/>
              </a:buBlip>
            </a:pPr>
            <a:endParaRPr lang="en-US" sz="3200" dirty="0"/>
          </a:p>
          <a:p>
            <a:pPr>
              <a:buBlip>
                <a:blip r:embed="rId2"/>
              </a:buBlip>
            </a:pPr>
            <a:r>
              <a:rPr lang="en-US" sz="3200" dirty="0"/>
              <a:t>FAA Spectrum</a:t>
            </a:r>
          </a:p>
          <a:p>
            <a:pPr>
              <a:buBlip>
                <a:blip r:embed="rId2"/>
              </a:buBlip>
            </a:pPr>
            <a:endParaRPr lang="en-US" sz="3200" dirty="0"/>
          </a:p>
          <a:p>
            <a:pPr>
              <a:buBlip>
                <a:blip r:embed="rId2"/>
              </a:buBlip>
            </a:pPr>
            <a:r>
              <a:rPr lang="en-US" sz="3200" dirty="0"/>
              <a:t>FCC VHF License</a:t>
            </a:r>
          </a:p>
        </p:txBody>
      </p:sp>
      <p:pic>
        <p:nvPicPr>
          <p:cNvPr id="1026" name="Picture 2" descr="newdgr_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875" y="5943600"/>
            <a:ext cx="16071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lms &amp; Associate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01705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8B71728-6DB6-4EB9-B755-8EF330582A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50" y="2062163"/>
            <a:ext cx="4682372" cy="1595475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C994F42-8ADC-476C-BF0F-4CB654F6FC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51" y="4007588"/>
            <a:ext cx="4730458" cy="166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34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Construction Costs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825625"/>
            <a:ext cx="5129213" cy="4117975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3200" dirty="0"/>
              <a:t>2020 (BTN) - $205,000</a:t>
            </a:r>
          </a:p>
          <a:p>
            <a:pPr>
              <a:buBlip>
                <a:blip r:embed="rId2"/>
              </a:buBlip>
            </a:pPr>
            <a:r>
              <a:rPr lang="en-US" sz="3200" dirty="0"/>
              <a:t>2021 (1D1) - $204,000</a:t>
            </a:r>
          </a:p>
          <a:p>
            <a:pPr>
              <a:buBlip>
                <a:blip r:embed="rId2"/>
              </a:buBlip>
            </a:pPr>
            <a:r>
              <a:rPr lang="en-US" sz="3200" dirty="0"/>
              <a:t>2022 (1D8) - $239,000</a:t>
            </a:r>
          </a:p>
          <a:p>
            <a:pPr>
              <a:buBlip>
                <a:blip r:embed="rId2"/>
              </a:buBlip>
            </a:pPr>
            <a:r>
              <a:rPr lang="en-US" sz="3200" dirty="0"/>
              <a:t>Outlook</a:t>
            </a:r>
          </a:p>
        </p:txBody>
      </p:sp>
      <p:pic>
        <p:nvPicPr>
          <p:cNvPr id="1026" name="Picture 2" descr="newdgr_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875" y="5943600"/>
            <a:ext cx="16071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lms &amp; Associate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01705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sky, grass, outdoor, ground&#10;&#10;Description automatically generated">
            <a:extLst>
              <a:ext uri="{FF2B5EF4-FFF2-40B4-BE49-F238E27FC236}">
                <a16:creationId xmlns:a16="http://schemas.microsoft.com/office/drawing/2014/main" id="{8DBB4D47-674D-4F64-A4F4-72E25E0D87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96605"/>
            <a:ext cx="4085836" cy="488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01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Commissioning/Maintenance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825625"/>
            <a:ext cx="6210300" cy="4117975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3200" dirty="0"/>
              <a:t>FAA’s Memorandum of Agreement</a:t>
            </a:r>
          </a:p>
          <a:p>
            <a:pPr>
              <a:buBlip>
                <a:blip r:embed="rId2"/>
              </a:buBlip>
            </a:pPr>
            <a:r>
              <a:rPr lang="en-US" sz="3200" dirty="0"/>
              <a:t>Commissioning Day</a:t>
            </a:r>
          </a:p>
          <a:p>
            <a:pPr>
              <a:buBlip>
                <a:blip r:embed="rId2"/>
              </a:buBlip>
            </a:pPr>
            <a:r>
              <a:rPr lang="en-US" sz="3200" dirty="0"/>
              <a:t>Maintenance Contracts</a:t>
            </a:r>
          </a:p>
          <a:p>
            <a:pPr>
              <a:buBlip>
                <a:blip r:embed="rId2"/>
              </a:buBlip>
            </a:pPr>
            <a:r>
              <a:rPr lang="en-US" sz="3200" dirty="0"/>
              <a:t>Site Maintenance</a:t>
            </a:r>
          </a:p>
        </p:txBody>
      </p:sp>
      <p:pic>
        <p:nvPicPr>
          <p:cNvPr id="1026" name="Picture 2" descr="newdgr_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875" y="5943600"/>
            <a:ext cx="16071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lms &amp; Associate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01705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D4458BA-4B6E-4931-BECA-1EBD4DBA7D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4" t="4016" r="64" b="59537"/>
          <a:stretch/>
        </p:blipFill>
        <p:spPr>
          <a:xfrm>
            <a:off x="5589044" y="2382820"/>
            <a:ext cx="5402475" cy="34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7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267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Automated Weather Observing System (AWOS)</vt:lpstr>
      <vt:lpstr>Statistics</vt:lpstr>
      <vt:lpstr>Benefits</vt:lpstr>
      <vt:lpstr>Getting Started</vt:lpstr>
      <vt:lpstr>Getting Started</vt:lpstr>
      <vt:lpstr>Getting Started</vt:lpstr>
      <vt:lpstr>Agency Coordination</vt:lpstr>
      <vt:lpstr>Construction Costs</vt:lpstr>
      <vt:lpstr>Commissioning/Maintenance</vt:lpstr>
      <vt:lpstr>Lessons Learned</vt:lpstr>
      <vt:lpstr>Future Inspection Costs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Weather Observing System (AWOS)</dc:title>
  <dc:creator>Michael Schmit</dc:creator>
  <cp:lastModifiedBy>Michael Schmit</cp:lastModifiedBy>
  <cp:revision>27</cp:revision>
  <cp:lastPrinted>2023-03-27T15:06:16Z</cp:lastPrinted>
  <dcterms:created xsi:type="dcterms:W3CDTF">2023-03-21T16:51:05Z</dcterms:created>
  <dcterms:modified xsi:type="dcterms:W3CDTF">2023-03-29T21:32:24Z</dcterms:modified>
</cp:coreProperties>
</file>