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3"/>
  </p:notesMasterIdLst>
  <p:handoutMasterIdLst>
    <p:handoutMasterId r:id="rId24"/>
  </p:handoutMasterIdLst>
  <p:sldIdLst>
    <p:sldId id="502" r:id="rId7"/>
    <p:sldId id="510" r:id="rId8"/>
    <p:sldId id="511" r:id="rId9"/>
    <p:sldId id="515" r:id="rId10"/>
    <p:sldId id="526" r:id="rId11"/>
    <p:sldId id="518" r:id="rId12"/>
    <p:sldId id="509" r:id="rId13"/>
    <p:sldId id="517" r:id="rId14"/>
    <p:sldId id="521" r:id="rId15"/>
    <p:sldId id="512" r:id="rId16"/>
    <p:sldId id="522" r:id="rId17"/>
    <p:sldId id="513" r:id="rId18"/>
    <p:sldId id="523" r:id="rId19"/>
    <p:sldId id="524" r:id="rId20"/>
    <p:sldId id="527" r:id="rId21"/>
    <p:sldId id="525" r:id="rId22"/>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ll Furaus" initials="JF" lastIdx="3" clrIdx="0">
    <p:extLst>
      <p:ext uri="{19B8F6BF-5375-455C-9EA6-DF929625EA0E}">
        <p15:presenceInfo xmlns:p15="http://schemas.microsoft.com/office/powerpoint/2012/main" userId="S-1-5-21-1978376499-48919739-1801591123-18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3E47"/>
    <a:srgbClr val="22BC3F"/>
    <a:srgbClr val="666D70"/>
    <a:srgbClr val="F99B0C"/>
    <a:srgbClr val="CE1126"/>
    <a:srgbClr val="0F2B5B"/>
    <a:srgbClr val="00848E"/>
    <a:srgbClr val="BFBAAF"/>
    <a:srgbClr val="DD5900"/>
    <a:srgbClr val="BAC4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84" autoAdjust="0"/>
  </p:normalViewPr>
  <p:slideViewPr>
    <p:cSldViewPr snapToGrid="0">
      <p:cViewPr varScale="1">
        <p:scale>
          <a:sx n="101" d="100"/>
          <a:sy n="101" d="100"/>
        </p:scale>
        <p:origin x="95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72098" cy="464205"/>
          </a:xfrm>
          <a:prstGeom prst="rect">
            <a:avLst/>
          </a:prstGeom>
        </p:spPr>
        <p:txBody>
          <a:bodyPr vert="horz" lIns="87316" tIns="43658" rIns="87316" bIns="43658" rtlCol="0"/>
          <a:lstStyle>
            <a:lvl1pPr algn="l">
              <a:defRPr sz="1100"/>
            </a:lvl1pPr>
          </a:lstStyle>
          <a:p>
            <a:endParaRPr lang="en-US"/>
          </a:p>
        </p:txBody>
      </p:sp>
      <p:sp>
        <p:nvSpPr>
          <p:cNvPr id="3" name="Date Placeholder 2"/>
          <p:cNvSpPr>
            <a:spLocks noGrp="1"/>
          </p:cNvSpPr>
          <p:nvPr>
            <p:ph type="dt" sz="quarter" idx="1"/>
          </p:nvPr>
        </p:nvSpPr>
        <p:spPr>
          <a:xfrm>
            <a:off x="3884414" y="5"/>
            <a:ext cx="2972098" cy="464205"/>
          </a:xfrm>
          <a:prstGeom prst="rect">
            <a:avLst/>
          </a:prstGeom>
        </p:spPr>
        <p:txBody>
          <a:bodyPr vert="horz" lIns="87316" tIns="43658" rIns="87316" bIns="43658" rtlCol="0"/>
          <a:lstStyle>
            <a:lvl1pPr algn="r">
              <a:defRPr sz="1100"/>
            </a:lvl1pPr>
          </a:lstStyle>
          <a:p>
            <a:fld id="{C0CF2094-9AF9-471F-A328-B85E7491DEFB}" type="datetimeFigureOut">
              <a:rPr lang="en-US" smtClean="0"/>
              <a:t>3/28/2023</a:t>
            </a:fld>
            <a:endParaRPr lang="en-US"/>
          </a:p>
        </p:txBody>
      </p:sp>
      <p:sp>
        <p:nvSpPr>
          <p:cNvPr id="4" name="Footer Placeholder 3"/>
          <p:cNvSpPr>
            <a:spLocks noGrp="1"/>
          </p:cNvSpPr>
          <p:nvPr>
            <p:ph type="ftr" sz="quarter" idx="2"/>
          </p:nvPr>
        </p:nvSpPr>
        <p:spPr>
          <a:xfrm>
            <a:off x="5" y="8830664"/>
            <a:ext cx="2972098" cy="464205"/>
          </a:xfrm>
          <a:prstGeom prst="rect">
            <a:avLst/>
          </a:prstGeom>
        </p:spPr>
        <p:txBody>
          <a:bodyPr vert="horz" lIns="87316" tIns="43658" rIns="87316" bIns="43658" rtlCol="0" anchor="b"/>
          <a:lstStyle>
            <a:lvl1pPr algn="l">
              <a:defRPr sz="1100"/>
            </a:lvl1pPr>
          </a:lstStyle>
          <a:p>
            <a:endParaRPr lang="en-US"/>
          </a:p>
        </p:txBody>
      </p:sp>
      <p:sp>
        <p:nvSpPr>
          <p:cNvPr id="5" name="Slide Number Placeholder 4"/>
          <p:cNvSpPr>
            <a:spLocks noGrp="1"/>
          </p:cNvSpPr>
          <p:nvPr>
            <p:ph type="sldNum" sz="quarter" idx="3"/>
          </p:nvPr>
        </p:nvSpPr>
        <p:spPr>
          <a:xfrm>
            <a:off x="3884414" y="8830664"/>
            <a:ext cx="2972098" cy="464205"/>
          </a:xfrm>
          <a:prstGeom prst="rect">
            <a:avLst/>
          </a:prstGeom>
        </p:spPr>
        <p:txBody>
          <a:bodyPr vert="horz" lIns="87316" tIns="43658" rIns="87316" bIns="43658" rtlCol="0" anchor="b"/>
          <a:lstStyle>
            <a:lvl1pPr algn="r">
              <a:defRPr sz="1100"/>
            </a:lvl1pPr>
          </a:lstStyle>
          <a:p>
            <a:fld id="{301E9DF4-D666-4464-A4C8-9C2370D8B044}" type="slidenum">
              <a:rPr lang="en-US" smtClean="0"/>
              <a:t>‹#›</a:t>
            </a:fld>
            <a:endParaRPr lang="en-US"/>
          </a:p>
        </p:txBody>
      </p:sp>
    </p:spTree>
    <p:extLst>
      <p:ext uri="{BB962C8B-B14F-4D97-AF65-F5344CB8AC3E}">
        <p14:creationId xmlns:p14="http://schemas.microsoft.com/office/powerpoint/2010/main" val="3627283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2972098" cy="465742"/>
          </a:xfrm>
          <a:prstGeom prst="rect">
            <a:avLst/>
          </a:prstGeom>
        </p:spPr>
        <p:txBody>
          <a:bodyPr vert="horz" lIns="87316" tIns="43658" rIns="87316" bIns="43658" rtlCol="0"/>
          <a:lstStyle>
            <a:lvl1pPr algn="l">
              <a:defRPr sz="1100"/>
            </a:lvl1pPr>
          </a:lstStyle>
          <a:p>
            <a:endParaRPr lang="en-US"/>
          </a:p>
        </p:txBody>
      </p:sp>
      <p:sp>
        <p:nvSpPr>
          <p:cNvPr id="3" name="Date Placeholder 2"/>
          <p:cNvSpPr>
            <a:spLocks noGrp="1"/>
          </p:cNvSpPr>
          <p:nvPr>
            <p:ph type="dt" idx="1"/>
          </p:nvPr>
        </p:nvSpPr>
        <p:spPr>
          <a:xfrm>
            <a:off x="3884414" y="2"/>
            <a:ext cx="2972098" cy="465742"/>
          </a:xfrm>
          <a:prstGeom prst="rect">
            <a:avLst/>
          </a:prstGeom>
        </p:spPr>
        <p:txBody>
          <a:bodyPr vert="horz" lIns="87316" tIns="43658" rIns="87316" bIns="43658" rtlCol="0"/>
          <a:lstStyle>
            <a:lvl1pPr algn="r">
              <a:defRPr sz="1100"/>
            </a:lvl1pPr>
          </a:lstStyle>
          <a:p>
            <a:fld id="{2798B811-E2E5-4164-98F2-3E36984FCE09}" type="datetimeFigureOut">
              <a:rPr lang="en-US" smtClean="0"/>
              <a:t>3/28/2023</a:t>
            </a:fld>
            <a:endParaRPr lang="en-US"/>
          </a:p>
        </p:txBody>
      </p:sp>
      <p:sp>
        <p:nvSpPr>
          <p:cNvPr id="4" name="Slide Image Placeholder 3"/>
          <p:cNvSpPr>
            <a:spLocks noGrp="1" noRot="1" noChangeAspect="1"/>
          </p:cNvSpPr>
          <p:nvPr>
            <p:ph type="sldImg" idx="2"/>
          </p:nvPr>
        </p:nvSpPr>
        <p:spPr>
          <a:xfrm>
            <a:off x="639763" y="1160463"/>
            <a:ext cx="5578475" cy="3138487"/>
          </a:xfrm>
          <a:prstGeom prst="rect">
            <a:avLst/>
          </a:prstGeom>
          <a:noFill/>
          <a:ln w="12700">
            <a:solidFill>
              <a:prstClr val="black"/>
            </a:solidFill>
          </a:ln>
        </p:spPr>
        <p:txBody>
          <a:bodyPr vert="horz" lIns="87316" tIns="43658" rIns="87316" bIns="43658" rtlCol="0" anchor="ctr"/>
          <a:lstStyle/>
          <a:p>
            <a:endParaRPr lang="en-US"/>
          </a:p>
        </p:txBody>
      </p:sp>
      <p:sp>
        <p:nvSpPr>
          <p:cNvPr id="5" name="Notes Placeholder 4"/>
          <p:cNvSpPr>
            <a:spLocks noGrp="1"/>
          </p:cNvSpPr>
          <p:nvPr>
            <p:ph type="body" sz="quarter" idx="3"/>
          </p:nvPr>
        </p:nvSpPr>
        <p:spPr>
          <a:xfrm>
            <a:off x="686098" y="4474512"/>
            <a:ext cx="5485805" cy="3659842"/>
          </a:xfrm>
          <a:prstGeom prst="rect">
            <a:avLst/>
          </a:prstGeom>
        </p:spPr>
        <p:txBody>
          <a:bodyPr vert="horz" lIns="87316" tIns="43658" rIns="87316" bIns="4365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8830658"/>
            <a:ext cx="2972098" cy="465742"/>
          </a:xfrm>
          <a:prstGeom prst="rect">
            <a:avLst/>
          </a:prstGeom>
        </p:spPr>
        <p:txBody>
          <a:bodyPr vert="horz" lIns="87316" tIns="43658" rIns="87316" bIns="43658" rtlCol="0" anchor="b"/>
          <a:lstStyle>
            <a:lvl1pPr algn="l">
              <a:defRPr sz="1100"/>
            </a:lvl1pPr>
          </a:lstStyle>
          <a:p>
            <a:endParaRPr lang="en-US"/>
          </a:p>
        </p:txBody>
      </p:sp>
      <p:sp>
        <p:nvSpPr>
          <p:cNvPr id="7" name="Slide Number Placeholder 6"/>
          <p:cNvSpPr>
            <a:spLocks noGrp="1"/>
          </p:cNvSpPr>
          <p:nvPr>
            <p:ph type="sldNum" sz="quarter" idx="5"/>
          </p:nvPr>
        </p:nvSpPr>
        <p:spPr>
          <a:xfrm>
            <a:off x="3884414" y="8830658"/>
            <a:ext cx="2972098" cy="465742"/>
          </a:xfrm>
          <a:prstGeom prst="rect">
            <a:avLst/>
          </a:prstGeom>
        </p:spPr>
        <p:txBody>
          <a:bodyPr vert="horz" lIns="87316" tIns="43658" rIns="87316" bIns="43658" rtlCol="0" anchor="b"/>
          <a:lstStyle>
            <a:lvl1pPr algn="r">
              <a:defRPr sz="1100"/>
            </a:lvl1pPr>
          </a:lstStyle>
          <a:p>
            <a:fld id="{C385358C-FAC5-4EA4-833D-E8A87BD025D6}" type="slidenum">
              <a:rPr lang="en-US" smtClean="0"/>
              <a:t>‹#›</a:t>
            </a:fld>
            <a:endParaRPr lang="en-US"/>
          </a:p>
        </p:txBody>
      </p:sp>
    </p:spTree>
    <p:extLst>
      <p:ext uri="{BB962C8B-B14F-4D97-AF65-F5344CB8AC3E}">
        <p14:creationId xmlns:p14="http://schemas.microsoft.com/office/powerpoint/2010/main" val="3612241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85358C-FAC5-4EA4-833D-E8A87BD025D6}" type="slidenum">
              <a:rPr lang="en-US" smtClean="0"/>
              <a:t>1</a:t>
            </a:fld>
            <a:endParaRPr lang="en-US"/>
          </a:p>
        </p:txBody>
      </p:sp>
    </p:spTree>
    <p:extLst>
      <p:ext uri="{BB962C8B-B14F-4D97-AF65-F5344CB8AC3E}">
        <p14:creationId xmlns:p14="http://schemas.microsoft.com/office/powerpoint/2010/main" val="4067629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a:solidFill>
                  <a:srgbClr val="000000"/>
                </a:solidFill>
                <a:latin typeface="Times New Roman" panose="02020603050405020304" pitchFamily="18" charset="0"/>
              </a:rPr>
              <a:t>FAA recipients receiving grants </a:t>
            </a:r>
            <a:r>
              <a:rPr lang="en-US" sz="1200" b="0" i="0" u="none" strike="noStrike" baseline="0">
                <a:solidFill>
                  <a:srgbClr val="FF0000"/>
                </a:solidFill>
                <a:latin typeface="Times New Roman" panose="02020603050405020304" pitchFamily="18" charset="0"/>
              </a:rPr>
              <a:t>for airport planning or development </a:t>
            </a:r>
            <a:r>
              <a:rPr lang="en-US" sz="1200" b="0" i="0" u="none" strike="noStrike" baseline="0">
                <a:solidFill>
                  <a:srgbClr val="000000"/>
                </a:solidFill>
                <a:latin typeface="Times New Roman" panose="02020603050405020304" pitchFamily="18" charset="0"/>
              </a:rPr>
              <a:t>who will award prime contracts the cumulative total value of which exceeds $250,000 in FAA funds in a Federal fiscal year.</a:t>
            </a:r>
            <a:endParaRPr lang="en-US" sz="1200" b="0" i="0" u="none" strike="noStrike" baseline="0" dirty="0">
              <a:solidFill>
                <a:srgbClr val="000000"/>
              </a:solidFill>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000000"/>
                </a:solidFill>
                <a:latin typeface="Times New Roman" panose="02020603050405020304" pitchFamily="18" charset="0"/>
              </a:rPr>
              <a:t>ACDBE is not typical at a general aviation airport in South Dakota and not part of this presentation.</a:t>
            </a:r>
            <a:endParaRPr lang="en-US" dirty="0"/>
          </a:p>
          <a:p>
            <a:endParaRPr lang="en-US"/>
          </a:p>
        </p:txBody>
      </p:sp>
      <p:sp>
        <p:nvSpPr>
          <p:cNvPr id="4" name="Slide Number Placeholder 3"/>
          <p:cNvSpPr>
            <a:spLocks noGrp="1"/>
          </p:cNvSpPr>
          <p:nvPr>
            <p:ph type="sldNum" sz="quarter" idx="5"/>
          </p:nvPr>
        </p:nvSpPr>
        <p:spPr/>
        <p:txBody>
          <a:bodyPr/>
          <a:lstStyle/>
          <a:p>
            <a:fld id="{C385358C-FAC5-4EA4-833D-E8A87BD025D6}" type="slidenum">
              <a:rPr lang="en-US" smtClean="0"/>
              <a:t>4</a:t>
            </a:fld>
            <a:endParaRPr lang="en-US"/>
          </a:p>
        </p:txBody>
      </p:sp>
    </p:spTree>
    <p:extLst>
      <p:ext uri="{BB962C8B-B14F-4D97-AF65-F5344CB8AC3E}">
        <p14:creationId xmlns:p14="http://schemas.microsoft.com/office/powerpoint/2010/main" val="3197330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000000"/>
                </a:solidFill>
                <a:latin typeface="Times New Roman" panose="02020603050405020304" pitchFamily="18" charset="0"/>
              </a:rPr>
              <a:t>FAA recipients receiving grants </a:t>
            </a:r>
            <a:r>
              <a:rPr lang="en-US" sz="1200" b="0" i="0" u="none" strike="noStrike" baseline="0" dirty="0">
                <a:solidFill>
                  <a:srgbClr val="FF0000"/>
                </a:solidFill>
                <a:latin typeface="Times New Roman" panose="02020603050405020304" pitchFamily="18" charset="0"/>
              </a:rPr>
              <a:t>for airport planning or development </a:t>
            </a:r>
            <a:r>
              <a:rPr lang="en-US" sz="1200" b="0" i="0" u="none" strike="noStrike" baseline="0" dirty="0">
                <a:solidFill>
                  <a:srgbClr val="000000"/>
                </a:solidFill>
                <a:latin typeface="Times New Roman" panose="02020603050405020304" pitchFamily="18" charset="0"/>
              </a:rPr>
              <a:t>who will award prime contracts the cumulative total value of which exceeds $250,000 in FAA funds in a Federal fiscal year.</a:t>
            </a:r>
            <a:endParaRPr lang="en-US" dirty="0"/>
          </a:p>
          <a:p>
            <a:endParaRPr lang="en-US" dirty="0"/>
          </a:p>
        </p:txBody>
      </p:sp>
      <p:sp>
        <p:nvSpPr>
          <p:cNvPr id="4" name="Slide Number Placeholder 3"/>
          <p:cNvSpPr>
            <a:spLocks noGrp="1"/>
          </p:cNvSpPr>
          <p:nvPr>
            <p:ph type="sldNum" sz="quarter" idx="5"/>
          </p:nvPr>
        </p:nvSpPr>
        <p:spPr/>
        <p:txBody>
          <a:bodyPr/>
          <a:lstStyle/>
          <a:p>
            <a:fld id="{C385358C-FAC5-4EA4-833D-E8A87BD025D6}" type="slidenum">
              <a:rPr lang="en-US" smtClean="0"/>
              <a:t>5</a:t>
            </a:fld>
            <a:endParaRPr lang="en-US" dirty="0"/>
          </a:p>
        </p:txBody>
      </p:sp>
    </p:spTree>
    <p:extLst>
      <p:ext uri="{BB962C8B-B14F-4D97-AF65-F5344CB8AC3E}">
        <p14:creationId xmlns:p14="http://schemas.microsoft.com/office/powerpoint/2010/main" val="798947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a:p>
        </p:txBody>
      </p:sp>
      <p:sp>
        <p:nvSpPr>
          <p:cNvPr id="4" name="Slide Number Placeholder 3"/>
          <p:cNvSpPr>
            <a:spLocks noGrp="1"/>
          </p:cNvSpPr>
          <p:nvPr>
            <p:ph type="sldNum" sz="quarter" idx="5"/>
          </p:nvPr>
        </p:nvSpPr>
        <p:spPr/>
        <p:txBody>
          <a:bodyPr/>
          <a:lstStyle/>
          <a:p>
            <a:fld id="{C385358C-FAC5-4EA4-833D-E8A87BD025D6}" type="slidenum">
              <a:rPr lang="en-US" smtClean="0"/>
              <a:t>7</a:t>
            </a:fld>
            <a:endParaRPr lang="en-US"/>
          </a:p>
        </p:txBody>
      </p:sp>
    </p:spTree>
    <p:extLst>
      <p:ext uri="{BB962C8B-B14F-4D97-AF65-F5344CB8AC3E}">
        <p14:creationId xmlns:p14="http://schemas.microsoft.com/office/powerpoint/2010/main" val="2673754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 posting an approved and signed copy on the city </a:t>
            </a:r>
            <a:r>
              <a:rPr lang="en-US"/>
              <a:t>/ airport website.</a:t>
            </a:r>
          </a:p>
        </p:txBody>
      </p:sp>
      <p:sp>
        <p:nvSpPr>
          <p:cNvPr id="4" name="Slide Number Placeholder 3"/>
          <p:cNvSpPr>
            <a:spLocks noGrp="1"/>
          </p:cNvSpPr>
          <p:nvPr>
            <p:ph type="sldNum" sz="quarter" idx="5"/>
          </p:nvPr>
        </p:nvSpPr>
        <p:spPr/>
        <p:txBody>
          <a:bodyPr/>
          <a:lstStyle/>
          <a:p>
            <a:fld id="{C385358C-FAC5-4EA4-833D-E8A87BD025D6}" type="slidenum">
              <a:rPr lang="en-US" smtClean="0"/>
              <a:t>9</a:t>
            </a:fld>
            <a:endParaRPr lang="en-US" dirty="0"/>
          </a:p>
        </p:txBody>
      </p:sp>
    </p:spTree>
    <p:extLst>
      <p:ext uri="{BB962C8B-B14F-4D97-AF65-F5344CB8AC3E}">
        <p14:creationId xmlns:p14="http://schemas.microsoft.com/office/powerpoint/2010/main" val="3313597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After closeout approval, we report that final payment and that’s the last time the grant is reported (for DBE Reporting).</a:t>
            </a:r>
          </a:p>
        </p:txBody>
      </p:sp>
      <p:sp>
        <p:nvSpPr>
          <p:cNvPr id="4" name="Slide Number Placeholder 3"/>
          <p:cNvSpPr>
            <a:spLocks noGrp="1"/>
          </p:cNvSpPr>
          <p:nvPr>
            <p:ph type="sldNum" sz="quarter" idx="5"/>
          </p:nvPr>
        </p:nvSpPr>
        <p:spPr/>
        <p:txBody>
          <a:bodyPr/>
          <a:lstStyle/>
          <a:p>
            <a:fld id="{C385358C-FAC5-4EA4-833D-E8A87BD025D6}" type="slidenum">
              <a:rPr lang="en-US" smtClean="0"/>
              <a:t>10</a:t>
            </a:fld>
            <a:endParaRPr lang="en-US"/>
          </a:p>
        </p:txBody>
      </p:sp>
    </p:spTree>
    <p:extLst>
      <p:ext uri="{BB962C8B-B14F-4D97-AF65-F5344CB8AC3E}">
        <p14:creationId xmlns:p14="http://schemas.microsoft.com/office/powerpoint/2010/main" val="2000904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Completed quarterly and at the end of the project.</a:t>
            </a:r>
          </a:p>
          <a:p>
            <a:r>
              <a:rPr lang="en-US" dirty="0"/>
              <a:t>This is part of the Prompt Payment requirement – Federal Contract Provisions and DBE Requirements.</a:t>
            </a:r>
          </a:p>
          <a:p>
            <a:r>
              <a:rPr lang="en-US" dirty="0"/>
              <a:t>Some states have differing time periods for Prompt Payment. South Dakota matches the FAA and it is 30-days.</a:t>
            </a:r>
          </a:p>
        </p:txBody>
      </p:sp>
      <p:sp>
        <p:nvSpPr>
          <p:cNvPr id="4" name="Slide Number Placeholder 3"/>
          <p:cNvSpPr>
            <a:spLocks noGrp="1"/>
          </p:cNvSpPr>
          <p:nvPr>
            <p:ph type="sldNum" sz="quarter" idx="5"/>
          </p:nvPr>
        </p:nvSpPr>
        <p:spPr/>
        <p:txBody>
          <a:bodyPr/>
          <a:lstStyle/>
          <a:p>
            <a:fld id="{C385358C-FAC5-4EA4-833D-E8A87BD025D6}" type="slidenum">
              <a:rPr lang="en-US" smtClean="0"/>
              <a:t>11</a:t>
            </a:fld>
            <a:endParaRPr lang="en-US" dirty="0"/>
          </a:p>
        </p:txBody>
      </p:sp>
    </p:spTree>
    <p:extLst>
      <p:ext uri="{BB962C8B-B14F-4D97-AF65-F5344CB8AC3E}">
        <p14:creationId xmlns:p14="http://schemas.microsoft.com/office/powerpoint/2010/main" val="3835781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40C28"/>
                </a:solidFill>
                <a:effectLst/>
                <a:latin typeface="Google Sans"/>
              </a:rPr>
              <a:t>A race-conscious program is one that focuses on, and provides benefits only for, DBEs</a:t>
            </a:r>
            <a:r>
              <a:rPr lang="en-US" b="0" i="0" dirty="0">
                <a:solidFill>
                  <a:srgbClr val="202124"/>
                </a:solidFill>
                <a:effectLst/>
                <a:latin typeface="Google Sans"/>
              </a:rPr>
              <a:t>. The use of contract goals is the primary example of a race-conscious measure in the DBE program. </a:t>
            </a:r>
          </a:p>
          <a:p>
            <a:r>
              <a:rPr lang="en-US" b="0" i="0" dirty="0">
                <a:solidFill>
                  <a:srgbClr val="202124"/>
                </a:solidFill>
                <a:effectLst/>
                <a:latin typeface="Google Sans"/>
              </a:rPr>
              <a:t>A race-neutral program is one that, while benefiting DBEs, is not solely focused on DBE firms.</a:t>
            </a:r>
            <a:endParaRPr lang="en-US" dirty="0"/>
          </a:p>
        </p:txBody>
      </p:sp>
      <p:sp>
        <p:nvSpPr>
          <p:cNvPr id="4" name="Slide Number Placeholder 3"/>
          <p:cNvSpPr>
            <a:spLocks noGrp="1"/>
          </p:cNvSpPr>
          <p:nvPr>
            <p:ph type="sldNum" sz="quarter" idx="5"/>
          </p:nvPr>
        </p:nvSpPr>
        <p:spPr/>
        <p:txBody>
          <a:bodyPr/>
          <a:lstStyle/>
          <a:p>
            <a:fld id="{C385358C-FAC5-4EA4-833D-E8A87BD025D6}" type="slidenum">
              <a:rPr lang="en-US" smtClean="0"/>
              <a:t>13</a:t>
            </a:fld>
            <a:endParaRPr lang="en-US"/>
          </a:p>
        </p:txBody>
      </p:sp>
    </p:spTree>
    <p:extLst>
      <p:ext uri="{BB962C8B-B14F-4D97-AF65-F5344CB8AC3E}">
        <p14:creationId xmlns:p14="http://schemas.microsoft.com/office/powerpoint/2010/main" val="1555678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553805"/>
            <a:ext cx="10363200" cy="1470025"/>
          </a:xfrm>
        </p:spPr>
        <p:txBody>
          <a:bodyPr/>
          <a:lstStyle>
            <a:lvl1pPr>
              <a:defRPr>
                <a:latin typeface="ScalaSansOT" panose="020B0504030101020102" pitchFamily="34" charset="0"/>
              </a:defRPr>
            </a:lvl1pPr>
          </a:lstStyle>
          <a:p>
            <a:r>
              <a:rPr lang="en-US"/>
              <a:t>Click to edit Master title style</a:t>
            </a:r>
          </a:p>
        </p:txBody>
      </p:sp>
      <p:sp>
        <p:nvSpPr>
          <p:cNvPr id="3" name="Subtitle 2"/>
          <p:cNvSpPr>
            <a:spLocks noGrp="1"/>
          </p:cNvSpPr>
          <p:nvPr>
            <p:ph type="subTitle" idx="1"/>
          </p:nvPr>
        </p:nvSpPr>
        <p:spPr>
          <a:xfrm>
            <a:off x="1828800" y="5349875"/>
            <a:ext cx="8534400" cy="685800"/>
          </a:xfrm>
        </p:spPr>
        <p:txBody>
          <a:bodyPr/>
          <a:lstStyle>
            <a:lvl1pPr marL="0" indent="0" algn="ctr">
              <a:buNone/>
              <a:defRPr>
                <a:solidFill>
                  <a:schemeClr val="tx1">
                    <a:tint val="75000"/>
                  </a:schemeClr>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82663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3"/>
            <a:ext cx="2844800" cy="365125"/>
          </a:xfrm>
          <a:prstGeom prst="rect">
            <a:avLst/>
          </a:prstGeom>
        </p:spPr>
        <p:txBody>
          <a:bodyPr/>
          <a:lstStyle>
            <a:lvl1pPr>
              <a:defRPr>
                <a:latin typeface="Calibri" panose="020F0502020204030204" pitchFamily="34" charset="0"/>
              </a:defRPr>
            </a:lvl1pPr>
          </a:lstStyle>
          <a:p>
            <a:fld id="{CF21C12F-8C73-4CB4-972D-2A6F1AF50888}" type="datetimeFigureOut">
              <a:rPr lang="en-US" smtClean="0"/>
              <a:pPr/>
              <a:t>3/28/2023</a:t>
            </a:fld>
            <a:endParaRPr lang="en-US"/>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lvl1pPr>
              <a:defRPr>
                <a:latin typeface="Calibri" panose="020F0502020204030204" pitchFamily="34" charset="0"/>
              </a:defRPr>
            </a:lvl1pPr>
          </a:lstStyle>
          <a:p>
            <a:endParaRPr lang="en-US"/>
          </a:p>
        </p:txBody>
      </p:sp>
      <p:sp>
        <p:nvSpPr>
          <p:cNvPr id="7" name="Slide Number Placeholder 6"/>
          <p:cNvSpPr>
            <a:spLocks noGrp="1"/>
          </p:cNvSpPr>
          <p:nvPr>
            <p:ph type="sldNum" sz="quarter" idx="12"/>
          </p:nvPr>
        </p:nvSpPr>
        <p:spPr>
          <a:xfrm>
            <a:off x="8737600" y="6356353"/>
            <a:ext cx="2844800" cy="365125"/>
          </a:xfrm>
          <a:prstGeom prst="rect">
            <a:avLst/>
          </a:prstGeom>
        </p:spPr>
        <p:txBody>
          <a:bodyPr/>
          <a:lstStyle>
            <a:lvl1pPr>
              <a:defRPr>
                <a:latin typeface="Calibri" panose="020F0502020204030204" pitchFamily="34" charset="0"/>
              </a:defRPr>
            </a:lvl1pPr>
          </a:lstStyle>
          <a:p>
            <a:fld id="{4F4E7CAB-AF4A-4B05-B636-2EDE2AC58E22}" type="slidenum">
              <a:rPr lang="en-US" smtClean="0"/>
              <a:pPr/>
              <a:t>‹#›</a:t>
            </a:fld>
            <a:endParaRPr lang="en-US"/>
          </a:p>
        </p:txBody>
      </p:sp>
    </p:spTree>
    <p:extLst>
      <p:ext uri="{BB962C8B-B14F-4D97-AF65-F5344CB8AC3E}">
        <p14:creationId xmlns:p14="http://schemas.microsoft.com/office/powerpoint/2010/main" val="433418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 Titl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8C645DF-2E5E-403A-83DB-0C4FB14466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 y="0"/>
            <a:ext cx="12188952" cy="6858000"/>
          </a:xfrm>
          <a:prstGeom prst="rect">
            <a:avLst/>
          </a:prstGeom>
        </p:spPr>
      </p:pic>
    </p:spTree>
    <p:extLst>
      <p:ext uri="{BB962C8B-B14F-4D97-AF65-F5344CB8AC3E}">
        <p14:creationId xmlns:p14="http://schemas.microsoft.com/office/powerpoint/2010/main" val="140249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380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AB990-A245-4BE7-9E45-F882A0A9E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AB6C52-600D-4ABB-BDA6-0800C9C7D5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B3DADF-0BC1-4CF7-BCEA-60EE606BC9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7B8D5B-2ED7-4475-A465-4F9E2C0C5BAB}"/>
              </a:ext>
            </a:extLst>
          </p:cNvPr>
          <p:cNvSpPr>
            <a:spLocks noGrp="1"/>
          </p:cNvSpPr>
          <p:nvPr>
            <p:ph type="dt" sz="half" idx="10"/>
          </p:nvPr>
        </p:nvSpPr>
        <p:spPr/>
        <p:txBody>
          <a:bodyPr/>
          <a:lstStyle/>
          <a:p>
            <a:fld id="{AFC6EFE9-55A8-48BA-9DAC-92F206FFAA48}" type="datetimeFigureOut">
              <a:rPr lang="en-US" smtClean="0"/>
              <a:t>3/28/2023</a:t>
            </a:fld>
            <a:endParaRPr lang="en-US"/>
          </a:p>
        </p:txBody>
      </p:sp>
      <p:sp>
        <p:nvSpPr>
          <p:cNvPr id="6" name="Footer Placeholder 5">
            <a:extLst>
              <a:ext uri="{FF2B5EF4-FFF2-40B4-BE49-F238E27FC236}">
                <a16:creationId xmlns:a16="http://schemas.microsoft.com/office/drawing/2014/main" id="{40AEA030-E66B-4B5D-A302-26398D853F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79590F-EEC8-4025-80AE-9C699A5E39D4}"/>
              </a:ext>
            </a:extLst>
          </p:cNvPr>
          <p:cNvSpPr>
            <a:spLocks noGrp="1"/>
          </p:cNvSpPr>
          <p:nvPr>
            <p:ph type="sldNum" sz="quarter" idx="12"/>
          </p:nvPr>
        </p:nvSpPr>
        <p:spPr/>
        <p:txBody>
          <a:bodyPr/>
          <a:lstStyle/>
          <a:p>
            <a:fld id="{583ADE98-0AD8-4CE1-A409-FDD6DAC7B4EA}" type="slidenum">
              <a:rPr lang="en-US" smtClean="0"/>
              <a:t>‹#›</a:t>
            </a:fld>
            <a:endParaRPr lang="en-US"/>
          </a:p>
        </p:txBody>
      </p:sp>
    </p:spTree>
    <p:extLst>
      <p:ext uri="{BB962C8B-B14F-4D97-AF65-F5344CB8AC3E}">
        <p14:creationId xmlns:p14="http://schemas.microsoft.com/office/powerpoint/2010/main" val="118440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2"/>
          <p:cNvSpPr>
            <a:spLocks noGrp="1"/>
          </p:cNvSpPr>
          <p:nvPr>
            <p:ph idx="1"/>
          </p:nvPr>
        </p:nvSpPr>
        <p:spPr>
          <a:xfrm>
            <a:off x="609600" y="1904999"/>
            <a:ext cx="10972800" cy="4114801"/>
          </a:xfrm>
        </p:spPr>
        <p:txBody>
          <a:bodyPr>
            <a:normAutofit/>
          </a:bodyPr>
          <a:lstStyle>
            <a:lvl1pPr marL="342900" indent="-342900">
              <a:buFontTx/>
              <a:buBlip>
                <a:blip r:embed="rId2"/>
              </a:buBlip>
              <a:defRPr>
                <a:latin typeface="Calibri" panose="020F0502020204030204" pitchFamily="34" charset="0"/>
              </a:defRPr>
            </a:lvl1pPr>
            <a:lvl2pPr marL="742950" indent="-285750">
              <a:buFontTx/>
              <a:buBlip>
                <a:blip r:embed="rId2"/>
              </a:buBlip>
              <a:defRPr>
                <a:latin typeface="Calibri" panose="020F0502020204030204" pitchFamily="34" charset="0"/>
              </a:defRPr>
            </a:lvl2pPr>
            <a:lvl3pPr marL="1143000" indent="-228600">
              <a:buFontTx/>
              <a:buBlip>
                <a:blip r:embed="rId2"/>
              </a:buBlip>
              <a:defRPr>
                <a:latin typeface="Calibri" panose="020F0502020204030204" pitchFamily="34" charset="0"/>
              </a:defRPr>
            </a:lvl3pPr>
          </a:lstStyle>
          <a:p>
            <a:r>
              <a:rPr lang="en-US"/>
              <a:t>Text</a:t>
            </a:r>
          </a:p>
          <a:p>
            <a:r>
              <a:rPr lang="en-US"/>
              <a:t>Text</a:t>
            </a:r>
          </a:p>
          <a:p>
            <a:pPr lvl="1"/>
            <a:r>
              <a:rPr lang="en-US"/>
              <a:t>Text</a:t>
            </a:r>
          </a:p>
          <a:p>
            <a:pPr lvl="2"/>
            <a:r>
              <a:rPr lang="en-US"/>
              <a:t>Text</a:t>
            </a:r>
          </a:p>
          <a:p>
            <a:pPr lvl="1"/>
            <a:r>
              <a:rPr lang="en-US"/>
              <a:t>Text</a:t>
            </a:r>
          </a:p>
          <a:p>
            <a:pPr lvl="2"/>
            <a:r>
              <a:rPr lang="en-US"/>
              <a:t>Text</a:t>
            </a:r>
          </a:p>
        </p:txBody>
      </p:sp>
      <p:sp>
        <p:nvSpPr>
          <p:cNvPr id="4" name="Title 1"/>
          <p:cNvSpPr>
            <a:spLocks noGrp="1"/>
          </p:cNvSpPr>
          <p:nvPr>
            <p:ph type="title" hasCustomPrompt="1"/>
          </p:nvPr>
        </p:nvSpPr>
        <p:spPr>
          <a:xfrm>
            <a:off x="609600" y="258762"/>
            <a:ext cx="10972800" cy="1112838"/>
          </a:xfrm>
        </p:spPr>
        <p:txBody>
          <a:bodyPr/>
          <a:lstStyle>
            <a:lvl1pPr>
              <a:defRPr b="0" baseline="0">
                <a:solidFill>
                  <a:schemeClr val="bg1"/>
                </a:solidFill>
                <a:latin typeface="Calibri" panose="020F0502020204030204" pitchFamily="34" charset="0"/>
              </a:defRPr>
            </a:lvl1pPr>
          </a:lstStyle>
          <a:p>
            <a:r>
              <a:rPr lang="en-US"/>
              <a:t>Title Goes Here</a:t>
            </a:r>
          </a:p>
        </p:txBody>
      </p:sp>
    </p:spTree>
    <p:extLst>
      <p:ext uri="{BB962C8B-B14F-4D97-AF65-F5344CB8AC3E}">
        <p14:creationId xmlns:p14="http://schemas.microsoft.com/office/powerpoint/2010/main" val="407966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58762"/>
            <a:ext cx="10972800" cy="1112838"/>
          </a:xfrm>
        </p:spPr>
        <p:txBody>
          <a:bodyPr/>
          <a:lstStyle>
            <a:lvl1pPr>
              <a:defRPr>
                <a:solidFill>
                  <a:schemeClr val="bg1"/>
                </a:solidFill>
                <a:latin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4876800" y="1904999"/>
            <a:ext cx="6807200" cy="4114801"/>
          </a:xfrm>
        </p:spPr>
        <p:txBody>
          <a:bodyPr>
            <a:normAutofit/>
          </a:bodyPr>
          <a:lstStyle>
            <a:lvl1pPr marL="342900" indent="-342900">
              <a:buFontTx/>
              <a:buBlip>
                <a:blip r:embed="rId2"/>
              </a:buBlip>
              <a:defRPr sz="2200">
                <a:solidFill>
                  <a:schemeClr val="tx1"/>
                </a:solidFill>
                <a:latin typeface="Calibri" panose="020F0502020204030204" pitchFamily="34" charset="0"/>
              </a:defRPr>
            </a:lvl1pPr>
            <a:lvl2pPr marL="742950" indent="-285750">
              <a:buFontTx/>
              <a:buBlip>
                <a:blip r:embed="rId2"/>
              </a:buBlip>
              <a:defRPr sz="2200">
                <a:solidFill>
                  <a:schemeClr val="tx1"/>
                </a:solidFill>
                <a:latin typeface="Calibri" panose="020F0502020204030204" pitchFamily="34" charset="0"/>
              </a:defRPr>
            </a:lvl2pPr>
            <a:lvl3pPr marL="1143000" indent="-228600">
              <a:buFontTx/>
              <a:buBlip>
                <a:blip r:embed="rId2"/>
              </a:buBlip>
              <a:defRPr sz="2200">
                <a:solidFill>
                  <a:schemeClr val="tx1"/>
                </a:solidFill>
                <a:latin typeface="Calibri" panose="020F0502020204030204" pitchFamily="34" charset="0"/>
              </a:defRPr>
            </a:lvl3pPr>
            <a:lvl4pPr marL="1600200" indent="-228600">
              <a:buFontTx/>
              <a:buBlip>
                <a:blip r:embed="rId2"/>
              </a:buBlip>
              <a:defRPr sz="2200">
                <a:solidFill>
                  <a:schemeClr val="tx1"/>
                </a:solidFill>
                <a:latin typeface="Calibri" panose="020F0502020204030204" pitchFamily="34" charset="0"/>
              </a:defRPr>
            </a:lvl4pPr>
            <a:lvl5pPr marL="2057400" indent="-228600">
              <a:buFontTx/>
              <a:buBlip>
                <a:blip r:embed="rId2"/>
              </a:buBlip>
              <a:defRPr sz="220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396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130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5" y="304800"/>
            <a:ext cx="12149137" cy="1020762"/>
          </a:xfrm>
        </p:spPr>
        <p:txBody>
          <a:bodyPr/>
          <a:lstStyle>
            <a:lvl1pPr>
              <a:defRPr>
                <a:latin typeface="ScalaSansOT" panose="020B0504030101020102" pitchFamily="34" charset="0"/>
              </a:defRPr>
            </a:lvl1pPr>
          </a:lstStyle>
          <a:p>
            <a:r>
              <a:rPr lang="en-US"/>
              <a:t>Click to edit Master title style</a:t>
            </a:r>
          </a:p>
        </p:txBody>
      </p:sp>
      <p:sp>
        <p:nvSpPr>
          <p:cNvPr id="3" name="Content Placeholder 2"/>
          <p:cNvSpPr>
            <a:spLocks noGrp="1"/>
          </p:cNvSpPr>
          <p:nvPr>
            <p:ph sz="half" idx="1"/>
          </p:nvPr>
        </p:nvSpPr>
        <p:spPr>
          <a:xfrm>
            <a:off x="457200" y="1600203"/>
            <a:ext cx="5384800" cy="4525963"/>
          </a:xfrm>
        </p:spPr>
        <p:txBody>
          <a:bodyPr/>
          <a:lstStyle>
            <a:lvl1pPr marL="342900" indent="-342900">
              <a:buFontTx/>
              <a:buBlip>
                <a:blip r:embed="rId2"/>
              </a:buBlip>
              <a:defRPr sz="2800">
                <a:latin typeface="ScalaSansOT" panose="020B0504030101020102" pitchFamily="34" charset="0"/>
              </a:defRPr>
            </a:lvl1pPr>
            <a:lvl2pPr marL="742950" indent="-285750">
              <a:buFontTx/>
              <a:buBlip>
                <a:blip r:embed="rId2"/>
              </a:buBlip>
              <a:defRPr sz="2400">
                <a:latin typeface="ScalaSansOT" panose="020B0504030101020102" pitchFamily="34" charset="0"/>
              </a:defRPr>
            </a:lvl2pPr>
            <a:lvl3pPr marL="1143000" indent="-228600">
              <a:buFontTx/>
              <a:buBlip>
                <a:blip r:embed="rId2"/>
              </a:buBlip>
              <a:defRPr sz="2000">
                <a:latin typeface="ScalaSansOT" panose="020B0504030101020102" pitchFamily="34" charset="0"/>
              </a:defRPr>
            </a:lvl3pPr>
            <a:lvl4pPr marL="1600200" indent="-228600">
              <a:buFontTx/>
              <a:buBlip>
                <a:blip r:embed="rId2"/>
              </a:buBlip>
              <a:defRPr sz="1800">
                <a:latin typeface="ScalaSansOT" panose="020B0504030101020102" pitchFamily="34" charset="0"/>
              </a:defRPr>
            </a:lvl4pPr>
            <a:lvl5pPr marL="2057400" indent="-228600">
              <a:buFontTx/>
              <a:buBlip>
                <a:blip r:embed="rId2"/>
              </a:buBlip>
              <a:defRPr sz="1800">
                <a:latin typeface="ScalaSansOT" panose="020B05040301010201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3"/>
            <a:ext cx="2844800" cy="365125"/>
          </a:xfrm>
          <a:prstGeom prst="rect">
            <a:avLst/>
          </a:prstGeom>
        </p:spPr>
        <p:txBody>
          <a:bodyPr/>
          <a:lstStyle/>
          <a:p>
            <a:fld id="{CF21C12F-8C73-4CB4-972D-2A6F1AF50888}" type="datetimeFigureOut">
              <a:rPr lang="en-US" smtClean="0"/>
              <a:t>3/28/2023</a:t>
            </a:fld>
            <a:endParaRPr lang="en-US"/>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3"/>
            <a:ext cx="2844800" cy="365125"/>
          </a:xfrm>
          <a:prstGeom prst="rect">
            <a:avLst/>
          </a:prstGeom>
        </p:spPr>
        <p:txBody>
          <a:bodyPr/>
          <a:lstStyle/>
          <a:p>
            <a:fld id="{4F4E7CAB-AF4A-4B05-B636-2EDE2AC58E22}" type="slidenum">
              <a:rPr lang="en-US" smtClean="0"/>
              <a:t>‹#›</a:t>
            </a:fld>
            <a:endParaRPr lang="en-US"/>
          </a:p>
        </p:txBody>
      </p:sp>
      <p:sp>
        <p:nvSpPr>
          <p:cNvPr id="8" name="Content Placeholder 2"/>
          <p:cNvSpPr>
            <a:spLocks noGrp="1"/>
          </p:cNvSpPr>
          <p:nvPr>
            <p:ph sz="half" idx="13"/>
          </p:nvPr>
        </p:nvSpPr>
        <p:spPr>
          <a:xfrm>
            <a:off x="6350000" y="1604871"/>
            <a:ext cx="5384800" cy="4525963"/>
          </a:xfrm>
        </p:spPr>
        <p:txBody>
          <a:bodyPr/>
          <a:lstStyle>
            <a:lvl1pPr marL="342900" indent="-342900">
              <a:buFontTx/>
              <a:buBlip>
                <a:blip r:embed="rId2"/>
              </a:buBlip>
              <a:defRPr sz="2800">
                <a:latin typeface="ScalaSansOT" panose="020B0504030101020102" pitchFamily="34" charset="0"/>
              </a:defRPr>
            </a:lvl1pPr>
            <a:lvl2pPr marL="742950" indent="-285750">
              <a:buFontTx/>
              <a:buBlip>
                <a:blip r:embed="rId2"/>
              </a:buBlip>
              <a:defRPr sz="2400">
                <a:latin typeface="ScalaSansOT" panose="020B0504030101020102" pitchFamily="34" charset="0"/>
              </a:defRPr>
            </a:lvl2pPr>
            <a:lvl3pPr marL="1143000" indent="-228600">
              <a:buFontTx/>
              <a:buBlip>
                <a:blip r:embed="rId2"/>
              </a:buBlip>
              <a:defRPr sz="2000">
                <a:latin typeface="ScalaSansOT" panose="020B0504030101020102" pitchFamily="34" charset="0"/>
              </a:defRPr>
            </a:lvl3pPr>
            <a:lvl4pPr marL="1600200" indent="-228600">
              <a:buFontTx/>
              <a:buBlip>
                <a:blip r:embed="rId2"/>
              </a:buBlip>
              <a:defRPr sz="1800">
                <a:latin typeface="ScalaSansOT" panose="020B0504030101020102" pitchFamily="34" charset="0"/>
              </a:defRPr>
            </a:lvl4pPr>
            <a:lvl5pPr marL="2057400" indent="-228600">
              <a:buFontTx/>
              <a:buBlip>
                <a:blip r:embed="rId2"/>
              </a:buBlip>
              <a:defRPr sz="1800">
                <a:latin typeface="ScalaSansOT" panose="020B0504030101020102"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11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865" y="274638"/>
            <a:ext cx="12149137" cy="1020762"/>
          </a:xfrm>
        </p:spPr>
        <p:txBody>
          <a:bodyPr/>
          <a:lstStyle>
            <a:lvl1pPr>
              <a:defRPr>
                <a:latin typeface="Calibri" panose="020F050202020403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marL="342900" indent="-342900">
              <a:buFontTx/>
              <a:buBlip>
                <a:blip r:embed="rId2"/>
              </a:buBlip>
              <a:defRPr sz="2400">
                <a:latin typeface="Calibri" panose="020F0502020204030204" pitchFamily="34" charset="0"/>
              </a:defRPr>
            </a:lvl1pPr>
            <a:lvl2pPr marL="742950" indent="-285750">
              <a:buFontTx/>
              <a:buBlip>
                <a:blip r:embed="rId2"/>
              </a:buBlip>
              <a:defRPr sz="2000">
                <a:latin typeface="Calibri" panose="020F0502020204030204" pitchFamily="34" charset="0"/>
              </a:defRPr>
            </a:lvl2pPr>
            <a:lvl3pPr marL="1143000" indent="-228600">
              <a:buFontTx/>
              <a:buBlip>
                <a:blip r:embed="rId2"/>
              </a:buBlip>
              <a:defRPr sz="1800">
                <a:latin typeface="Calibri" panose="020F0502020204030204" pitchFamily="34" charset="0"/>
              </a:defRPr>
            </a:lvl3pPr>
            <a:lvl4pPr marL="1600200" indent="-228600">
              <a:buFontTx/>
              <a:buBlip>
                <a:blip r:embed="rId2"/>
              </a:buBlip>
              <a:defRPr sz="1600">
                <a:latin typeface="Calibri" panose="020F0502020204030204" pitchFamily="34" charset="0"/>
              </a:defRPr>
            </a:lvl4pPr>
            <a:lvl5pPr marL="2057400" indent="-228600">
              <a:buFontTx/>
              <a:buBlip>
                <a:blip r:embed="rId2"/>
              </a:buBlip>
              <a:defRPr sz="1600">
                <a:latin typeface="Calibri" panose="020F050202020403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a:xfrm>
            <a:off x="609600" y="6356353"/>
            <a:ext cx="2844800" cy="365125"/>
          </a:xfrm>
          <a:prstGeom prst="rect">
            <a:avLst/>
          </a:prstGeom>
        </p:spPr>
        <p:txBody>
          <a:bodyPr/>
          <a:lstStyle/>
          <a:p>
            <a:fld id="{CF21C12F-8C73-4CB4-972D-2A6F1AF50888}" type="datetimeFigureOut">
              <a:rPr lang="en-US" smtClean="0"/>
              <a:t>3/28/2023</a:t>
            </a:fld>
            <a:endParaRPr lang="en-US"/>
          </a:p>
        </p:txBody>
      </p:sp>
      <p:sp>
        <p:nvSpPr>
          <p:cNvPr id="8" name="Footer Placeholder 7"/>
          <p:cNvSpPr>
            <a:spLocks noGrp="1"/>
          </p:cNvSpPr>
          <p:nvPr>
            <p:ph type="ftr" sz="quarter" idx="11"/>
          </p:nvPr>
        </p:nvSpPr>
        <p:spPr>
          <a:xfrm>
            <a:off x="4165600" y="6356353"/>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37600" y="6356353"/>
            <a:ext cx="2844800" cy="365125"/>
          </a:xfrm>
          <a:prstGeom prst="rect">
            <a:avLst/>
          </a:prstGeom>
        </p:spPr>
        <p:txBody>
          <a:bodyPr/>
          <a:lstStyle/>
          <a:p>
            <a:fld id="{4F4E7CAB-AF4A-4B05-B636-2EDE2AC58E22}" type="slidenum">
              <a:rPr lang="en-US" smtClean="0"/>
              <a:t>‹#›</a:t>
            </a:fld>
            <a:endParaRPr lang="en-US"/>
          </a:p>
        </p:txBody>
      </p:sp>
      <p:sp>
        <p:nvSpPr>
          <p:cNvPr id="10" name="Content Placeholder 3"/>
          <p:cNvSpPr>
            <a:spLocks noGrp="1"/>
          </p:cNvSpPr>
          <p:nvPr>
            <p:ph sz="half" idx="13"/>
          </p:nvPr>
        </p:nvSpPr>
        <p:spPr>
          <a:xfrm>
            <a:off x="6193369" y="2204422"/>
            <a:ext cx="5386917" cy="3951288"/>
          </a:xfrm>
        </p:spPr>
        <p:txBody>
          <a:bodyPr/>
          <a:lstStyle>
            <a:lvl1pPr marL="342900" indent="-342900">
              <a:buFontTx/>
              <a:buBlip>
                <a:blip r:embed="rId2"/>
              </a:buBlip>
              <a:defRPr sz="2400">
                <a:latin typeface="Calibri" panose="020F0502020204030204" pitchFamily="34" charset="0"/>
              </a:defRPr>
            </a:lvl1pPr>
            <a:lvl2pPr marL="742950" indent="-285750">
              <a:buFontTx/>
              <a:buBlip>
                <a:blip r:embed="rId2"/>
              </a:buBlip>
              <a:defRPr sz="2000">
                <a:latin typeface="Calibri" panose="020F0502020204030204" pitchFamily="34" charset="0"/>
              </a:defRPr>
            </a:lvl2pPr>
            <a:lvl3pPr marL="1143000" indent="-228600">
              <a:buFontTx/>
              <a:buBlip>
                <a:blip r:embed="rId2"/>
              </a:buBlip>
              <a:defRPr sz="1800">
                <a:latin typeface="Calibri" panose="020F0502020204030204" pitchFamily="34" charset="0"/>
              </a:defRPr>
            </a:lvl3pPr>
            <a:lvl4pPr marL="1600200" indent="-228600">
              <a:buFontTx/>
              <a:buBlip>
                <a:blip r:embed="rId2"/>
              </a:buBlip>
              <a:defRPr sz="1600">
                <a:latin typeface="Calibri" panose="020F0502020204030204" pitchFamily="34" charset="0"/>
              </a:defRPr>
            </a:lvl4pPr>
            <a:lvl5pPr marL="2057400" indent="-228600">
              <a:buFontTx/>
              <a:buBlip>
                <a:blip r:embed="rId2"/>
              </a:buBlip>
              <a:defRPr sz="1600">
                <a:latin typeface="Calibri" panose="020F050202020403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2242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2865" y="274638"/>
            <a:ext cx="12149137" cy="1020762"/>
          </a:xfrm>
        </p:spPr>
        <p:txBody>
          <a:bodyPr/>
          <a:lstStyle>
            <a:lvl1pPr>
              <a:defRPr>
                <a:latin typeface="Calibri" panose="020F0502020204030204" pitchFamily="34" charset="0"/>
              </a:defRPr>
            </a:lvl1p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p>
            <a:fld id="{CF21C12F-8C73-4CB4-972D-2A6F1AF50888}" type="datetimeFigureOut">
              <a:rPr lang="en-US" smtClean="0"/>
              <a:t>3/28/2023</a:t>
            </a:fld>
            <a:endParaRPr lang="en-US"/>
          </a:p>
        </p:txBody>
      </p:sp>
      <p:sp>
        <p:nvSpPr>
          <p:cNvPr id="4" name="Footer Placeholder 3"/>
          <p:cNvSpPr>
            <a:spLocks noGrp="1"/>
          </p:cNvSpPr>
          <p:nvPr>
            <p:ph type="ftr" sz="quarter" idx="11"/>
          </p:nvPr>
        </p:nvSpPr>
        <p:spPr>
          <a:xfrm>
            <a:off x="4165600" y="6356353"/>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p>
            <a:fld id="{4F4E7CAB-AF4A-4B05-B636-2EDE2AC58E22}" type="slidenum">
              <a:rPr lang="en-US" smtClean="0"/>
              <a:t>‹#›</a:t>
            </a:fld>
            <a:endParaRPr lang="en-US"/>
          </a:p>
        </p:txBody>
      </p:sp>
    </p:spTree>
    <p:extLst>
      <p:ext uri="{BB962C8B-B14F-4D97-AF65-F5344CB8AC3E}">
        <p14:creationId xmlns:p14="http://schemas.microsoft.com/office/powerpoint/2010/main" val="390000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3"/>
            <a:ext cx="2844800" cy="365125"/>
          </a:xfrm>
          <a:prstGeom prst="rect">
            <a:avLst/>
          </a:prstGeom>
        </p:spPr>
        <p:txBody>
          <a:bodyPr/>
          <a:lstStyle/>
          <a:p>
            <a:fld id="{CF21C12F-8C73-4CB4-972D-2A6F1AF50888}" type="datetimeFigureOut">
              <a:rPr lang="en-US" smtClean="0"/>
              <a:t>3/28/2023</a:t>
            </a:fld>
            <a:endParaRPr lang="en-US"/>
          </a:p>
        </p:txBody>
      </p:sp>
      <p:sp>
        <p:nvSpPr>
          <p:cNvPr id="3" name="Footer Placeholder 2"/>
          <p:cNvSpPr>
            <a:spLocks noGrp="1"/>
          </p:cNvSpPr>
          <p:nvPr>
            <p:ph type="ftr" sz="quarter" idx="11"/>
          </p:nvPr>
        </p:nvSpPr>
        <p:spPr>
          <a:xfrm>
            <a:off x="4165600" y="6356353"/>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37600" y="6356353"/>
            <a:ext cx="2844800" cy="365125"/>
          </a:xfrm>
          <a:prstGeom prst="rect">
            <a:avLst/>
          </a:prstGeom>
        </p:spPr>
        <p:txBody>
          <a:bodyPr/>
          <a:lstStyle/>
          <a:p>
            <a:fld id="{4F4E7CAB-AF4A-4B05-B636-2EDE2AC58E22}" type="slidenum">
              <a:rPr lang="en-US" smtClean="0"/>
              <a:t>‹#›</a:t>
            </a:fld>
            <a:endParaRPr lang="en-US"/>
          </a:p>
        </p:txBody>
      </p:sp>
    </p:spTree>
    <p:extLst>
      <p:ext uri="{BB962C8B-B14F-4D97-AF65-F5344CB8AC3E}">
        <p14:creationId xmlns:p14="http://schemas.microsoft.com/office/powerpoint/2010/main" val="365905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52400"/>
            <a:ext cx="4011084" cy="1162050"/>
          </a:xfrm>
        </p:spPr>
        <p:txBody>
          <a:bodyPr anchor="b"/>
          <a:lstStyle>
            <a:lvl1pPr algn="l">
              <a:defRPr sz="2000" b="1">
                <a:latin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4766733" y="1447801"/>
            <a:ext cx="6815667" cy="4038600"/>
          </a:xfrm>
        </p:spPr>
        <p:txBody>
          <a:bodyPr/>
          <a:lstStyle>
            <a:lvl1pPr marL="342900" indent="-342900">
              <a:buFontTx/>
              <a:buBlip>
                <a:blip r:embed="rId2"/>
              </a:buBlip>
              <a:defRPr sz="3200">
                <a:latin typeface="Calibri" panose="020F0502020204030204" pitchFamily="34" charset="0"/>
              </a:defRPr>
            </a:lvl1pPr>
            <a:lvl2pPr marL="742950" indent="-285750">
              <a:buFontTx/>
              <a:buBlip>
                <a:blip r:embed="rId2"/>
              </a:buBlip>
              <a:defRPr sz="2800">
                <a:latin typeface="Calibri" panose="020F0502020204030204" pitchFamily="34" charset="0"/>
              </a:defRPr>
            </a:lvl2pPr>
            <a:lvl3pPr marL="1143000" indent="-228600">
              <a:buFontTx/>
              <a:buBlip>
                <a:blip r:embed="rId2"/>
              </a:buBlip>
              <a:defRPr sz="2400">
                <a:latin typeface="Calibri" panose="020F0502020204030204" pitchFamily="34" charset="0"/>
              </a:defRPr>
            </a:lvl3pPr>
            <a:lvl4pPr marL="1600200" indent="-228600">
              <a:buFontTx/>
              <a:buBlip>
                <a:blip r:embed="rId2"/>
              </a:buBlip>
              <a:defRPr sz="2000">
                <a:latin typeface="Calibri" panose="020F0502020204030204" pitchFamily="34" charset="0"/>
              </a:defRPr>
            </a:lvl4pPr>
            <a:lvl5pPr marL="2057400" indent="-228600">
              <a:buFontTx/>
              <a:buBlip>
                <a:blip r:embed="rId2"/>
              </a:buBlip>
              <a:defRPr sz="2000">
                <a:latin typeface="Calibri" panose="020F0502020204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3"/>
            <a:ext cx="2844800" cy="365125"/>
          </a:xfrm>
          <a:prstGeom prst="rect">
            <a:avLst/>
          </a:prstGeom>
        </p:spPr>
        <p:txBody>
          <a:bodyPr/>
          <a:lstStyle>
            <a:lvl1pPr>
              <a:defRPr>
                <a:latin typeface="Calibri" panose="020F0502020204030204" pitchFamily="34" charset="0"/>
              </a:defRPr>
            </a:lvl1pPr>
          </a:lstStyle>
          <a:p>
            <a:fld id="{CF21C12F-8C73-4CB4-972D-2A6F1AF50888}" type="datetimeFigureOut">
              <a:rPr lang="en-US" smtClean="0"/>
              <a:pPr/>
              <a:t>3/28/2023</a:t>
            </a:fld>
            <a:endParaRPr lang="en-US"/>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lvl1pPr>
              <a:defRPr>
                <a:latin typeface="Calibri" panose="020F0502020204030204" pitchFamily="34" charset="0"/>
              </a:defRPr>
            </a:lvl1pPr>
          </a:lstStyle>
          <a:p>
            <a:endParaRPr lang="en-US"/>
          </a:p>
        </p:txBody>
      </p:sp>
      <p:sp>
        <p:nvSpPr>
          <p:cNvPr id="7" name="Slide Number Placeholder 6"/>
          <p:cNvSpPr>
            <a:spLocks noGrp="1"/>
          </p:cNvSpPr>
          <p:nvPr>
            <p:ph type="sldNum" sz="quarter" idx="12"/>
          </p:nvPr>
        </p:nvSpPr>
        <p:spPr>
          <a:xfrm>
            <a:off x="8737600" y="6356353"/>
            <a:ext cx="2844800" cy="365125"/>
          </a:xfrm>
          <a:prstGeom prst="rect">
            <a:avLst/>
          </a:prstGeom>
        </p:spPr>
        <p:txBody>
          <a:bodyPr/>
          <a:lstStyle>
            <a:lvl1pPr>
              <a:defRPr>
                <a:latin typeface="Calibri" panose="020F0502020204030204" pitchFamily="34" charset="0"/>
              </a:defRPr>
            </a:lvl1pPr>
          </a:lstStyle>
          <a:p>
            <a:fld id="{4F4E7CAB-AF4A-4B05-B636-2EDE2AC58E22}" type="slidenum">
              <a:rPr lang="en-US" smtClean="0"/>
              <a:pPr/>
              <a:t>‹#›</a:t>
            </a:fld>
            <a:endParaRPr lang="en-US"/>
          </a:p>
        </p:txBody>
      </p:sp>
    </p:spTree>
    <p:extLst>
      <p:ext uri="{BB962C8B-B14F-4D97-AF65-F5344CB8AC3E}">
        <p14:creationId xmlns:p14="http://schemas.microsoft.com/office/powerpoint/2010/main" val="2570141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865" y="46038"/>
            <a:ext cx="12149137" cy="1020762"/>
          </a:xfrm>
          <a:prstGeom prst="rect">
            <a:avLst/>
          </a:prstGeom>
        </p:spPr>
        <p:txBody>
          <a:bodyPr vert="horz" lIns="91440" tIns="45720" rIns="91440" bIns="45720" rtlCol="0" anchor="ctr">
            <a:normAutofit/>
          </a:bodyPr>
          <a:lstStyle/>
          <a:p>
            <a:r>
              <a:rPr lang="en-US"/>
              <a:t>Click to edit Master title style</a:t>
            </a:r>
          </a:p>
        </p:txBody>
      </p:sp>
      <p:pic>
        <p:nvPicPr>
          <p:cNvPr id="6" name="Picture 5">
            <a:extLst>
              <a:ext uri="{FF2B5EF4-FFF2-40B4-BE49-F238E27FC236}">
                <a16:creationId xmlns:a16="http://schemas.microsoft.com/office/drawing/2014/main" id="{818C5EEB-D5C3-45C6-98AB-F28E8B399DBA}"/>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24" y="0"/>
            <a:ext cx="12188952" cy="6858000"/>
          </a:xfrm>
          <a:prstGeom prst="rect">
            <a:avLst/>
          </a:prstGeom>
        </p:spPr>
      </p:pic>
      <p:sp>
        <p:nvSpPr>
          <p:cNvPr id="3" name="Text Placeholder 2"/>
          <p:cNvSpPr>
            <a:spLocks noGrp="1"/>
          </p:cNvSpPr>
          <p:nvPr>
            <p:ph type="body" idx="1"/>
          </p:nvPr>
        </p:nvSpPr>
        <p:spPr>
          <a:xfrm>
            <a:off x="1930400" y="1981203"/>
            <a:ext cx="9652000"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03451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 id="2147483652" r:id="rId5"/>
    <p:sldLayoutId id="2147483653" r:id="rId6"/>
    <p:sldLayoutId id="2147483654" r:id="rId7"/>
    <p:sldLayoutId id="2147483655" r:id="rId8"/>
    <p:sldLayoutId id="2147483656" r:id="rId9"/>
    <p:sldLayoutId id="2147483657" r:id="rId10"/>
    <p:sldLayoutId id="2147483661" r:id="rId11"/>
    <p:sldLayoutId id="2147483662" r:id="rId12"/>
    <p:sldLayoutId id="2147483663" r:id="rId13"/>
  </p:sldLayoutIdLst>
  <p:txStyles>
    <p:titleStyle>
      <a:lvl1pPr algn="ctr"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Tx/>
        <a:buBlip>
          <a:blip r:embed="rId16"/>
        </a:buBlip>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spcBef>
          <a:spcPct val="20000"/>
        </a:spcBef>
        <a:buFontTx/>
        <a:buBlip>
          <a:blip r:embed="rId16"/>
        </a:buBlip>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ct val="20000"/>
        </a:spcBef>
        <a:buFontTx/>
        <a:buBlip>
          <a:blip r:embed="rId16"/>
        </a:buBlip>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ct val="20000"/>
        </a:spcBef>
        <a:buFontTx/>
        <a:buBlip>
          <a:blip r:embed="rId16"/>
        </a:buBlip>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ct val="20000"/>
        </a:spcBef>
        <a:buFontTx/>
        <a:buBlip>
          <a:blip r:embed="rId16"/>
        </a:buBlip>
        <a:defRPr sz="20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urrent/title-49/subtitle-A/part-2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kljsolutions.sharepoint.com/:w:/r/aviation/Documents/DBE/Program%20and%20Goal%20Setting/DBE%20Program%20Template.docx?d=w459a3df5b1184628830fcd813e4e72db&amp;csf=1&amp;web=1&amp;e=fxHZ37"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 y="0"/>
            <a:ext cx="12188952" cy="6858000"/>
          </a:xfrm>
          <a:prstGeom prst="rect">
            <a:avLst/>
          </a:prstGeom>
        </p:spPr>
      </p:pic>
      <p:sp>
        <p:nvSpPr>
          <p:cNvPr id="2" name="Title 1"/>
          <p:cNvSpPr>
            <a:spLocks noGrp="1"/>
          </p:cNvSpPr>
          <p:nvPr>
            <p:ph type="ctrTitle"/>
          </p:nvPr>
        </p:nvSpPr>
        <p:spPr>
          <a:xfrm>
            <a:off x="0" y="2286000"/>
            <a:ext cx="12188952" cy="973745"/>
          </a:xfrm>
        </p:spPr>
        <p:txBody>
          <a:bodyPr>
            <a:normAutofit fontScale="90000"/>
          </a:bodyPr>
          <a:lstStyle/>
          <a:p>
            <a:r>
              <a:rPr lang="en-US" b="1" i="0" u="none" strike="noStrike" baseline="0" dirty="0">
                <a:latin typeface="Calibri" panose="020F0502020204030204" pitchFamily="34" charset="0"/>
              </a:rPr>
              <a:t>Disadvantaged Business Enterprise (</a:t>
            </a:r>
            <a:r>
              <a:rPr lang="en-US" b="1" i="0" u="none" strike="noStrike" baseline="0">
                <a:latin typeface="Calibri" panose="020F0502020204030204" pitchFamily="34" charset="0"/>
              </a:rPr>
              <a:t>DBE</a:t>
            </a:r>
            <a:r>
              <a:rPr lang="en-US" b="1" i="0" u="none" strike="noStrike" baseline="0" dirty="0">
                <a:latin typeface="Calibri" panose="020F0502020204030204" pitchFamily="34" charset="0"/>
              </a:rPr>
              <a:t>)</a:t>
            </a:r>
            <a:br>
              <a:rPr lang="en-US" b="1" i="0" u="none" strike="noStrike" baseline="0" dirty="0">
                <a:latin typeface="Calibri" panose="020F0502020204030204" pitchFamily="34" charset="0"/>
              </a:rPr>
            </a:br>
            <a:r>
              <a:rPr lang="en-US" b="1" i="0" u="none" strike="noStrike" baseline="0">
                <a:latin typeface="Calibri" panose="020F0502020204030204" pitchFamily="34" charset="0"/>
              </a:rPr>
              <a:t>Program Development &amp; Administration</a:t>
            </a:r>
            <a:endParaRPr lang="en-US" sz="6000" b="1">
              <a:latin typeface="Calibri" panose="020F0502020204030204" pitchFamily="34" charset="0"/>
              <a:cs typeface="Calibri"/>
            </a:endParaRPr>
          </a:p>
        </p:txBody>
      </p:sp>
      <p:sp>
        <p:nvSpPr>
          <p:cNvPr id="3" name="Subtitle 2"/>
          <p:cNvSpPr>
            <a:spLocks noGrp="1"/>
          </p:cNvSpPr>
          <p:nvPr>
            <p:ph type="subTitle" idx="1"/>
          </p:nvPr>
        </p:nvSpPr>
        <p:spPr>
          <a:xfrm>
            <a:off x="0" y="3429000"/>
            <a:ext cx="12192000" cy="1371600"/>
          </a:xfrm>
        </p:spPr>
        <p:txBody>
          <a:bodyPr vert="horz" lIns="91440" tIns="45720" rIns="91440" bIns="45720" rtlCol="0" anchor="t">
            <a:normAutofit/>
          </a:bodyPr>
          <a:lstStyle/>
          <a:p>
            <a:r>
              <a:rPr lang="en-US" sz="2400">
                <a:solidFill>
                  <a:schemeClr val="bg1"/>
                </a:solidFill>
                <a:cs typeface="Calibri"/>
              </a:rPr>
              <a:t>Charlie Baker / Nels Lund</a:t>
            </a:r>
          </a:p>
        </p:txBody>
      </p:sp>
    </p:spTree>
    <p:extLst>
      <p:ext uri="{BB962C8B-B14F-4D97-AF65-F5344CB8AC3E}">
        <p14:creationId xmlns:p14="http://schemas.microsoft.com/office/powerpoint/2010/main" val="2280974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632011-E4CE-4598-B94B-B12500BEF2E0}"/>
              </a:ext>
            </a:extLst>
          </p:cNvPr>
          <p:cNvSpPr>
            <a:spLocks noGrp="1"/>
          </p:cNvSpPr>
          <p:nvPr>
            <p:ph idx="1"/>
          </p:nvPr>
        </p:nvSpPr>
        <p:spPr/>
        <p:txBody>
          <a:bodyPr>
            <a:normAutofit fontScale="92500" lnSpcReduction="20000"/>
          </a:bodyPr>
          <a:lstStyle/>
          <a:p>
            <a:pPr marL="0" indent="0">
              <a:buNone/>
            </a:pPr>
            <a:r>
              <a:rPr lang="en-US" dirty="0"/>
              <a:t>To report:</a:t>
            </a:r>
          </a:p>
          <a:p>
            <a:r>
              <a:rPr lang="en-US" dirty="0"/>
              <a:t>the contracts awarded to DBE’s / non-DBE’s and their DBE classification (by race/gender);</a:t>
            </a:r>
          </a:p>
          <a:p>
            <a:r>
              <a:rPr lang="en-US" dirty="0"/>
              <a:t>ongoing grant reimbursement amounts including how much paid to DBE’s (also ensures non-DBE’s are being paid);</a:t>
            </a:r>
          </a:p>
          <a:p>
            <a:r>
              <a:rPr lang="en-US" dirty="0"/>
              <a:t>final grant reimbursement amounts.</a:t>
            </a:r>
          </a:p>
          <a:p>
            <a:pPr marL="0" indent="0">
              <a:buNone/>
            </a:pPr>
            <a:endParaRPr lang="en-US" dirty="0"/>
          </a:p>
          <a:p>
            <a:pPr marL="0" indent="0">
              <a:buNone/>
            </a:pPr>
            <a:r>
              <a:rPr lang="en-US" sz="3000" dirty="0"/>
              <a:t>For the previous (just ended) FAA Fiscal Year (Oct. 1- Sept. 30)</a:t>
            </a:r>
          </a:p>
          <a:p>
            <a:pPr marL="0" indent="0">
              <a:buNone/>
            </a:pPr>
            <a:r>
              <a:rPr lang="en-US" sz="3000" dirty="0">
                <a:solidFill>
                  <a:srgbClr val="FF0000"/>
                </a:solidFill>
              </a:rPr>
              <a:t>*Due December 1 for all Airports</a:t>
            </a:r>
          </a:p>
        </p:txBody>
      </p:sp>
      <p:sp>
        <p:nvSpPr>
          <p:cNvPr id="3" name="Title 2">
            <a:extLst>
              <a:ext uri="{FF2B5EF4-FFF2-40B4-BE49-F238E27FC236}">
                <a16:creationId xmlns:a16="http://schemas.microsoft.com/office/drawing/2014/main" id="{4F350075-99AD-4326-A832-9A950ABB9941}"/>
              </a:ext>
            </a:extLst>
          </p:cNvPr>
          <p:cNvSpPr>
            <a:spLocks noGrp="1"/>
          </p:cNvSpPr>
          <p:nvPr>
            <p:ph type="title"/>
          </p:nvPr>
        </p:nvSpPr>
        <p:spPr/>
        <p:txBody>
          <a:bodyPr/>
          <a:lstStyle/>
          <a:p>
            <a:r>
              <a:rPr lang="en-US"/>
              <a:t>DBE (Achievement) Reporting - What is our goal?</a:t>
            </a:r>
            <a:r>
              <a:rPr lang="en-US">
                <a:solidFill>
                  <a:srgbClr val="FF0000"/>
                </a:solidFill>
              </a:rPr>
              <a:t>*</a:t>
            </a:r>
          </a:p>
        </p:txBody>
      </p:sp>
    </p:spTree>
    <p:extLst>
      <p:ext uri="{BB962C8B-B14F-4D97-AF65-F5344CB8AC3E}">
        <p14:creationId xmlns:p14="http://schemas.microsoft.com/office/powerpoint/2010/main" val="4144202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4202-A0EF-4354-A9CF-40B25FA6B431}"/>
              </a:ext>
            </a:extLst>
          </p:cNvPr>
          <p:cNvSpPr>
            <a:spLocks noGrp="1"/>
          </p:cNvSpPr>
          <p:nvPr>
            <p:ph type="title"/>
          </p:nvPr>
        </p:nvSpPr>
        <p:spPr>
          <a:xfrm>
            <a:off x="42863" y="304800"/>
            <a:ext cx="12149137" cy="1020762"/>
          </a:xfrm>
        </p:spPr>
        <p:txBody>
          <a:bodyPr/>
          <a:lstStyle/>
          <a:p>
            <a:r>
              <a:rPr lang="en-US">
                <a:latin typeface="Calibri" panose="020F0502020204030204" pitchFamily="34" charset="0"/>
                <a:cs typeface="Calibri" panose="020F0502020204030204" pitchFamily="34" charset="0"/>
              </a:rPr>
              <a:t>Quarterly Record of Payments Document</a:t>
            </a:r>
          </a:p>
        </p:txBody>
      </p:sp>
      <p:pic>
        <p:nvPicPr>
          <p:cNvPr id="8" name="Picture 7">
            <a:extLst>
              <a:ext uri="{FF2B5EF4-FFF2-40B4-BE49-F238E27FC236}">
                <a16:creationId xmlns:a16="http://schemas.microsoft.com/office/drawing/2014/main" id="{FABE9AF6-D0D1-4A82-858A-63D723109FEE}"/>
              </a:ext>
            </a:extLst>
          </p:cNvPr>
          <p:cNvPicPr>
            <a:picLocks noChangeAspect="1"/>
          </p:cNvPicPr>
          <p:nvPr/>
        </p:nvPicPr>
        <p:blipFill>
          <a:blip r:embed="rId3"/>
          <a:stretch>
            <a:fillRect/>
          </a:stretch>
        </p:blipFill>
        <p:spPr>
          <a:xfrm>
            <a:off x="2362200" y="1219200"/>
            <a:ext cx="7121458" cy="533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47707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0F6EA7-6731-4131-8D12-A5CA34B0D9AE}"/>
              </a:ext>
            </a:extLst>
          </p:cNvPr>
          <p:cNvSpPr>
            <a:spLocks noGrp="1"/>
          </p:cNvSpPr>
          <p:nvPr>
            <p:ph type="title"/>
          </p:nvPr>
        </p:nvSpPr>
        <p:spPr>
          <a:xfrm>
            <a:off x="0" y="304800"/>
            <a:ext cx="12149137" cy="1020762"/>
          </a:xfrm>
        </p:spPr>
        <p:txBody>
          <a:bodyPr anchor="ctr">
            <a:normAutofit/>
          </a:bodyPr>
          <a:lstStyle/>
          <a:p>
            <a:r>
              <a:rPr lang="en-US" dirty="0">
                <a:latin typeface="Calibri" panose="020F0502020204030204" pitchFamily="34" charset="0"/>
                <a:cs typeface="Calibri" panose="020F0502020204030204" pitchFamily="34" charset="0"/>
              </a:rPr>
              <a:t>DBE Reporting</a:t>
            </a:r>
            <a:endParaRPr lang="en-US">
              <a:latin typeface="Calibri" panose="020F0502020204030204" pitchFamily="34" charset="0"/>
              <a:cs typeface="Calibri" panose="020F0502020204030204" pitchFamily="34" charset="0"/>
            </a:endParaRPr>
          </a:p>
        </p:txBody>
      </p:sp>
      <p:grpSp>
        <p:nvGrpSpPr>
          <p:cNvPr id="9" name="Group 8">
            <a:extLst>
              <a:ext uri="{FF2B5EF4-FFF2-40B4-BE49-F238E27FC236}">
                <a16:creationId xmlns:a16="http://schemas.microsoft.com/office/drawing/2014/main" id="{DEA725AC-F23A-435B-BA52-11C75F5C8572}"/>
              </a:ext>
            </a:extLst>
          </p:cNvPr>
          <p:cNvGrpSpPr/>
          <p:nvPr/>
        </p:nvGrpSpPr>
        <p:grpSpPr>
          <a:xfrm>
            <a:off x="1066800" y="1947704"/>
            <a:ext cx="3505200" cy="1107421"/>
            <a:chOff x="2629498" y="4495800"/>
            <a:chExt cx="3505200" cy="1107421"/>
          </a:xfrm>
        </p:grpSpPr>
        <p:sp>
          <p:nvSpPr>
            <p:cNvPr id="7" name="Rectangle 6">
              <a:extLst>
                <a:ext uri="{FF2B5EF4-FFF2-40B4-BE49-F238E27FC236}">
                  <a16:creationId xmlns:a16="http://schemas.microsoft.com/office/drawing/2014/main" id="{572BB3C6-FE67-4928-A743-EFABEEAEC376}"/>
                </a:ext>
              </a:extLst>
            </p:cNvPr>
            <p:cNvSpPr/>
            <p:nvPr/>
          </p:nvSpPr>
          <p:spPr>
            <a:xfrm>
              <a:off x="3008164" y="4495800"/>
              <a:ext cx="2747868" cy="923330"/>
            </a:xfrm>
            <a:prstGeom prst="rect">
              <a:avLst/>
            </a:prstGeom>
            <a:noFill/>
          </p:spPr>
          <p:txBody>
            <a:bodyPr wrap="none" lIns="91440" tIns="45720" rIns="91440" bIns="45720">
              <a:spAutoFit/>
            </a:bodyPr>
            <a:lstStyle/>
            <a:p>
              <a:pPr algn="ctr"/>
              <a:r>
                <a:rPr lang="en-US" sz="5400" b="1" cap="none" spc="0">
                  <a:ln w="12700">
                    <a:solidFill>
                      <a:schemeClr val="tx2">
                        <a:lumMod val="75000"/>
                      </a:schemeClr>
                    </a:solidFill>
                    <a:prstDash val="solid"/>
                  </a:ln>
                  <a:solidFill>
                    <a:srgbClr val="00B050"/>
                  </a:solidFill>
                  <a:effectLst>
                    <a:outerShdw dist="38100" dir="2640000" algn="bl" rotWithShape="0">
                      <a:schemeClr val="tx2">
                        <a:lumMod val="75000"/>
                      </a:schemeClr>
                    </a:outerShdw>
                  </a:effectLst>
                </a:rPr>
                <a:t>End Goal</a:t>
              </a:r>
            </a:p>
          </p:txBody>
        </p:sp>
        <p:sp>
          <p:nvSpPr>
            <p:cNvPr id="8" name="Arrow: Right 7">
              <a:extLst>
                <a:ext uri="{FF2B5EF4-FFF2-40B4-BE49-F238E27FC236}">
                  <a16:creationId xmlns:a16="http://schemas.microsoft.com/office/drawing/2014/main" id="{DD988181-CA06-4106-92E4-886F5AE6A798}"/>
                </a:ext>
              </a:extLst>
            </p:cNvPr>
            <p:cNvSpPr/>
            <p:nvPr/>
          </p:nvSpPr>
          <p:spPr>
            <a:xfrm>
              <a:off x="2629498" y="5069821"/>
              <a:ext cx="3505200" cy="533400"/>
            </a:xfrm>
            <a:prstGeom prst="rightArrow">
              <a:avLst/>
            </a:prstGeom>
            <a:solidFill>
              <a:srgbClr val="22BC3F"/>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endParaRPr lang="en-US" b="1">
                <a:ln>
                  <a:solidFill>
                    <a:srgbClr val="22BC3F"/>
                  </a:solidFill>
                </a:ln>
                <a:solidFill>
                  <a:srgbClr val="22BC3F"/>
                </a:solidFill>
              </a:endParaRPr>
            </a:p>
          </p:txBody>
        </p:sp>
      </p:grpSp>
      <p:sp>
        <p:nvSpPr>
          <p:cNvPr id="10" name="TextBox 9">
            <a:extLst>
              <a:ext uri="{FF2B5EF4-FFF2-40B4-BE49-F238E27FC236}">
                <a16:creationId xmlns:a16="http://schemas.microsoft.com/office/drawing/2014/main" id="{B43E61DF-1850-4C53-871E-C788C8C0F118}"/>
              </a:ext>
            </a:extLst>
          </p:cNvPr>
          <p:cNvSpPr txBox="1"/>
          <p:nvPr/>
        </p:nvSpPr>
        <p:spPr>
          <a:xfrm>
            <a:off x="152400" y="2885218"/>
            <a:ext cx="4062706" cy="830997"/>
          </a:xfrm>
          <a:prstGeom prst="rect">
            <a:avLst/>
          </a:prstGeom>
          <a:noFill/>
        </p:spPr>
        <p:txBody>
          <a:bodyPr wrap="square" rtlCol="0">
            <a:spAutoFit/>
          </a:bodyPr>
          <a:lstStyle/>
          <a:p>
            <a:pPr algn="r"/>
            <a:r>
              <a:rPr lang="en-US" sz="1600"/>
              <a:t>The data from this spreadsheet entered on the </a:t>
            </a:r>
            <a:br>
              <a:rPr lang="en-US" sz="1600"/>
            </a:br>
            <a:r>
              <a:rPr lang="en-US" sz="1600" b="1" u="sng"/>
              <a:t>Civil Rights Connect website</a:t>
            </a:r>
            <a:endParaRPr lang="en-US" sz="1600" b="1" i="1" u="sng"/>
          </a:p>
          <a:p>
            <a:pPr algn="r"/>
            <a:r>
              <a:rPr lang="en-US" sz="1600" b="1" u="sng"/>
              <a:t>for </a:t>
            </a:r>
            <a:r>
              <a:rPr lang="en-US" sz="1600" b="1" u="sng" dirty="0"/>
              <a:t>the Airport</a:t>
            </a:r>
            <a:endParaRPr lang="en-US" sz="1600" b="1" u="sng"/>
          </a:p>
        </p:txBody>
      </p:sp>
      <p:pic>
        <p:nvPicPr>
          <p:cNvPr id="12" name="Picture 11">
            <a:extLst>
              <a:ext uri="{FF2B5EF4-FFF2-40B4-BE49-F238E27FC236}">
                <a16:creationId xmlns:a16="http://schemas.microsoft.com/office/drawing/2014/main" id="{F54B734D-8E66-950E-6928-8314282A2AA9}"/>
              </a:ext>
            </a:extLst>
          </p:cNvPr>
          <p:cNvPicPr>
            <a:picLocks noChangeAspect="1"/>
          </p:cNvPicPr>
          <p:nvPr/>
        </p:nvPicPr>
        <p:blipFill rotWithShape="1">
          <a:blip r:embed="rId2"/>
          <a:srcRect l="365" r="1315"/>
          <a:stretch/>
        </p:blipFill>
        <p:spPr>
          <a:xfrm>
            <a:off x="5867400" y="1325562"/>
            <a:ext cx="5769429" cy="516999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03111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616EE-0343-4B84-8845-8E46915849DA}"/>
              </a:ext>
            </a:extLst>
          </p:cNvPr>
          <p:cNvSpPr>
            <a:spLocks noGrp="1"/>
          </p:cNvSpPr>
          <p:nvPr>
            <p:ph type="title"/>
          </p:nvPr>
        </p:nvSpPr>
        <p:spPr>
          <a:xfrm>
            <a:off x="-9331" y="304800"/>
            <a:ext cx="12201331" cy="1020762"/>
          </a:xfrm>
        </p:spPr>
        <p:txBody>
          <a:bodyPr/>
          <a:lstStyle/>
          <a:p>
            <a:r>
              <a:rPr lang="en-US" dirty="0">
                <a:latin typeface="Calibri" panose="020F0502020204030204" pitchFamily="34" charset="0"/>
                <a:cs typeface="Calibri" panose="020F0502020204030204" pitchFamily="34" charset="0"/>
              </a:rPr>
              <a:t>Other Notes</a:t>
            </a:r>
          </a:p>
        </p:txBody>
      </p:sp>
      <p:sp>
        <p:nvSpPr>
          <p:cNvPr id="3" name="Content Placeholder 2">
            <a:extLst>
              <a:ext uri="{FF2B5EF4-FFF2-40B4-BE49-F238E27FC236}">
                <a16:creationId xmlns:a16="http://schemas.microsoft.com/office/drawing/2014/main" id="{7D5AB1CA-BFF3-4052-BC06-E3386B567673}"/>
              </a:ext>
            </a:extLst>
          </p:cNvPr>
          <p:cNvSpPr>
            <a:spLocks noGrp="1"/>
          </p:cNvSpPr>
          <p:nvPr>
            <p:ph sz="half" idx="1"/>
          </p:nvPr>
        </p:nvSpPr>
        <p:spPr>
          <a:xfrm>
            <a:off x="685800" y="1670843"/>
            <a:ext cx="5181600" cy="4041775"/>
          </a:xfrm>
        </p:spPr>
        <p:txBody>
          <a:bodyPr>
            <a:normAutofit fontScale="92500" lnSpcReduction="20000"/>
          </a:bodyPr>
          <a:lstStyle/>
          <a:p>
            <a:r>
              <a:rPr lang="en-US" sz="2700" dirty="0"/>
              <a:t>DBE Plan</a:t>
            </a:r>
          </a:p>
          <a:p>
            <a:pPr lvl="1"/>
            <a:r>
              <a:rPr lang="en-US" sz="2700" dirty="0"/>
              <a:t>Responsiveness vs. Responsibility</a:t>
            </a:r>
          </a:p>
          <a:p>
            <a:pPr lvl="2"/>
            <a:r>
              <a:rPr lang="en-US" sz="2300" dirty="0"/>
              <a:t>Responsive = turning in documents with the bid</a:t>
            </a:r>
          </a:p>
          <a:p>
            <a:pPr lvl="2"/>
            <a:r>
              <a:rPr lang="en-US" sz="2300" dirty="0"/>
              <a:t>Responsibility = turning in documents within 5 days of the bid opening</a:t>
            </a:r>
          </a:p>
          <a:p>
            <a:pPr lvl="1"/>
            <a:r>
              <a:rPr lang="en-US" sz="2700" dirty="0"/>
              <a:t>Race Conscious (RC) vs. Race Neutral (RN)</a:t>
            </a:r>
          </a:p>
          <a:p>
            <a:pPr lvl="2"/>
            <a:r>
              <a:rPr lang="en-US" sz="2500" dirty="0"/>
              <a:t>If making a “Contract Goal” it is typically Race Conscious</a:t>
            </a:r>
          </a:p>
          <a:p>
            <a:pPr marL="457200" lvl="1" indent="0">
              <a:buNone/>
            </a:pPr>
            <a:endParaRPr lang="en-US" dirty="0"/>
          </a:p>
          <a:p>
            <a:pPr marL="457200" lvl="1" indent="0">
              <a:buNone/>
            </a:pPr>
            <a:endParaRPr lang="en-US" dirty="0"/>
          </a:p>
        </p:txBody>
      </p:sp>
      <p:sp>
        <p:nvSpPr>
          <p:cNvPr id="5" name="Content Placeholder 2">
            <a:extLst>
              <a:ext uri="{FF2B5EF4-FFF2-40B4-BE49-F238E27FC236}">
                <a16:creationId xmlns:a16="http://schemas.microsoft.com/office/drawing/2014/main" id="{C75DA7FB-C643-42EE-B371-29E6081C5478}"/>
              </a:ext>
            </a:extLst>
          </p:cNvPr>
          <p:cNvSpPr txBox="1">
            <a:spLocks/>
          </p:cNvSpPr>
          <p:nvPr/>
        </p:nvSpPr>
        <p:spPr>
          <a:xfrm>
            <a:off x="5562600" y="1670843"/>
            <a:ext cx="5181600" cy="435133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Tx/>
              <a:buBlip>
                <a:blip r:embed="rId3"/>
              </a:buBlip>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spcBef>
                <a:spcPct val="20000"/>
              </a:spcBef>
              <a:buFontTx/>
              <a:buBlip>
                <a:blip r:embed="rId3"/>
              </a:buBlip>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ct val="20000"/>
              </a:spcBef>
              <a:buFontTx/>
              <a:buBlip>
                <a:blip r:embed="rId3"/>
              </a:buBlip>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ct val="20000"/>
              </a:spcBef>
              <a:buFontTx/>
              <a:buBlip>
                <a:blip r:embed="rId3"/>
              </a:buBlip>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ct val="20000"/>
              </a:spcBef>
              <a:buFontTx/>
              <a:buBlip>
                <a:blip r:embed="rId3"/>
              </a:buBlip>
              <a:defRPr sz="20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700" dirty="0"/>
              <a:t>DBE Reporting</a:t>
            </a:r>
          </a:p>
          <a:p>
            <a:pPr lvl="1"/>
            <a:r>
              <a:rPr lang="en-US" sz="2700" dirty="0"/>
              <a:t>No reporting needed if the cumulative total of grants is under $250,000 within the fiscal year.</a:t>
            </a:r>
          </a:p>
          <a:p>
            <a:pPr lvl="1"/>
            <a:r>
              <a:rPr lang="en-US" sz="2700" dirty="0"/>
              <a:t>CARES/CRRSA/ARPA do not need to be reported unless the grant was used for a development project with established goals / contract</a:t>
            </a:r>
            <a:r>
              <a:rPr lang="en-US" sz="2500" dirty="0"/>
              <a:t>s.</a:t>
            </a:r>
          </a:p>
        </p:txBody>
      </p:sp>
    </p:spTree>
    <p:extLst>
      <p:ext uri="{BB962C8B-B14F-4D97-AF65-F5344CB8AC3E}">
        <p14:creationId xmlns:p14="http://schemas.microsoft.com/office/powerpoint/2010/main" val="1204877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702B-9E3F-4CB8-8918-8D65DCFD32AE}"/>
              </a:ext>
            </a:extLst>
          </p:cNvPr>
          <p:cNvSpPr>
            <a:spLocks noGrp="1"/>
          </p:cNvSpPr>
          <p:nvPr>
            <p:ph type="title"/>
          </p:nvPr>
        </p:nvSpPr>
        <p:spPr>
          <a:xfrm>
            <a:off x="-54769" y="304800"/>
            <a:ext cx="12149137" cy="1020762"/>
          </a:xfrm>
        </p:spPr>
        <p:txBody>
          <a:bodyPr/>
          <a:lstStyle/>
          <a:p>
            <a:r>
              <a:rPr lang="en-US">
                <a:latin typeface="Calibri" panose="020F0502020204030204" pitchFamily="34" charset="0"/>
                <a:cs typeface="Calibri" panose="020F0502020204030204" pitchFamily="34" charset="0"/>
              </a:rPr>
              <a:t>DBE Checks During Bidding</a:t>
            </a:r>
          </a:p>
        </p:txBody>
      </p:sp>
      <p:sp>
        <p:nvSpPr>
          <p:cNvPr id="3" name="Content Placeholder 2">
            <a:extLst>
              <a:ext uri="{FF2B5EF4-FFF2-40B4-BE49-F238E27FC236}">
                <a16:creationId xmlns:a16="http://schemas.microsoft.com/office/drawing/2014/main" id="{A64E89C9-BEA2-4C52-B8E1-7A6E20964A2C}"/>
              </a:ext>
            </a:extLst>
          </p:cNvPr>
          <p:cNvSpPr>
            <a:spLocks noGrp="1"/>
          </p:cNvSpPr>
          <p:nvPr>
            <p:ph sz="half" idx="1"/>
          </p:nvPr>
        </p:nvSpPr>
        <p:spPr>
          <a:xfrm>
            <a:off x="838200" y="1600200"/>
            <a:ext cx="10744200" cy="4351338"/>
          </a:xfrm>
        </p:spPr>
        <p:txBody>
          <a:bodyPr>
            <a:normAutofit fontScale="92500" lnSpcReduction="20000"/>
          </a:bodyPr>
          <a:lstStyle/>
          <a:p>
            <a:r>
              <a:rPr lang="en-US"/>
              <a:t>DBE Form A – DBEs Used</a:t>
            </a:r>
            <a:r>
              <a:rPr lang="en-US" dirty="0"/>
              <a:t> </a:t>
            </a:r>
            <a:r>
              <a:rPr lang="en-US"/>
              <a:t>/</a:t>
            </a:r>
            <a:r>
              <a:rPr lang="en-US" dirty="0"/>
              <a:t> </a:t>
            </a:r>
            <a:r>
              <a:rPr lang="en-US"/>
              <a:t>Not Used on Project</a:t>
            </a:r>
          </a:p>
          <a:p>
            <a:r>
              <a:rPr lang="en-US"/>
              <a:t>DBE Form B – List of ALL businesses providing quotes</a:t>
            </a:r>
          </a:p>
          <a:p>
            <a:r>
              <a:rPr lang="en-US"/>
              <a:t>DBE Form C – Confirmation DBEs Used on Form A will perform the work</a:t>
            </a:r>
          </a:p>
          <a:p>
            <a:r>
              <a:rPr lang="en-US"/>
              <a:t>DBE Utilization – DBE Utilization Calculation for Project and Percentage Achieved</a:t>
            </a:r>
            <a:r>
              <a:rPr lang="en-US" dirty="0"/>
              <a:t> </a:t>
            </a:r>
            <a:r>
              <a:rPr lang="en-US"/>
              <a:t>/</a:t>
            </a:r>
            <a:r>
              <a:rPr lang="en-US" dirty="0"/>
              <a:t> </a:t>
            </a:r>
            <a:r>
              <a:rPr lang="en-US"/>
              <a:t>Committed To</a:t>
            </a:r>
          </a:p>
          <a:p>
            <a:r>
              <a:rPr lang="en-US"/>
              <a:t>Good Faith Efforts – Used if Contractor Did Not Achieve </a:t>
            </a:r>
            <a:r>
              <a:rPr lang="en-US" dirty="0"/>
              <a:t>the </a:t>
            </a:r>
            <a:r>
              <a:rPr lang="en-US"/>
              <a:t>Project</a:t>
            </a:r>
            <a:r>
              <a:rPr lang="en-US" dirty="0"/>
              <a:t> Goal</a:t>
            </a:r>
            <a:endParaRPr lang="en-US"/>
          </a:p>
          <a:p>
            <a:r>
              <a:rPr lang="en-US"/>
              <a:t>NOTE: DBEs Used must be registered as a DBE in state the work is to be performed in.</a:t>
            </a:r>
          </a:p>
        </p:txBody>
      </p:sp>
    </p:spTree>
    <p:extLst>
      <p:ext uri="{BB962C8B-B14F-4D97-AF65-F5344CB8AC3E}">
        <p14:creationId xmlns:p14="http://schemas.microsoft.com/office/powerpoint/2010/main" val="52670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702B-9E3F-4CB8-8918-8D65DCFD32AE}"/>
              </a:ext>
            </a:extLst>
          </p:cNvPr>
          <p:cNvSpPr>
            <a:spLocks noGrp="1"/>
          </p:cNvSpPr>
          <p:nvPr>
            <p:ph type="title"/>
          </p:nvPr>
        </p:nvSpPr>
        <p:spPr>
          <a:xfrm>
            <a:off x="-54769" y="304800"/>
            <a:ext cx="12149137" cy="1020762"/>
          </a:xfrm>
        </p:spPr>
        <p:txBody>
          <a:bodyPr/>
          <a:lstStyle/>
          <a:p>
            <a:r>
              <a:rPr lang="en-US" dirty="0">
                <a:latin typeface="Calibri" panose="020F0502020204030204" pitchFamily="34" charset="0"/>
                <a:cs typeface="Calibri" panose="020F0502020204030204" pitchFamily="34" charset="0"/>
              </a:rPr>
              <a:t>When do you use the DBE Program?</a:t>
            </a:r>
          </a:p>
        </p:txBody>
      </p:sp>
      <p:sp>
        <p:nvSpPr>
          <p:cNvPr id="3" name="Content Placeholder 2">
            <a:extLst>
              <a:ext uri="{FF2B5EF4-FFF2-40B4-BE49-F238E27FC236}">
                <a16:creationId xmlns:a16="http://schemas.microsoft.com/office/drawing/2014/main" id="{A64E89C9-BEA2-4C52-B8E1-7A6E20964A2C}"/>
              </a:ext>
            </a:extLst>
          </p:cNvPr>
          <p:cNvSpPr>
            <a:spLocks noGrp="1"/>
          </p:cNvSpPr>
          <p:nvPr>
            <p:ph sz="half" idx="1"/>
          </p:nvPr>
        </p:nvSpPr>
        <p:spPr>
          <a:xfrm>
            <a:off x="838200" y="1600200"/>
            <a:ext cx="10744200" cy="4351338"/>
          </a:xfrm>
        </p:spPr>
        <p:txBody>
          <a:bodyPr>
            <a:normAutofit fontScale="92500" lnSpcReduction="10000"/>
          </a:bodyPr>
          <a:lstStyle/>
          <a:p>
            <a:r>
              <a:rPr lang="en-US" dirty="0"/>
              <a:t>When things go wrong!</a:t>
            </a:r>
          </a:p>
          <a:p>
            <a:pPr lvl="1"/>
            <a:r>
              <a:rPr lang="en-US" dirty="0"/>
              <a:t>Did not provide adequate Good Faith Efforts with bid</a:t>
            </a:r>
          </a:p>
          <a:p>
            <a:pPr lvl="1"/>
            <a:r>
              <a:rPr lang="en-US"/>
              <a:t>Sponsor’s </a:t>
            </a:r>
            <a:r>
              <a:rPr lang="en-US" dirty="0"/>
              <a:t>role</a:t>
            </a:r>
          </a:p>
          <a:p>
            <a:pPr lvl="1"/>
            <a:r>
              <a:rPr lang="en-US" dirty="0"/>
              <a:t>Administrative reconsideration process</a:t>
            </a:r>
          </a:p>
          <a:p>
            <a:pPr lvl="1"/>
            <a:r>
              <a:rPr lang="en-US" dirty="0"/>
              <a:t>Bid protest</a:t>
            </a:r>
          </a:p>
          <a:p>
            <a:pPr lvl="1"/>
            <a:r>
              <a:rPr lang="en-US" dirty="0"/>
              <a:t>Nonperforming subcontractors (replacement)</a:t>
            </a:r>
          </a:p>
          <a:p>
            <a:pPr lvl="1"/>
            <a:r>
              <a:rPr lang="en-US" dirty="0"/>
              <a:t>Prime contractor not paying subcontractors on time (prompt payment)</a:t>
            </a:r>
          </a:p>
          <a:p>
            <a:r>
              <a:rPr lang="en-US" dirty="0"/>
              <a:t>What do you do?</a:t>
            </a:r>
          </a:p>
          <a:p>
            <a:pPr lvl="1"/>
            <a:r>
              <a:rPr lang="en-US" dirty="0"/>
              <a:t>Read and follow your plan.</a:t>
            </a:r>
          </a:p>
          <a:p>
            <a:pPr lvl="1"/>
            <a:endParaRPr lang="en-US" dirty="0"/>
          </a:p>
        </p:txBody>
      </p:sp>
    </p:spTree>
    <p:extLst>
      <p:ext uri="{BB962C8B-B14F-4D97-AF65-F5344CB8AC3E}">
        <p14:creationId xmlns:p14="http://schemas.microsoft.com/office/powerpoint/2010/main" val="3754693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10;&#10;Description automatically generated">
            <a:extLst>
              <a:ext uri="{FF2B5EF4-FFF2-40B4-BE49-F238E27FC236}">
                <a16:creationId xmlns:a16="http://schemas.microsoft.com/office/drawing/2014/main" id="{B954CFE3-B373-43A8-85C9-CF6B7F4A50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6975" y="1295400"/>
            <a:ext cx="7258050" cy="4848378"/>
          </a:xfrm>
          <a:prstGeom prst="rect">
            <a:avLst/>
          </a:prstGeom>
        </p:spPr>
      </p:pic>
      <p:sp>
        <p:nvSpPr>
          <p:cNvPr id="5" name="Title 4">
            <a:extLst>
              <a:ext uri="{FF2B5EF4-FFF2-40B4-BE49-F238E27FC236}">
                <a16:creationId xmlns:a16="http://schemas.microsoft.com/office/drawing/2014/main" id="{95130696-36BD-4AB5-A597-7F96C005C4A1}"/>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50528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FA8191-E774-424C-868A-F205BDAD9F10}"/>
              </a:ext>
            </a:extLst>
          </p:cNvPr>
          <p:cNvSpPr>
            <a:spLocks noGrp="1"/>
          </p:cNvSpPr>
          <p:nvPr>
            <p:ph idx="1"/>
          </p:nvPr>
        </p:nvSpPr>
        <p:spPr/>
        <p:txBody>
          <a:bodyPr>
            <a:normAutofit/>
          </a:bodyPr>
          <a:lstStyle/>
          <a:p>
            <a:r>
              <a:rPr lang="en-US" dirty="0"/>
              <a:t>At least 51% owned by one or more individuals who are both socially and economically disadvantaged; and</a:t>
            </a:r>
          </a:p>
          <a:p>
            <a:r>
              <a:rPr lang="en-US" dirty="0"/>
              <a:t>Whose management and daily business operations are controlled by one or more of the socially or economically disadvantaged individuals who own it. </a:t>
            </a:r>
          </a:p>
          <a:p>
            <a:endParaRPr lang="en-US" dirty="0"/>
          </a:p>
          <a:p>
            <a:endParaRPr lang="en-US" dirty="0"/>
          </a:p>
          <a:p>
            <a:pPr marL="0" indent="0">
              <a:buNone/>
            </a:pPr>
            <a:r>
              <a:rPr lang="en-US" sz="1500" dirty="0"/>
              <a:t>Source: SDDOT website (dot.sd.gov)</a:t>
            </a:r>
          </a:p>
        </p:txBody>
      </p:sp>
      <p:sp>
        <p:nvSpPr>
          <p:cNvPr id="3" name="Title 2">
            <a:extLst>
              <a:ext uri="{FF2B5EF4-FFF2-40B4-BE49-F238E27FC236}">
                <a16:creationId xmlns:a16="http://schemas.microsoft.com/office/drawing/2014/main" id="{00710050-7B45-4253-B83D-030A0B589835}"/>
              </a:ext>
            </a:extLst>
          </p:cNvPr>
          <p:cNvSpPr>
            <a:spLocks noGrp="1"/>
          </p:cNvSpPr>
          <p:nvPr>
            <p:ph type="title"/>
          </p:nvPr>
        </p:nvSpPr>
        <p:spPr/>
        <p:txBody>
          <a:bodyPr/>
          <a:lstStyle/>
          <a:p>
            <a:r>
              <a:rPr lang="en-US"/>
              <a:t>What is a DBE?</a:t>
            </a:r>
          </a:p>
        </p:txBody>
      </p:sp>
    </p:spTree>
    <p:extLst>
      <p:ext uri="{BB962C8B-B14F-4D97-AF65-F5344CB8AC3E}">
        <p14:creationId xmlns:p14="http://schemas.microsoft.com/office/powerpoint/2010/main" val="305132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BCB80E-7FB9-4107-B701-2D4785E3476F}"/>
              </a:ext>
            </a:extLst>
          </p:cNvPr>
          <p:cNvSpPr>
            <a:spLocks noGrp="1"/>
          </p:cNvSpPr>
          <p:nvPr>
            <p:ph type="title"/>
          </p:nvPr>
        </p:nvSpPr>
        <p:spPr/>
        <p:txBody>
          <a:bodyPr/>
          <a:lstStyle/>
          <a:p>
            <a:r>
              <a:rPr lang="en-US"/>
              <a:t>Which groups are DBEs?</a:t>
            </a:r>
          </a:p>
        </p:txBody>
      </p:sp>
      <p:sp>
        <p:nvSpPr>
          <p:cNvPr id="6" name="TextBox 5">
            <a:extLst>
              <a:ext uri="{FF2B5EF4-FFF2-40B4-BE49-F238E27FC236}">
                <a16:creationId xmlns:a16="http://schemas.microsoft.com/office/drawing/2014/main" id="{88583354-C101-42D9-A6AB-00CF8567F339}"/>
              </a:ext>
            </a:extLst>
          </p:cNvPr>
          <p:cNvSpPr txBox="1"/>
          <p:nvPr/>
        </p:nvSpPr>
        <p:spPr>
          <a:xfrm>
            <a:off x="914400" y="6019800"/>
            <a:ext cx="5029200" cy="600164"/>
          </a:xfrm>
          <a:prstGeom prst="rect">
            <a:avLst/>
          </a:prstGeom>
          <a:noFill/>
        </p:spPr>
        <p:txBody>
          <a:bodyPr wrap="square" rtlCol="0">
            <a:spAutoFit/>
          </a:bodyPr>
          <a:lstStyle/>
          <a:p>
            <a:r>
              <a:rPr lang="en-US" sz="1500" dirty="0"/>
              <a:t>Source: SDDOT website (dot.sd.gov)</a:t>
            </a:r>
          </a:p>
          <a:p>
            <a:endParaRPr lang="en-US" dirty="0"/>
          </a:p>
        </p:txBody>
      </p:sp>
      <p:sp>
        <p:nvSpPr>
          <p:cNvPr id="4" name="Content Placeholder 3">
            <a:extLst>
              <a:ext uri="{FF2B5EF4-FFF2-40B4-BE49-F238E27FC236}">
                <a16:creationId xmlns:a16="http://schemas.microsoft.com/office/drawing/2014/main" id="{091005E3-7E6B-4C06-93AD-5D99A78C9772}"/>
              </a:ext>
            </a:extLst>
          </p:cNvPr>
          <p:cNvSpPr>
            <a:spLocks noGrp="1"/>
          </p:cNvSpPr>
          <p:nvPr>
            <p:ph idx="1"/>
          </p:nvPr>
        </p:nvSpPr>
        <p:spPr>
          <a:xfrm>
            <a:off x="609600" y="1524000"/>
            <a:ext cx="10972800" cy="4114801"/>
          </a:xfrm>
        </p:spPr>
        <p:txBody>
          <a:bodyPr>
            <a:normAutofit fontScale="77500" lnSpcReduction="20000"/>
          </a:bodyPr>
          <a:lstStyle/>
          <a:p>
            <a:r>
              <a:rPr lang="en-US"/>
              <a:t>Any individual in the following groups, members of which are rebuttably presumed to be socially and economically disadvantaged:</a:t>
            </a:r>
          </a:p>
          <a:p>
            <a:pPr lvl="1"/>
            <a:r>
              <a:rPr lang="en-US"/>
              <a:t>“Black Americans,” which includes persons having origins in any of the Black racial groups of Africa;</a:t>
            </a:r>
          </a:p>
          <a:p>
            <a:pPr lvl="1"/>
            <a:r>
              <a:rPr lang="en-US"/>
              <a:t>“Hispanic Americans,” which includes persons of Mexican, Puerto Rican, Cuban, Dominican, Central or South American, or other Spanish or Portuguese culture or origin, regardless of race;</a:t>
            </a:r>
          </a:p>
          <a:p>
            <a:pPr lvl="1"/>
            <a:r>
              <a:rPr lang="en-US"/>
              <a:t>“Native Americans,” which includes persons who are enrolled members of a federally or State recognized Indian tribe, Alaska Natives, or Native Hawaiians;</a:t>
            </a:r>
          </a:p>
          <a:p>
            <a:pPr lvl="1"/>
            <a:r>
              <a:rPr lang="en-US"/>
              <a:t>“Asian-Pacific Americans,” which includes persons whose origins are from Japan, China, Taiwan, Korea, Burma (Myanmar), Vietnam, Laos, Cambodia (Kampuchea), Thailand, Malaysia, Indonesia, the Philippines, Brunei, Samoa, Guam, the U.S. Trust Territories of the Pacific Islands (Republic of Palau), Republic of the Northern Marianas Islands, Samoa, Macao, Fiji, Tonga, </a:t>
            </a:r>
            <a:r>
              <a:rPr lang="en-US" err="1"/>
              <a:t>Kirbati</a:t>
            </a:r>
            <a:r>
              <a:rPr lang="en-US"/>
              <a:t>, Tuvalu, Nauru, Federated States of Micronesia, or Hong Kong;</a:t>
            </a:r>
          </a:p>
          <a:p>
            <a:pPr lvl="1"/>
            <a:r>
              <a:rPr lang="en-US"/>
              <a:t>“Subcontinent Asian Americans,” which includes persons whose origins are from India, Pakistan, Bangladesh, Bhutan, the Maldives Islands, Nepal or Sri Lanka;</a:t>
            </a:r>
          </a:p>
          <a:p>
            <a:pPr lvl="1"/>
            <a:r>
              <a:rPr lang="en-US"/>
              <a:t>Women;</a:t>
            </a:r>
          </a:p>
          <a:p>
            <a:pPr lvl="1"/>
            <a:r>
              <a:rPr lang="en-US"/>
              <a:t>Any additional groups whose members are designated as socially and economically disadvantaged by the SBA, at such time as the SBA designation becomes effective. </a:t>
            </a:r>
          </a:p>
        </p:txBody>
      </p:sp>
    </p:spTree>
    <p:extLst>
      <p:ext uri="{BB962C8B-B14F-4D97-AF65-F5344CB8AC3E}">
        <p14:creationId xmlns:p14="http://schemas.microsoft.com/office/powerpoint/2010/main" val="352819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C554B9-8915-4F80-AAA5-47FDE3722AA5}"/>
              </a:ext>
            </a:extLst>
          </p:cNvPr>
          <p:cNvSpPr>
            <a:spLocks noGrp="1"/>
          </p:cNvSpPr>
          <p:nvPr>
            <p:ph idx="1"/>
          </p:nvPr>
        </p:nvSpPr>
        <p:spPr>
          <a:xfrm>
            <a:off x="609600" y="1524000"/>
            <a:ext cx="10972800" cy="4114801"/>
          </a:xfrm>
        </p:spPr>
        <p:txBody>
          <a:bodyPr vert="horz" lIns="91440" tIns="45720" rIns="91440" bIns="45720" rtlCol="0" anchor="t">
            <a:normAutofit fontScale="92500"/>
          </a:bodyPr>
          <a:lstStyle/>
          <a:p>
            <a:r>
              <a:rPr lang="en-US" dirty="0"/>
              <a:t>The Department of Transportation's (DOT) Disadvantaged Business Enterprise (DBE) program is implemented by recipients of DOT Federal Financial Assistance. Recipients are primarily state highway, transit, and airport agencies that receive funds subject to Title 49 Code of Federal Regulations part 26 (49 CFR 26). </a:t>
            </a:r>
          </a:p>
          <a:p>
            <a:r>
              <a:rPr lang="en-US" dirty="0"/>
              <a:t>A similar program (49 CFR 23) for airport concession DBEs (ACDBE), is mandated by 49 U.S.C. 47107(e). The ACDBE program was originally enacted in 1987 and most recently amended in 2012.</a:t>
            </a:r>
          </a:p>
          <a:p>
            <a:pPr marL="0" indent="0">
              <a:buNone/>
            </a:pPr>
            <a:endParaRPr lang="en-US" dirty="0"/>
          </a:p>
        </p:txBody>
      </p:sp>
      <p:sp>
        <p:nvSpPr>
          <p:cNvPr id="3" name="Title 2">
            <a:extLst>
              <a:ext uri="{FF2B5EF4-FFF2-40B4-BE49-F238E27FC236}">
                <a16:creationId xmlns:a16="http://schemas.microsoft.com/office/drawing/2014/main" id="{A7D99F6D-AD2E-49E0-9629-2CDE04A7F75B}"/>
              </a:ext>
            </a:extLst>
          </p:cNvPr>
          <p:cNvSpPr>
            <a:spLocks noGrp="1"/>
          </p:cNvSpPr>
          <p:nvPr>
            <p:ph type="title"/>
          </p:nvPr>
        </p:nvSpPr>
        <p:spPr/>
        <p:txBody>
          <a:bodyPr/>
          <a:lstStyle/>
          <a:p>
            <a:r>
              <a:rPr lang="en-US">
                <a:latin typeface="Calibri"/>
                <a:cs typeface="Calibri"/>
              </a:rPr>
              <a:t>DBE Plan / Goal</a:t>
            </a:r>
            <a:endParaRPr lang="en-US">
              <a:solidFill>
                <a:srgbClr val="FF0000"/>
              </a:solidFill>
            </a:endParaRPr>
          </a:p>
        </p:txBody>
      </p:sp>
      <p:sp>
        <p:nvSpPr>
          <p:cNvPr id="4" name="TextBox 3">
            <a:extLst>
              <a:ext uri="{FF2B5EF4-FFF2-40B4-BE49-F238E27FC236}">
                <a16:creationId xmlns:a16="http://schemas.microsoft.com/office/drawing/2014/main" id="{4D41ED82-550A-45A7-88E6-2BAA69FC59DE}"/>
              </a:ext>
            </a:extLst>
          </p:cNvPr>
          <p:cNvSpPr txBox="1"/>
          <p:nvPr/>
        </p:nvSpPr>
        <p:spPr>
          <a:xfrm>
            <a:off x="914400" y="6019800"/>
            <a:ext cx="5029200" cy="600164"/>
          </a:xfrm>
          <a:prstGeom prst="rect">
            <a:avLst/>
          </a:prstGeom>
          <a:noFill/>
        </p:spPr>
        <p:txBody>
          <a:bodyPr wrap="square" rtlCol="0">
            <a:spAutoFit/>
          </a:bodyPr>
          <a:lstStyle/>
          <a:p>
            <a:r>
              <a:rPr lang="en-US" sz="1500" dirty="0"/>
              <a:t>Source: FAA Civil Rights website (faa.gov)</a:t>
            </a:r>
          </a:p>
          <a:p>
            <a:endParaRPr lang="en-US" dirty="0"/>
          </a:p>
        </p:txBody>
      </p:sp>
    </p:spTree>
    <p:extLst>
      <p:ext uri="{BB962C8B-B14F-4D97-AF65-F5344CB8AC3E}">
        <p14:creationId xmlns:p14="http://schemas.microsoft.com/office/powerpoint/2010/main" val="77733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C554B9-8915-4F80-AAA5-47FDE3722AA5}"/>
              </a:ext>
            </a:extLst>
          </p:cNvPr>
          <p:cNvSpPr>
            <a:spLocks noGrp="1"/>
          </p:cNvSpPr>
          <p:nvPr>
            <p:ph idx="1"/>
          </p:nvPr>
        </p:nvSpPr>
        <p:spPr>
          <a:xfrm>
            <a:off x="609600" y="1752600"/>
            <a:ext cx="10972800" cy="4114801"/>
          </a:xfrm>
        </p:spPr>
        <p:txBody>
          <a:bodyPr vert="horz" lIns="91440" tIns="45720" rIns="91440" bIns="45720" rtlCol="0" anchor="t">
            <a:normAutofit/>
          </a:bodyPr>
          <a:lstStyle/>
          <a:p>
            <a:r>
              <a:rPr lang="en-US" dirty="0"/>
              <a:t>Creation of </a:t>
            </a:r>
            <a:r>
              <a:rPr lang="en-US" b="1" u="sng" dirty="0"/>
              <a:t>DBE Plan / Goal </a:t>
            </a:r>
            <a:r>
              <a:rPr lang="en-US" dirty="0"/>
              <a:t>(every 3 Federal Fiscal Years)</a:t>
            </a:r>
          </a:p>
          <a:p>
            <a:pPr lvl="1">
              <a:lnSpc>
                <a:spcPct val="110000"/>
              </a:lnSpc>
              <a:spcBef>
                <a:spcPts val="600"/>
              </a:spcBef>
            </a:pPr>
            <a:r>
              <a:rPr lang="en-US" dirty="0"/>
              <a:t>Needed for FAA grant recipients awarding prime contracts for which the cumulative total value exceeds $250,000 in FAA Funds in a single federal fiscal year </a:t>
            </a:r>
          </a:p>
          <a:p>
            <a:pPr lvl="1"/>
            <a:r>
              <a:rPr lang="en-US" dirty="0"/>
              <a:t>Due August 1</a:t>
            </a:r>
          </a:p>
          <a:p>
            <a:r>
              <a:rPr lang="en-US" dirty="0"/>
              <a:t>Ongoing </a:t>
            </a:r>
            <a:r>
              <a:rPr lang="en-US" b="1" u="sng" dirty="0"/>
              <a:t>DBE (Achievement) Reporting</a:t>
            </a:r>
            <a:r>
              <a:rPr lang="en-US" dirty="0"/>
              <a:t> (annual)</a:t>
            </a:r>
          </a:p>
          <a:p>
            <a:pPr lvl="1"/>
            <a:r>
              <a:rPr lang="en-US" dirty="0">
                <a:latin typeface="Calibri"/>
                <a:cs typeface="Calibri"/>
              </a:rPr>
              <a:t>Due December 1 (after end of Federal Fiscal Year Oct. 1-Sept. 30)</a:t>
            </a:r>
          </a:p>
          <a:p>
            <a:endParaRPr lang="en-US" dirty="0"/>
          </a:p>
          <a:p>
            <a:pPr marL="0" indent="0">
              <a:buNone/>
            </a:pPr>
            <a:endParaRPr lang="en-US" dirty="0"/>
          </a:p>
        </p:txBody>
      </p:sp>
      <p:sp>
        <p:nvSpPr>
          <p:cNvPr id="3" name="Title 2">
            <a:extLst>
              <a:ext uri="{FF2B5EF4-FFF2-40B4-BE49-F238E27FC236}">
                <a16:creationId xmlns:a16="http://schemas.microsoft.com/office/drawing/2014/main" id="{A7D99F6D-AD2E-49E0-9629-2CDE04A7F75B}"/>
              </a:ext>
            </a:extLst>
          </p:cNvPr>
          <p:cNvSpPr>
            <a:spLocks noGrp="1"/>
          </p:cNvSpPr>
          <p:nvPr>
            <p:ph type="title"/>
          </p:nvPr>
        </p:nvSpPr>
        <p:spPr/>
        <p:txBody>
          <a:bodyPr/>
          <a:lstStyle/>
          <a:p>
            <a:r>
              <a:rPr lang="en-US" dirty="0">
                <a:latin typeface="Calibri"/>
                <a:cs typeface="Calibri"/>
              </a:rPr>
              <a:t>DBE Plan / Goal</a:t>
            </a:r>
            <a:endParaRPr lang="en-US" dirty="0">
              <a:solidFill>
                <a:srgbClr val="FF0000"/>
              </a:solidFill>
            </a:endParaRPr>
          </a:p>
        </p:txBody>
      </p:sp>
    </p:spTree>
    <p:extLst>
      <p:ext uri="{BB962C8B-B14F-4D97-AF65-F5344CB8AC3E}">
        <p14:creationId xmlns:p14="http://schemas.microsoft.com/office/powerpoint/2010/main" val="239254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071B3B-5A5A-489B-8AE5-6192E2EDB9CB}"/>
              </a:ext>
            </a:extLst>
          </p:cNvPr>
          <p:cNvSpPr>
            <a:spLocks noGrp="1"/>
          </p:cNvSpPr>
          <p:nvPr>
            <p:ph idx="1"/>
          </p:nvPr>
        </p:nvSpPr>
        <p:spPr/>
        <p:txBody>
          <a:bodyPr vert="horz" lIns="91440" tIns="45720" rIns="91440" bIns="45720" rtlCol="0" anchor="t">
            <a:normAutofit/>
          </a:bodyPr>
          <a:lstStyle/>
          <a:p>
            <a:r>
              <a:rPr lang="en-US" dirty="0">
                <a:latin typeface="Calibri"/>
                <a:cs typeface="Calibri"/>
              </a:rPr>
              <a:t>When updating the airport CIP (think of the next 3 years of projects)</a:t>
            </a:r>
          </a:p>
          <a:p>
            <a:r>
              <a:rPr lang="en-US" dirty="0">
                <a:latin typeface="Calibri"/>
                <a:cs typeface="Calibri"/>
              </a:rPr>
              <a:t>When scoping a project (typically this service is included in engineering contract)</a:t>
            </a:r>
          </a:p>
          <a:p>
            <a:r>
              <a:rPr lang="en-US" dirty="0">
                <a:latin typeface="Calibri"/>
                <a:cs typeface="Calibri"/>
              </a:rPr>
              <a:t>Prior to advertising a project for bid</a:t>
            </a:r>
          </a:p>
          <a:p>
            <a:pPr lvl="1"/>
            <a:r>
              <a:rPr lang="en-US" dirty="0">
                <a:latin typeface="Calibri"/>
                <a:cs typeface="Calibri"/>
              </a:rPr>
              <a:t>Goal needs to be approved and included in the bid package</a:t>
            </a:r>
          </a:p>
        </p:txBody>
      </p:sp>
      <p:sp>
        <p:nvSpPr>
          <p:cNvPr id="3" name="Title 2">
            <a:extLst>
              <a:ext uri="{FF2B5EF4-FFF2-40B4-BE49-F238E27FC236}">
                <a16:creationId xmlns:a16="http://schemas.microsoft.com/office/drawing/2014/main" id="{346AF771-7492-490B-9006-61A1CCEEEA75}"/>
              </a:ext>
            </a:extLst>
          </p:cNvPr>
          <p:cNvSpPr>
            <a:spLocks noGrp="1"/>
          </p:cNvSpPr>
          <p:nvPr>
            <p:ph type="title"/>
          </p:nvPr>
        </p:nvSpPr>
        <p:spPr/>
        <p:txBody>
          <a:bodyPr/>
          <a:lstStyle/>
          <a:p>
            <a:r>
              <a:rPr lang="en-US" dirty="0"/>
              <a:t>When</a:t>
            </a:r>
            <a:r>
              <a:rPr lang="en-US"/>
              <a:t> to Start DBE Plan / Goal?</a:t>
            </a:r>
          </a:p>
        </p:txBody>
      </p:sp>
    </p:spTree>
    <p:extLst>
      <p:ext uri="{BB962C8B-B14F-4D97-AF65-F5344CB8AC3E}">
        <p14:creationId xmlns:p14="http://schemas.microsoft.com/office/powerpoint/2010/main" val="278049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64F491-3294-4596-AE36-90A90FE1061A}"/>
              </a:ext>
            </a:extLst>
          </p:cNvPr>
          <p:cNvSpPr>
            <a:spLocks noGrp="1"/>
          </p:cNvSpPr>
          <p:nvPr>
            <p:ph idx="1"/>
          </p:nvPr>
        </p:nvSpPr>
        <p:spPr>
          <a:xfrm>
            <a:off x="609600" y="1676400"/>
            <a:ext cx="10972800" cy="4114801"/>
          </a:xfrm>
        </p:spPr>
        <p:txBody>
          <a:bodyPr>
            <a:normAutofit fontScale="92500"/>
          </a:bodyPr>
          <a:lstStyle/>
          <a:p>
            <a:r>
              <a:rPr lang="en-US" sz="3000">
                <a:hlinkClick r:id="rId3"/>
              </a:rPr>
              <a:t>49 CRF (Code of Federal Regulations) Part 26 – DBE Program</a:t>
            </a:r>
            <a:endParaRPr lang="en-US" sz="3000"/>
          </a:p>
          <a:p>
            <a:pPr lvl="1"/>
            <a:r>
              <a:rPr lang="en-US" sz="2600"/>
              <a:t>To ensure non-discrimination of award / administration of DOT-assisted contracts</a:t>
            </a:r>
          </a:p>
          <a:p>
            <a:pPr lvl="1"/>
            <a:r>
              <a:rPr lang="en-US" sz="2600"/>
              <a:t>To create a level playing field for DBE competition</a:t>
            </a:r>
          </a:p>
          <a:p>
            <a:pPr marL="57150" indent="0">
              <a:buNone/>
            </a:pPr>
            <a:r>
              <a:rPr lang="en-US" sz="1700"/>
              <a:t>Paraphrased from:</a:t>
            </a:r>
          </a:p>
          <a:p>
            <a:pPr marL="57150" indent="0">
              <a:buNone/>
            </a:pPr>
            <a:r>
              <a:rPr lang="en-US" sz="1700"/>
              <a:t>https://www.ecfr.gov/current/title-49/subtitle-A/part-26</a:t>
            </a:r>
          </a:p>
          <a:p>
            <a:pPr marL="457200" lvl="1" indent="0">
              <a:buNone/>
            </a:pPr>
            <a:endParaRPr lang="en-US" sz="1100"/>
          </a:p>
          <a:p>
            <a:pPr algn="l"/>
            <a:r>
              <a:rPr lang="en-US" sz="1800" b="1" i="0" u="none" strike="noStrike" baseline="0">
                <a:latin typeface="Calibri-Bold"/>
              </a:rPr>
              <a:t>Disadvantaged Business Enterprises. </a:t>
            </a:r>
            <a:r>
              <a:rPr lang="en-US" sz="1800" i="1" u="none" strike="noStrike" baseline="0">
                <a:latin typeface="Calibri-Bold"/>
              </a:rPr>
              <a:t>(Portion copied directly from an AIP grant agreement)</a:t>
            </a:r>
          </a:p>
          <a:p>
            <a:pPr marL="400050" lvl="1" indent="0">
              <a:lnSpc>
                <a:spcPct val="120000"/>
              </a:lnSpc>
              <a:buNone/>
            </a:pPr>
            <a:r>
              <a:rPr lang="en-US" sz="1800" b="0" i="0" u="none" strike="noStrike" baseline="0">
                <a:latin typeface="Calibri" panose="020F0502020204030204" pitchFamily="34" charset="0"/>
              </a:rPr>
              <a:t>The sponsor shall not discriminate on the basis of race, color, national origin or sex in the award and performance of any DOT-assisted contract covered by 49 CFR Part 26, or in the award and performance of any concession activity contract covered by 49 CFR Part 23. In addition, the sponsor shall not discriminate on the basis of race, color, national origin or sex in the administration of its DBE and ACDBE programs or the requirements of 49 CFR Parts 23 and 26.</a:t>
            </a:r>
            <a:endParaRPr lang="en-US" sz="1800"/>
          </a:p>
          <a:p>
            <a:pPr marL="457200" lvl="1" indent="0">
              <a:buNone/>
            </a:pPr>
            <a:endParaRPr lang="en-US"/>
          </a:p>
          <a:p>
            <a:pPr marL="457200" lvl="1" indent="0">
              <a:buNone/>
            </a:pPr>
            <a:endParaRPr lang="en-US"/>
          </a:p>
        </p:txBody>
      </p:sp>
      <p:sp>
        <p:nvSpPr>
          <p:cNvPr id="3" name="Title 2">
            <a:extLst>
              <a:ext uri="{FF2B5EF4-FFF2-40B4-BE49-F238E27FC236}">
                <a16:creationId xmlns:a16="http://schemas.microsoft.com/office/drawing/2014/main" id="{21E845FC-7670-4512-BA12-933C36C8A5B1}"/>
              </a:ext>
            </a:extLst>
          </p:cNvPr>
          <p:cNvSpPr>
            <a:spLocks noGrp="1"/>
          </p:cNvSpPr>
          <p:nvPr>
            <p:ph type="title"/>
          </p:nvPr>
        </p:nvSpPr>
        <p:spPr/>
        <p:txBody>
          <a:bodyPr/>
          <a:lstStyle/>
          <a:p>
            <a:r>
              <a:rPr lang="en-US"/>
              <a:t>DBE Goals and Project Specific DBE Goals</a:t>
            </a:r>
          </a:p>
        </p:txBody>
      </p:sp>
    </p:spTree>
    <p:extLst>
      <p:ext uri="{BB962C8B-B14F-4D97-AF65-F5344CB8AC3E}">
        <p14:creationId xmlns:p14="http://schemas.microsoft.com/office/powerpoint/2010/main" val="58403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239C57-C9CC-4EAB-9E09-587656ACC0DA}"/>
              </a:ext>
            </a:extLst>
          </p:cNvPr>
          <p:cNvSpPr>
            <a:spLocks noGrp="1"/>
          </p:cNvSpPr>
          <p:nvPr>
            <p:ph type="title"/>
          </p:nvPr>
        </p:nvSpPr>
        <p:spPr/>
        <p:txBody>
          <a:bodyPr/>
          <a:lstStyle/>
          <a:p>
            <a:r>
              <a:rPr lang="en-US"/>
              <a:t>3 Year Overall DBE Goals</a:t>
            </a:r>
          </a:p>
        </p:txBody>
      </p:sp>
      <p:pic>
        <p:nvPicPr>
          <p:cNvPr id="5" name="Picture 4">
            <a:extLst>
              <a:ext uri="{FF2B5EF4-FFF2-40B4-BE49-F238E27FC236}">
                <a16:creationId xmlns:a16="http://schemas.microsoft.com/office/drawing/2014/main" id="{6882E236-3B22-47CC-84B0-20D115F6E9F2}"/>
              </a:ext>
            </a:extLst>
          </p:cNvPr>
          <p:cNvPicPr>
            <a:picLocks noChangeAspect="1"/>
          </p:cNvPicPr>
          <p:nvPr/>
        </p:nvPicPr>
        <p:blipFill>
          <a:blip r:embed="rId2"/>
          <a:stretch>
            <a:fillRect/>
          </a:stretch>
        </p:blipFill>
        <p:spPr>
          <a:xfrm>
            <a:off x="6772275" y="1504265"/>
            <a:ext cx="4962525" cy="3467100"/>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C35B788A-6F47-4460-54F2-D060CD289C78}"/>
              </a:ext>
            </a:extLst>
          </p:cNvPr>
          <p:cNvPicPr>
            <a:picLocks noChangeAspect="1"/>
          </p:cNvPicPr>
          <p:nvPr/>
        </p:nvPicPr>
        <p:blipFill>
          <a:blip r:embed="rId3"/>
          <a:stretch>
            <a:fillRect/>
          </a:stretch>
        </p:blipFill>
        <p:spPr>
          <a:xfrm>
            <a:off x="457200" y="1295400"/>
            <a:ext cx="5857495" cy="51771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05540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F68D81-6BBF-4CF6-8838-C09C67FACE09}"/>
              </a:ext>
            </a:extLst>
          </p:cNvPr>
          <p:cNvSpPr>
            <a:spLocks noGrp="1"/>
          </p:cNvSpPr>
          <p:nvPr>
            <p:ph type="title"/>
          </p:nvPr>
        </p:nvSpPr>
        <p:spPr>
          <a:xfrm>
            <a:off x="800101" y="457200"/>
            <a:ext cx="10591798" cy="685800"/>
          </a:xfrm>
        </p:spPr>
        <p:txBody>
          <a:bodyPr>
            <a:normAutofit fontScale="90000"/>
          </a:bodyPr>
          <a:lstStyle/>
          <a:p>
            <a:pPr algn="ctr"/>
            <a:r>
              <a:rPr lang="en-US" sz="4000" b="0"/>
              <a:t>Finished Product – DBE Plan / Goal</a:t>
            </a:r>
          </a:p>
        </p:txBody>
      </p:sp>
      <p:sp>
        <p:nvSpPr>
          <p:cNvPr id="2" name="Content Placeholder 1">
            <a:extLst>
              <a:ext uri="{FF2B5EF4-FFF2-40B4-BE49-F238E27FC236}">
                <a16:creationId xmlns:a16="http://schemas.microsoft.com/office/drawing/2014/main" id="{054AE814-A9B7-4ECE-8212-90E02561E7DC}"/>
              </a:ext>
            </a:extLst>
          </p:cNvPr>
          <p:cNvSpPr>
            <a:spLocks noGrp="1"/>
          </p:cNvSpPr>
          <p:nvPr>
            <p:ph idx="1"/>
          </p:nvPr>
        </p:nvSpPr>
        <p:spPr/>
        <p:txBody>
          <a:bodyPr>
            <a:normAutofit fontScale="92500" lnSpcReduction="10000"/>
          </a:bodyPr>
          <a:lstStyle/>
          <a:p>
            <a:pPr lvl="1"/>
            <a:r>
              <a:rPr lang="en-US"/>
              <a:t>Goal is advertised in Local Newspaper and within SDDOT DBE Newsletter</a:t>
            </a:r>
          </a:p>
          <a:p>
            <a:pPr lvl="1"/>
            <a:r>
              <a:rPr lang="en-US"/>
              <a:t>KLJ holds public comment meeting after advertising goal</a:t>
            </a:r>
          </a:p>
          <a:p>
            <a:pPr lvl="1"/>
            <a:r>
              <a:rPr lang="en-US"/>
              <a:t>Governing board votes to approve and it is signed by Sponsor </a:t>
            </a:r>
          </a:p>
          <a:p>
            <a:pPr lvl="1"/>
            <a:r>
              <a:rPr lang="en-US"/>
              <a:t>About 55-page document with airport-specific and project-specific information with Goal uploaded to FAA Civil Rights Connect</a:t>
            </a:r>
          </a:p>
          <a:p>
            <a:pPr marL="457200" lvl="1" indent="0">
              <a:buNone/>
            </a:pPr>
            <a:endParaRPr lang="en-US"/>
          </a:p>
        </p:txBody>
      </p:sp>
      <p:pic>
        <p:nvPicPr>
          <p:cNvPr id="5" name="Picture 4">
            <a:hlinkClick r:id="rId3"/>
            <a:extLst>
              <a:ext uri="{FF2B5EF4-FFF2-40B4-BE49-F238E27FC236}">
                <a16:creationId xmlns:a16="http://schemas.microsoft.com/office/drawing/2014/main" id="{DEFAE514-8A32-499F-B0F6-46F86EF59087}"/>
              </a:ext>
            </a:extLst>
          </p:cNvPr>
          <p:cNvPicPr>
            <a:picLocks noChangeAspect="1"/>
          </p:cNvPicPr>
          <p:nvPr/>
        </p:nvPicPr>
        <p:blipFill>
          <a:blip r:embed="rId4"/>
          <a:stretch>
            <a:fillRect/>
          </a:stretch>
        </p:blipFill>
        <p:spPr>
          <a:xfrm>
            <a:off x="637309" y="1447800"/>
            <a:ext cx="3768315" cy="482005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66420421"/>
      </p:ext>
    </p:extLst>
  </p:cSld>
  <p:clrMapOvr>
    <a:masterClrMapping/>
  </p:clrMapOvr>
</p:sld>
</file>

<file path=ppt/theme/theme1.xml><?xml version="1.0" encoding="utf-8"?>
<a:theme xmlns:a="http://schemas.openxmlformats.org/drawingml/2006/main" name="Office Theme">
  <a:themeElements>
    <a:clrScheme name="Custom 1">
      <a:dk1>
        <a:srgbClr val="333E48"/>
      </a:dk1>
      <a:lt1>
        <a:sysClr val="window" lastClr="FFFFFF"/>
      </a:lt1>
      <a:dk2>
        <a:srgbClr val="4E5760"/>
      </a:dk2>
      <a:lt2>
        <a:srgbClr val="EEECE1"/>
      </a:lt2>
      <a:accent1>
        <a:srgbClr val="333E48"/>
      </a:accent1>
      <a:accent2>
        <a:srgbClr val="FF0000"/>
      </a:accent2>
      <a:accent3>
        <a:srgbClr val="4E5760"/>
      </a:accent3>
      <a:accent4>
        <a:srgbClr val="A5A5A5"/>
      </a:accent4>
      <a:accent5>
        <a:srgbClr val="7F7F7F"/>
      </a:accent5>
      <a:accent6>
        <a:srgbClr val="D8D8D8"/>
      </a:accent6>
      <a:hlink>
        <a:srgbClr val="333E48"/>
      </a:hlink>
      <a:folHlink>
        <a:srgbClr val="FF000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a5a78dff-e8a8-443c-8586-1483903bcf67">MILO-1272166092-625</_dlc_DocId>
    <_dlc_DocIdUrl xmlns="a5a78dff-e8a8-443c-8586-1483903bcf67">
      <Url>https://kljsolutions.sharepoint.com/aviation/_layouts/15/DocIdRedir.aspx?ID=MILO-1272166092-625</Url>
      <Description>MILO-1272166092-625</Description>
    </_dlc_DocIdUrl>
    <TaxCatchAll xmlns="0845d3c3-9175-4ae1-9a7d-7acfff8e2b0c" xsi:nil="true"/>
    <lcf76f155ced4ddcb4097134ff3c332f xmlns="012ebd69-ec67-40b1-b002-ff303d1d577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EAE952182DA7546B5CECAEBF3D61DA6" ma:contentTypeVersion="34" ma:contentTypeDescription="Create a new document." ma:contentTypeScope="" ma:versionID="f7fbe250242d96e628e9cba85b454d6a">
  <xsd:schema xmlns:xsd="http://www.w3.org/2001/XMLSchema" xmlns:xs="http://www.w3.org/2001/XMLSchema" xmlns:p="http://schemas.microsoft.com/office/2006/metadata/properties" xmlns:ns2="a5a78dff-e8a8-443c-8586-1483903bcf67" xmlns:ns3="012ebd69-ec67-40b1-b002-ff303d1d5777" xmlns:ns4="0845d3c3-9175-4ae1-9a7d-7acfff8e2b0c" targetNamespace="http://schemas.microsoft.com/office/2006/metadata/properties" ma:root="true" ma:fieldsID="423c114f9101905e50a0fa8eb13b3b47" ns2:_="" ns3:_="" ns4:_="">
    <xsd:import namespace="a5a78dff-e8a8-443c-8586-1483903bcf67"/>
    <xsd:import namespace="012ebd69-ec67-40b1-b002-ff303d1d5777"/>
    <xsd:import namespace="0845d3c3-9175-4ae1-9a7d-7acfff8e2b0c"/>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LengthInSeconds" minOccurs="0"/>
                <xsd:element ref="ns3:MediaServiceAutoKeyPoints" minOccurs="0"/>
                <xsd:element ref="ns3:MediaServiceKeyPoint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a78dff-e8a8-443c-8586-1483903bcf6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12ebd69-ec67-40b1-b002-ff303d1d5777"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404d5d4-1845-4764-839e-28ddc371af0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845d3c3-9175-4ae1-9a7d-7acfff8e2b0c"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31d0dbb-f833-48e7-aff4-dde4fad6f141}" ma:internalName="TaxCatchAll" ma:showField="CatchAllData" ma:web="a5a78dff-e8a8-443c-8586-1483903bcf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72E51084-284A-46F5-A6CD-BFE363DE2798}">
  <ds:schemaRefs>
    <ds:schemaRef ds:uri="http://purl.org/dc/dcmitype/"/>
    <ds:schemaRef ds:uri="http://schemas.microsoft.com/office/infopath/2007/PartnerControls"/>
    <ds:schemaRef ds:uri="http://schemas.microsoft.com/office/2006/documentManagement/types"/>
    <ds:schemaRef ds:uri="0845d3c3-9175-4ae1-9a7d-7acfff8e2b0c"/>
    <ds:schemaRef ds:uri="http://schemas.microsoft.com/office/2006/metadata/properties"/>
    <ds:schemaRef ds:uri="http://purl.org/dc/elements/1.1/"/>
    <ds:schemaRef ds:uri="http://purl.org/dc/terms/"/>
    <ds:schemaRef ds:uri="012ebd69-ec67-40b1-b002-ff303d1d5777"/>
    <ds:schemaRef ds:uri="http://schemas.openxmlformats.org/package/2006/metadata/core-properties"/>
    <ds:schemaRef ds:uri="a5a78dff-e8a8-443c-8586-1483903bcf67"/>
    <ds:schemaRef ds:uri="http://www.w3.org/XML/1998/namespace"/>
  </ds:schemaRefs>
</ds:datastoreItem>
</file>

<file path=customXml/itemProps2.xml><?xml version="1.0" encoding="utf-8"?>
<ds:datastoreItem xmlns:ds="http://schemas.openxmlformats.org/officeDocument/2006/customXml" ds:itemID="{81DEE01B-A62E-4883-9D19-A4E38D7DA6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a78dff-e8a8-443c-8586-1483903bcf67"/>
    <ds:schemaRef ds:uri="012ebd69-ec67-40b1-b002-ff303d1d5777"/>
    <ds:schemaRef ds:uri="0845d3c3-9175-4ae1-9a7d-7acfff8e2b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F32204-83C0-4306-A1C4-315834434B9C}">
  <ds:schemaRefs>
    <ds:schemaRef ds:uri="http://schemas.microsoft.com/sharepoint/events"/>
  </ds:schemaRefs>
</ds:datastoreItem>
</file>

<file path=customXml/itemProps4.xml><?xml version="1.0" encoding="utf-8"?>
<ds:datastoreItem xmlns:ds="http://schemas.openxmlformats.org/officeDocument/2006/customXml" ds:itemID="{FF1B9F89-7D64-45C8-8138-3B391974152B}">
  <ds:schemaRefs>
    <ds:schemaRef ds:uri="http://schemas.microsoft.com/sharepoint/v3/contenttype/forms"/>
  </ds:schemaRefs>
</ds:datastoreItem>
</file>

<file path=customXml/itemProps5.xml><?xml version="1.0" encoding="utf-8"?>
<ds:datastoreItem xmlns:ds="http://schemas.openxmlformats.org/officeDocument/2006/customXml" ds:itemID="{897ECD6A-DEF0-40BF-97EB-D10C502D87DD}">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144</TotalTime>
  <Words>1372</Words>
  <Application>Microsoft Office PowerPoint</Application>
  <PresentationFormat>Widescreen</PresentationFormat>
  <Paragraphs>107</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Calibri-Bold</vt:lpstr>
      <vt:lpstr>Google Sans</vt:lpstr>
      <vt:lpstr>ScalaSansOT</vt:lpstr>
      <vt:lpstr>Times New Roman</vt:lpstr>
      <vt:lpstr>Office Theme</vt:lpstr>
      <vt:lpstr>Disadvantaged Business Enterprise (DBE) Program Development &amp; Administration</vt:lpstr>
      <vt:lpstr>What is a DBE?</vt:lpstr>
      <vt:lpstr>Which groups are DBEs?</vt:lpstr>
      <vt:lpstr>DBE Plan / Goal</vt:lpstr>
      <vt:lpstr>DBE Plan / Goal</vt:lpstr>
      <vt:lpstr>When to Start DBE Plan / Goal?</vt:lpstr>
      <vt:lpstr>DBE Goals and Project Specific DBE Goals</vt:lpstr>
      <vt:lpstr>3 Year Overall DBE Goals</vt:lpstr>
      <vt:lpstr>Finished Product – DBE Plan / Goal</vt:lpstr>
      <vt:lpstr>DBE (Achievement) Reporting - What is our goal?*</vt:lpstr>
      <vt:lpstr>Quarterly Record of Payments Document</vt:lpstr>
      <vt:lpstr>DBE Reporting</vt:lpstr>
      <vt:lpstr>Other Notes</vt:lpstr>
      <vt:lpstr>DBE Checks During Bidding</vt:lpstr>
      <vt:lpstr>When do you use the DBE Program?</vt:lpstr>
      <vt:lpstr>Questions?</vt:lpstr>
    </vt:vector>
  </TitlesOfParts>
  <Company>Kadrmas, Lee &amp; Jackson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Gordon Hibner</dc:creator>
  <cp:lastModifiedBy>Charlie Baker</cp:lastModifiedBy>
  <cp:revision>4</cp:revision>
  <cp:lastPrinted>2016-08-19T12:37:47Z</cp:lastPrinted>
  <dcterms:created xsi:type="dcterms:W3CDTF">2012-09-20T12:31:00Z</dcterms:created>
  <dcterms:modified xsi:type="dcterms:W3CDTF">2023-03-28T22:38:02Z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0x010100CEAE952182DA7546B5CECAEBF3D61DA6</vt:lpwstr>
  </property>
  <property fmtid="{D5CDD505-2E9C-101B-9397-08002B2CF9AE}" pid="3" name="_dlc_DocIdItemGuid">
    <vt:lpwstr>408dbc09-76c4-44b1-aee2-44baf4b32395</vt:lpwstr>
  </property>
  <property fmtid="{D5CDD505-2E9C-101B-9397-08002B2CF9AE}" pid="4" name="MediaServiceImageTags">
    <vt:lpwstr/>
  </property>
</Properties>
</file>