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83" r:id="rId3"/>
    <p:sldId id="296" r:id="rId4"/>
    <p:sldId id="302" r:id="rId5"/>
    <p:sldId id="301" r:id="rId6"/>
    <p:sldId id="306" r:id="rId7"/>
    <p:sldId id="303" r:id="rId8"/>
    <p:sldId id="304" r:id="rId9"/>
    <p:sldId id="300" r:id="rId10"/>
    <p:sldId id="284" r:id="rId11"/>
  </p:sldIdLst>
  <p:sldSz cx="12192000" cy="6858000"/>
  <p:notesSz cx="7102475" cy="9388475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83"/>
            <p14:sldId id="296"/>
            <p14:sldId id="302"/>
            <p14:sldId id="301"/>
            <p14:sldId id="306"/>
            <p14:sldId id="303"/>
            <p14:sldId id="304"/>
            <p14:sldId id="300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53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5200"/>
    <a:srgbClr val="E1F4FF"/>
    <a:srgbClr val="CCECFF"/>
    <a:srgbClr val="FFFF99"/>
    <a:srgbClr val="005DA2"/>
    <a:srgbClr val="B2B2B2"/>
    <a:srgbClr val="969696"/>
    <a:srgbClr val="C0C0C0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C1A8A3-306A-4EB7-A6B1-4F7E0EB9C5D6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81512" autoAdjust="0"/>
  </p:normalViewPr>
  <p:slideViewPr>
    <p:cSldViewPr snapToGrid="0">
      <p:cViewPr varScale="1">
        <p:scale>
          <a:sx n="84" d="100"/>
          <a:sy n="84" d="100"/>
        </p:scale>
        <p:origin x="355" y="82"/>
      </p:cViewPr>
      <p:guideLst>
        <p:guide orient="horz" pos="2553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10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732"/>
            <a:ext cx="3077739" cy="4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18732"/>
            <a:ext cx="3077739" cy="4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3017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en-US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defTabSz="930178">
              <a:spcBef>
                <a:spcPct val="0"/>
              </a:spcBef>
              <a:buFontTx/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30178">
              <a:spcBef>
                <a:spcPct val="0"/>
              </a:spcBef>
              <a:buFontTx/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2275" y="703263"/>
            <a:ext cx="6261100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60167"/>
            <a:ext cx="5208482" cy="422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732"/>
            <a:ext cx="3077739" cy="4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defTabSz="930178">
              <a:spcBef>
                <a:spcPct val="0"/>
              </a:spcBef>
              <a:buFontTx/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8732"/>
            <a:ext cx="3077739" cy="4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30178">
              <a:spcBef>
                <a:spcPct val="0"/>
              </a:spcBef>
              <a:buFontTx/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5D68406-F15C-4303-97CE-0E3EE5988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"/>
          <p:cNvSpPr>
            <a:spLocks noGrp="1" noChangeArrowheads="1"/>
          </p:cNvSpPr>
          <p:nvPr>
            <p:ph type="ctrTitle"/>
          </p:nvPr>
        </p:nvSpPr>
        <p:spPr>
          <a:xfrm>
            <a:off x="303301" y="354380"/>
            <a:ext cx="6353873" cy="13954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3491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307534" y="1795830"/>
            <a:ext cx="6349640" cy="1067092"/>
          </a:xfrm>
        </p:spPr>
        <p:txBody>
          <a:bodyPr anchor="ctr"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361182" y="3796534"/>
            <a:ext cx="188351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spcBef>
                <a:spcPts val="3000"/>
              </a:spcBef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spcBef>
                <a:spcPts val="3000"/>
              </a:spcBef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sp>
        <p:nvSpPr>
          <p:cNvPr id="3" name="Audience"/>
          <p:cNvSpPr>
            <a:spLocks noGrp="1"/>
          </p:cNvSpPr>
          <p:nvPr>
            <p:ph type="body" sz="quarter" idx="10" hasCustomPrompt="1"/>
          </p:nvPr>
        </p:nvSpPr>
        <p:spPr>
          <a:xfrm>
            <a:off x="1685925" y="3797301"/>
            <a:ext cx="4971249" cy="57814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&lt;Audience&gt;</a:t>
            </a:r>
          </a:p>
        </p:txBody>
      </p:sp>
      <p:sp>
        <p:nvSpPr>
          <p:cNvPr id="11" name="Presenter name"/>
          <p:cNvSpPr>
            <a:spLocks noGrp="1"/>
          </p:cNvSpPr>
          <p:nvPr>
            <p:ph type="body" sz="quarter" idx="11" hasCustomPrompt="1"/>
          </p:nvPr>
        </p:nvSpPr>
        <p:spPr>
          <a:xfrm>
            <a:off x="781051" y="4427988"/>
            <a:ext cx="5876124" cy="57814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&lt;Presenter’s name&gt;</a:t>
            </a:r>
          </a:p>
        </p:txBody>
      </p:sp>
      <p:sp>
        <p:nvSpPr>
          <p:cNvPr id="12" name="Presentation date"/>
          <p:cNvSpPr>
            <a:spLocks noGrp="1"/>
          </p:cNvSpPr>
          <p:nvPr>
            <p:ph type="body" sz="quarter" idx="12" hasCustomPrompt="1"/>
          </p:nvPr>
        </p:nvSpPr>
        <p:spPr>
          <a:xfrm>
            <a:off x="981076" y="5057506"/>
            <a:ext cx="5676098" cy="419179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&lt;Presentation date&gt;</a:t>
            </a:r>
          </a:p>
        </p:txBody>
      </p:sp>
      <p:pic>
        <p:nvPicPr>
          <p:cNvPr id="7" name="ARP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68" y="6064076"/>
            <a:ext cx="1905000" cy="581025"/>
          </a:xfrm>
          <a:prstGeom prst="rect">
            <a:avLst/>
          </a:prstGeom>
        </p:spPr>
      </p:pic>
      <p:pic>
        <p:nvPicPr>
          <p:cNvPr id="5" name="FAA pic and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789" y="-594"/>
            <a:ext cx="4371211" cy="6858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424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-section Title"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69384" y="1754188"/>
            <a:ext cx="11296651" cy="1741042"/>
          </a:xfrm>
        </p:spPr>
        <p:txBody>
          <a:bodyPr/>
          <a:lstStyle>
            <a:lvl1pPr algn="ctr">
              <a:defRPr>
                <a:solidFill>
                  <a:srgbClr val="005DA2"/>
                </a:solidFill>
              </a:defRPr>
            </a:lvl1pPr>
          </a:lstStyle>
          <a:p>
            <a:r>
              <a:rPr lang="en-US" dirty="0" smtClean="0"/>
              <a:t>Click to edit Sub-Section title</a:t>
            </a:r>
            <a:endParaRPr lang="en-US" dirty="0"/>
          </a:p>
        </p:txBody>
      </p:sp>
      <p:pic>
        <p:nvPicPr>
          <p:cNvPr id="7" name="ARP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464" y="5457496"/>
            <a:ext cx="1428571" cy="438095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Date - edit in Slide Master</a:t>
            </a:r>
            <a:endParaRPr lang="en-US" dirty="0"/>
          </a:p>
        </p:txBody>
      </p:sp>
      <p:sp>
        <p:nvSpPr>
          <p:cNvPr id="4" name="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Presentation title: Edit using View tab, Slide Master, Insert tab, Header &amp; Footer</a:t>
            </a:r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6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&amp; enter “Questions?”</a:t>
            </a:r>
            <a:endParaRPr lang="en-US" dirty="0"/>
          </a:p>
        </p:txBody>
      </p:sp>
      <p:sp>
        <p:nvSpPr>
          <p:cNvPr id="4" name="Content 2"/>
          <p:cNvSpPr>
            <a:spLocks noGrp="1"/>
          </p:cNvSpPr>
          <p:nvPr>
            <p:ph sz="half" idx="2" hasCustomPrompt="1"/>
          </p:nvPr>
        </p:nvSpPr>
        <p:spPr>
          <a:xfrm>
            <a:off x="5829301" y="1473201"/>
            <a:ext cx="5564718" cy="4425950"/>
          </a:xfrm>
        </p:spPr>
        <p:txBody>
          <a:bodyPr anchor="ctr"/>
          <a:lstStyle>
            <a:lvl1pPr marL="0" indent="0">
              <a:buNone/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1. Enter presenter’s name</a:t>
            </a:r>
            <a:br>
              <a:rPr lang="en-US" dirty="0" smtClean="0"/>
            </a:br>
            <a:r>
              <a:rPr lang="en-US" dirty="0" smtClean="0"/>
              <a:t>2. Link name to email address</a:t>
            </a:r>
            <a:br>
              <a:rPr lang="en-US" dirty="0" smtClean="0"/>
            </a:br>
            <a:r>
              <a:rPr lang="en-US" dirty="0" smtClean="0"/>
              <a:t>3. Add presenter’s phone [optional]</a:t>
            </a:r>
            <a:endParaRPr lang="en-US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Date - edit in Slide Master</a:t>
            </a:r>
            <a:endParaRPr lang="en-US" dirty="0"/>
          </a:p>
        </p:txBody>
      </p:sp>
      <p:sp>
        <p:nvSpPr>
          <p:cNvPr id="6" name="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Presentation title: Edit using View tab, Slide Master, Insert tab, Header &amp; Footer</a:t>
            </a:r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Q and 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112" y="1473201"/>
            <a:ext cx="31718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2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&amp; type “About the Presenter”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9285" y="1708008"/>
            <a:ext cx="3645425" cy="3950920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</a:lstStyle>
          <a:p>
            <a:r>
              <a:rPr lang="en-US" dirty="0" smtClean="0"/>
              <a:t>&lt;Insert Picture here, then add Alt Text Description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Tips: Crop photo close to the face. Avoid photos angled to the left.&gt;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819650" y="1708008"/>
            <a:ext cx="6588569" cy="3950920"/>
          </a:xfrm>
        </p:spPr>
        <p:txBody>
          <a:bodyPr>
            <a:normAutofit/>
          </a:bodyPr>
          <a:lstStyle>
            <a:lvl1pPr>
              <a:defRPr sz="28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dirty="0" smtClean="0"/>
              <a:t>Add a few brief bullets</a:t>
            </a:r>
            <a:br>
              <a:rPr lang="en-US" dirty="0" smtClean="0"/>
            </a:br>
            <a:r>
              <a:rPr lang="en-US" dirty="0" smtClean="0"/>
              <a:t>Keep bullets to one line</a:t>
            </a:r>
            <a:br>
              <a:rPr lang="en-US" dirty="0" smtClean="0"/>
            </a:br>
            <a:r>
              <a:rPr lang="en-US" dirty="0" smtClean="0"/>
              <a:t>“Less is more”</a:t>
            </a:r>
            <a:br>
              <a:rPr lang="en-US" dirty="0" smtClean="0"/>
            </a:br>
            <a:r>
              <a:rPr lang="en-US" dirty="0" smtClean="0"/>
              <a:t>Add presenter info here, not on Title slide</a:t>
            </a:r>
            <a:br>
              <a:rPr lang="en-US" dirty="0" smtClean="0"/>
            </a:br>
            <a:r>
              <a:rPr lang="en-US" dirty="0" smtClean="0"/>
              <a:t>[This slide is optional]</a:t>
            </a:r>
            <a:endParaRPr lang="en-US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Date - edit in Slide Master</a:t>
            </a:r>
            <a:endParaRPr lang="en-US" dirty="0"/>
          </a:p>
        </p:txBody>
      </p:sp>
      <p:sp>
        <p:nvSpPr>
          <p:cNvPr id="6" name="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Presentation title: Edit using View tab, Slide Master, Insert tab, Header &amp; Footer</a:t>
            </a:r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186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>
          <a:xfrm>
            <a:off x="10216443" y="6248400"/>
            <a:ext cx="1172228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>
          <a:xfrm>
            <a:off x="660400" y="1508126"/>
            <a:ext cx="5264151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2"/>
          <p:cNvSpPr>
            <a:spLocks noGrp="1"/>
          </p:cNvSpPr>
          <p:nvPr>
            <p:ph sz="half" idx="2"/>
          </p:nvPr>
        </p:nvSpPr>
        <p:spPr>
          <a:xfrm>
            <a:off x="6127751" y="1508126"/>
            <a:ext cx="526626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>
          <a:xfrm>
            <a:off x="660401" y="1508126"/>
            <a:ext cx="10733617" cy="2432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2"/>
          <p:cNvSpPr>
            <a:spLocks noGrp="1"/>
          </p:cNvSpPr>
          <p:nvPr>
            <p:ph sz="half" idx="2"/>
          </p:nvPr>
        </p:nvSpPr>
        <p:spPr>
          <a:xfrm>
            <a:off x="660400" y="4084890"/>
            <a:ext cx="10714733" cy="1792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660399" y="1312863"/>
            <a:ext cx="5264151" cy="20541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>
          <a:xfrm>
            <a:off x="660400" y="3520868"/>
            <a:ext cx="5264151" cy="237828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127751" y="1312864"/>
            <a:ext cx="5266267" cy="20541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2"/>
          <p:cNvSpPr>
            <a:spLocks noGrp="1"/>
          </p:cNvSpPr>
          <p:nvPr>
            <p:ph sz="half" idx="2"/>
          </p:nvPr>
        </p:nvSpPr>
        <p:spPr>
          <a:xfrm>
            <a:off x="6127751" y="3520867"/>
            <a:ext cx="5266267" cy="236874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1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60089" y="1526797"/>
            <a:ext cx="5266944" cy="813631"/>
          </a:xfrm>
          <a:solidFill>
            <a:srgbClr val="E1F4FF"/>
          </a:solidFill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>
          <a:xfrm>
            <a:off x="660400" y="2416030"/>
            <a:ext cx="5264151" cy="34831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29867" y="1526796"/>
            <a:ext cx="5234517" cy="813816"/>
          </a:xfrm>
          <a:solidFill>
            <a:srgbClr val="E1F4FF"/>
          </a:solidFill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2"/>
          <p:cNvSpPr>
            <a:spLocks noGrp="1"/>
          </p:cNvSpPr>
          <p:nvPr>
            <p:ph sz="half" idx="2"/>
          </p:nvPr>
        </p:nvSpPr>
        <p:spPr>
          <a:xfrm>
            <a:off x="6127751" y="2405748"/>
            <a:ext cx="5266267" cy="348386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9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Title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670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Date - edit in Slide Master</a:t>
            </a:r>
            <a:endParaRPr lang="en-US" dirty="0"/>
          </a:p>
        </p:txBody>
      </p:sp>
      <p:sp>
        <p:nvSpPr>
          <p:cNvPr id="6" name="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Presentation title: Edit using View tab, Slide Master, Insert tab, Header &amp; Footer</a:t>
            </a:r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7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bg>
      <p:bgPr>
        <a:solidFill>
          <a:srgbClr val="005D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69384" y="1494263"/>
            <a:ext cx="11296651" cy="2000967"/>
          </a:xfrm>
        </p:spPr>
        <p:txBody>
          <a:bodyPr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pic>
        <p:nvPicPr>
          <p:cNvPr id="7" name="ARP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464" y="5479350"/>
            <a:ext cx="1428571" cy="428571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Date - edit in Slide Master</a:t>
            </a:r>
            <a:endParaRPr lang="en-US" dirty="0"/>
          </a:p>
        </p:txBody>
      </p:sp>
      <p:sp>
        <p:nvSpPr>
          <p:cNvPr id="4" name="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Presentation title: Edit using View tab, Slide Master, Insert tab, Header &amp; Footer</a:t>
            </a:r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Select to edit master title</a:t>
            </a:r>
          </a:p>
        </p:txBody>
      </p:sp>
      <p:sp>
        <p:nvSpPr>
          <p:cNvPr id="56328" name="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1" y="1508126"/>
            <a:ext cx="1073361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32" name="Footer background"/>
          <p:cNvSpPr>
            <a:spLocks noChangeArrowheads="1"/>
          </p:cNvSpPr>
          <p:nvPr/>
        </p:nvSpPr>
        <p:spPr bwMode="auto">
          <a:xfrm>
            <a:off x="0" y="6035676"/>
            <a:ext cx="12192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56329" name="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284" y="6248400"/>
            <a:ext cx="2316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 i="0">
                <a:solidFill>
                  <a:schemeClr val="bg1">
                    <a:lumMod val="65000"/>
                  </a:schemeClr>
                </a:solidFill>
                <a:latin typeface="+mn-lt"/>
                <a:cs typeface="Helvetica Neue Medium"/>
              </a:defRPr>
            </a:lvl1pPr>
          </a:lstStyle>
          <a:p>
            <a:r>
              <a:rPr lang="en-US" smtClean="0"/>
              <a:t>Date - edit in Slide Master</a:t>
            </a:r>
            <a:endParaRPr lang="en-US" dirty="0"/>
          </a:p>
        </p:txBody>
      </p:sp>
      <p:sp>
        <p:nvSpPr>
          <p:cNvPr id="56330" name="Presentation title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5808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0" i="0">
                <a:solidFill>
                  <a:schemeClr val="bg1">
                    <a:lumMod val="65000"/>
                  </a:schemeClr>
                </a:solidFill>
                <a:latin typeface="+mn-lt"/>
                <a:cs typeface="Helvetica Neue Medium"/>
              </a:defRPr>
            </a:lvl1pPr>
          </a:lstStyle>
          <a:p>
            <a:r>
              <a:rPr lang="en-US" smtClean="0"/>
              <a:t>Presentation title: Edit using View tab, Slide Master, Insert tab, Header &amp; Footer</a:t>
            </a:r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7426303" y="6126158"/>
            <a:ext cx="2087490" cy="660400"/>
            <a:chOff x="3596" y="3859"/>
            <a:chExt cx="1127" cy="416"/>
          </a:xfrm>
        </p:grpSpPr>
        <p:pic>
          <p:nvPicPr>
            <p:cNvPr id="56346" name="FAA logo"/>
            <p:cNvPicPr>
              <a:picLocks noChangeAspect="1" noChangeArrowheads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378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FAA text"/>
            <p:cNvSpPr txBox="1">
              <a:spLocks noChangeArrowheads="1"/>
            </p:cNvSpPr>
            <p:nvPr userDrawn="1"/>
          </p:nvSpPr>
          <p:spPr bwMode="auto">
            <a:xfrm>
              <a:off x="3983" y="3947"/>
              <a:ext cx="740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</a:rPr>
                <a:t>Administration</a:t>
              </a:r>
            </a:p>
          </p:txBody>
        </p:sp>
      </p:grpSp>
      <p:sp>
        <p:nvSpPr>
          <p:cNvPr id="56331" name="Slide 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00356" y="6248400"/>
            <a:ext cx="15078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+mn-lt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5" r:id="rId2"/>
    <p:sldLayoutId id="2147483653" r:id="rId3"/>
    <p:sldLayoutId id="2147483655" r:id="rId4"/>
    <p:sldLayoutId id="2147483666" r:id="rId5"/>
    <p:sldLayoutId id="2147483669" r:id="rId6"/>
    <p:sldLayoutId id="2147483670" r:id="rId7"/>
    <p:sldLayoutId id="2147483671" r:id="rId8"/>
    <p:sldLayoutId id="2147483657" r:id="rId9"/>
    <p:sldLayoutId id="2147483663" r:id="rId10"/>
    <p:sldLayoutId id="214748366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ts val="900"/>
        </a:spcBef>
        <a:spcAft>
          <a:spcPct val="0"/>
        </a:spcAft>
        <a:buChar char="•"/>
        <a:defRPr sz="2800" b="1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8000"/>
        </a:lnSpc>
        <a:spcBef>
          <a:spcPts val="900"/>
        </a:spcBef>
        <a:spcAft>
          <a:spcPct val="0"/>
        </a:spcAft>
        <a:buChar char="–"/>
        <a:defRPr sz="2400">
          <a:solidFill>
            <a:schemeClr val="bg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lnSpc>
          <a:spcPct val="108000"/>
        </a:lnSpc>
        <a:spcBef>
          <a:spcPts val="900"/>
        </a:spcBef>
        <a:spcAft>
          <a:spcPct val="0"/>
        </a:spcAft>
        <a:buChar char="•"/>
        <a:defRPr sz="2000">
          <a:solidFill>
            <a:schemeClr val="bg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lnSpc>
          <a:spcPct val="108000"/>
        </a:lnSpc>
        <a:spcBef>
          <a:spcPts val="900"/>
        </a:spcBef>
        <a:spcAft>
          <a:spcPct val="0"/>
        </a:spcAft>
        <a:buChar char="–"/>
        <a:defRPr>
          <a:solidFill>
            <a:schemeClr val="bg2">
              <a:lumMod val="50000"/>
            </a:schemeClr>
          </a:solidFill>
          <a:latin typeface="+mn-lt"/>
        </a:defRPr>
      </a:lvl4pPr>
      <a:lvl5pPr marL="2057400" indent="-228600" algn="l" rtl="0" eaLnBrk="1" fontAlgn="base" hangingPunct="1">
        <a:lnSpc>
          <a:spcPct val="108000"/>
        </a:lnSpc>
        <a:spcBef>
          <a:spcPts val="900"/>
        </a:spcBef>
        <a:spcAft>
          <a:spcPct val="0"/>
        </a:spcAft>
        <a:buChar char="»"/>
        <a:defRPr>
          <a:solidFill>
            <a:schemeClr val="bg2">
              <a:lumMod val="5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title</a:t>
            </a:r>
          </a:p>
        </p:txBody>
      </p:sp>
      <p:sp>
        <p:nvSpPr>
          <p:cNvPr id="56328" name="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1" y="1508126"/>
            <a:ext cx="1073361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32" name="Footer background"/>
          <p:cNvSpPr>
            <a:spLocks noChangeArrowheads="1"/>
          </p:cNvSpPr>
          <p:nvPr/>
        </p:nvSpPr>
        <p:spPr bwMode="auto">
          <a:xfrm>
            <a:off x="0" y="6035676"/>
            <a:ext cx="12192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329" name="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284" y="6248400"/>
            <a:ext cx="2316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 i="0">
                <a:solidFill>
                  <a:schemeClr val="accent6"/>
                </a:solidFill>
                <a:latin typeface="+mn-lt"/>
                <a:cs typeface="Helvetica Neue Medium"/>
              </a:defRPr>
            </a:lvl1pPr>
          </a:lstStyle>
          <a:p>
            <a:r>
              <a:rPr lang="en-US" smtClean="0"/>
              <a:t>Date - edit in Slide Master</a:t>
            </a:r>
            <a:endParaRPr lang="en-US" dirty="0"/>
          </a:p>
        </p:txBody>
      </p:sp>
      <p:sp>
        <p:nvSpPr>
          <p:cNvPr id="56330" name="Presentation title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5808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0" i="0">
                <a:solidFill>
                  <a:schemeClr val="accent6"/>
                </a:solidFill>
                <a:latin typeface="+mn-lt"/>
                <a:cs typeface="Helvetica Neue Medium"/>
              </a:defRPr>
            </a:lvl1pPr>
          </a:lstStyle>
          <a:p>
            <a:r>
              <a:rPr lang="en-US" smtClean="0"/>
              <a:t>Presentation title: Edit using View tab, Slide Master, Insert tab, Header &amp; Footer</a:t>
            </a:r>
            <a:endParaRPr lang="en-US" dirty="0"/>
          </a:p>
        </p:txBody>
      </p:sp>
      <p:grpSp>
        <p:nvGrpSpPr>
          <p:cNvPr id="56345" name="FAA logo Group"/>
          <p:cNvGrpSpPr>
            <a:grpSpLocks/>
          </p:cNvGrpSpPr>
          <p:nvPr userDrawn="1"/>
        </p:nvGrpSpPr>
        <p:grpSpPr bwMode="auto">
          <a:xfrm>
            <a:off x="7362688" y="6126158"/>
            <a:ext cx="2097610" cy="660400"/>
            <a:chOff x="3596" y="3859"/>
            <a:chExt cx="991" cy="416"/>
          </a:xfrm>
        </p:grpSpPr>
        <p:pic>
          <p:nvPicPr>
            <p:cNvPr id="56346" name="FAA logo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32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FAA text"/>
            <p:cNvSpPr txBox="1">
              <a:spLocks noChangeArrowheads="1"/>
            </p:cNvSpPr>
            <p:nvPr userDrawn="1"/>
          </p:nvSpPr>
          <p:spPr bwMode="auto">
            <a:xfrm>
              <a:off x="3939" y="3941"/>
              <a:ext cx="64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31" name="Slide 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22933" y="6248400"/>
            <a:ext cx="148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+mn-lt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5D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a.gov/airports/resources/sops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yle.E.Sebesta@faa.gov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7534" y="374148"/>
            <a:ext cx="6353873" cy="1395412"/>
          </a:xfrm>
        </p:spPr>
        <p:txBody>
          <a:bodyPr/>
          <a:lstStyle/>
          <a:p>
            <a:r>
              <a:rPr lang="en-US" dirty="0" smtClean="0"/>
              <a:t>OE/AAA Update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07534" y="1795830"/>
            <a:ext cx="6349640" cy="1736642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2400" dirty="0" smtClean="0"/>
              <a:t>Construction Safety Phasing Plan </a:t>
            </a:r>
            <a:r>
              <a:rPr lang="en-US" sz="2400" dirty="0" smtClean="0"/>
              <a:t>Evaluations</a:t>
            </a:r>
          </a:p>
          <a:p>
            <a:r>
              <a:rPr lang="en-US" sz="2400" dirty="0" smtClean="0"/>
              <a:t>Airport Layout Plan </a:t>
            </a:r>
            <a:r>
              <a:rPr lang="en-US" sz="2400" dirty="0" smtClean="0"/>
              <a:t>Updates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2022 South Dakota Airports Conference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Kyle Sebesta, PE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April 6,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CSPP Evaluations</a:t>
            </a:r>
          </a:p>
          <a:p>
            <a:pPr lvl="1"/>
            <a:r>
              <a:rPr lang="en-US" dirty="0" smtClean="0"/>
              <a:t>SOP 1.00, FAA Evaluation of Sponsor’s CSPPs Funded by AIP or PFC</a:t>
            </a:r>
          </a:p>
          <a:p>
            <a:pPr lvl="1"/>
            <a:r>
              <a:rPr lang="en-US" dirty="0" smtClean="0"/>
              <a:t>Temporary construction points of interest</a:t>
            </a:r>
          </a:p>
          <a:p>
            <a:pPr lvl="1"/>
            <a:r>
              <a:rPr lang="en-US" dirty="0" smtClean="0"/>
              <a:t>Reviewer’s view</a:t>
            </a:r>
          </a:p>
          <a:p>
            <a:pPr lvl="1"/>
            <a:r>
              <a:rPr lang="en-US" dirty="0" smtClean="0"/>
              <a:t>New component types</a:t>
            </a:r>
          </a:p>
          <a:p>
            <a:pPr lvl="1"/>
            <a:r>
              <a:rPr lang="en-US" dirty="0" smtClean="0"/>
              <a:t>Determination letters</a:t>
            </a:r>
          </a:p>
          <a:p>
            <a:r>
              <a:rPr lang="en-US" dirty="0" smtClean="0"/>
              <a:t>ALP Updates</a:t>
            </a:r>
          </a:p>
          <a:p>
            <a:pPr lvl="1"/>
            <a:r>
              <a:rPr lang="en-US" dirty="0" smtClean="0"/>
              <a:t>Pen and ink vs. ALP Update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55637" y="6248400"/>
            <a:ext cx="2229376" cy="457200"/>
          </a:xfrm>
        </p:spPr>
        <p:txBody>
          <a:bodyPr/>
          <a:lstStyle/>
          <a:p>
            <a:r>
              <a:rPr lang="en-US" dirty="0" smtClean="0"/>
              <a:t>April 6, 2022	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951435" y="6248400"/>
            <a:ext cx="3860800" cy="457200"/>
          </a:xfrm>
        </p:spPr>
        <p:txBody>
          <a:bodyPr/>
          <a:lstStyle/>
          <a:p>
            <a:r>
              <a:rPr lang="en-US" dirty="0" smtClean="0"/>
              <a:t>OE/AAA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CSPP Evaluation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1638" y="1508126"/>
            <a:ext cx="11300059" cy="4391025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https://www.faa.gov/airports/resources/sops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1 case for CSPP by itself, located at ARP, elevation 1’, height 1’</a:t>
            </a:r>
          </a:p>
          <a:p>
            <a:pPr lvl="1"/>
            <a:r>
              <a:rPr lang="en-US" dirty="0" smtClean="0"/>
              <a:t>Routed for review differently than PT77 points of interest</a:t>
            </a:r>
            <a:endParaRPr lang="en-US" dirty="0"/>
          </a:p>
          <a:p>
            <a:r>
              <a:rPr lang="en-US" dirty="0" smtClean="0"/>
              <a:t>1 case for each point of interest for airspace review</a:t>
            </a:r>
          </a:p>
          <a:p>
            <a:pPr lvl="1"/>
            <a:r>
              <a:rPr lang="en-US" dirty="0" smtClean="0"/>
              <a:t>Guidance </a:t>
            </a:r>
            <a:r>
              <a:rPr lang="en-US" dirty="0" smtClean="0"/>
              <a:t>in SOP 1.00</a:t>
            </a:r>
            <a:endParaRPr lang="en-US" dirty="0" smtClean="0"/>
          </a:p>
          <a:p>
            <a:pPr lvl="1"/>
            <a:r>
              <a:rPr lang="en-US" dirty="0" smtClean="0"/>
              <a:t>New </a:t>
            </a:r>
            <a:r>
              <a:rPr lang="en-US" dirty="0" smtClean="0"/>
              <a:t>codes in 2021, including stationary equipment and mobile equipment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55637" y="6248400"/>
            <a:ext cx="2229376" cy="457200"/>
          </a:xfrm>
        </p:spPr>
        <p:txBody>
          <a:bodyPr/>
          <a:lstStyle/>
          <a:p>
            <a:r>
              <a:rPr lang="en-US" dirty="0" smtClean="0"/>
              <a:t>April 6,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951435" y="6248400"/>
            <a:ext cx="3860800" cy="457200"/>
          </a:xfrm>
        </p:spPr>
        <p:txBody>
          <a:bodyPr/>
          <a:lstStyle/>
          <a:p>
            <a:r>
              <a:rPr lang="en-US" dirty="0" smtClean="0"/>
              <a:t>OE/AAA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Temporary Construction Points of Interest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Title 14 CFR Part 77 establishes notice criteria</a:t>
            </a:r>
          </a:p>
          <a:p>
            <a:r>
              <a:rPr lang="en-US" dirty="0" smtClean="0"/>
              <a:t>SOP </a:t>
            </a:r>
            <a:r>
              <a:rPr lang="en-US" dirty="0" smtClean="0"/>
              <a:t>1.00 Appendix C, Table C-1 – Guidance for Identifying Objects for Temporary Construction Activity</a:t>
            </a:r>
          </a:p>
          <a:p>
            <a:pPr lvl="1"/>
            <a:r>
              <a:rPr lang="en-US" dirty="0" smtClean="0"/>
              <a:t>Construction area boundary</a:t>
            </a:r>
          </a:p>
          <a:p>
            <a:pPr lvl="1"/>
            <a:r>
              <a:rPr lang="en-US" dirty="0" smtClean="0"/>
              <a:t>Staging area/stockpile areas/batch plants as logical</a:t>
            </a:r>
          </a:p>
          <a:p>
            <a:pPr lvl="1"/>
            <a:r>
              <a:rPr lang="en-US" dirty="0" smtClean="0"/>
              <a:t>Haul route points near active movement areas or runway ends</a:t>
            </a:r>
          </a:p>
          <a:p>
            <a:pPr lvl="1"/>
            <a:r>
              <a:rPr lang="en-US" dirty="0" smtClean="0"/>
              <a:t>Equipment that may impact line of sight</a:t>
            </a:r>
          </a:p>
          <a:p>
            <a:pPr lvl="1"/>
            <a:r>
              <a:rPr lang="en-US" dirty="0" smtClean="0"/>
              <a:t>Items in/near NAVAID critical </a:t>
            </a:r>
            <a:r>
              <a:rPr lang="en-US" dirty="0" smtClean="0"/>
              <a:t>areas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Program managers are willing to review CSPPs and points of interest prior to OE/AAA submission</a:t>
            </a:r>
          </a:p>
          <a:p>
            <a:pPr lvl="1"/>
            <a:r>
              <a:rPr lang="en-US" dirty="0"/>
              <a:t>During review of Engineering Design Report may work </a:t>
            </a:r>
            <a:r>
              <a:rPr lang="en-US" dirty="0" smtClean="0"/>
              <a:t>best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55637" y="6248400"/>
            <a:ext cx="2229376" cy="457200"/>
          </a:xfrm>
        </p:spPr>
        <p:txBody>
          <a:bodyPr/>
          <a:lstStyle/>
          <a:p>
            <a:r>
              <a:rPr lang="en-US" dirty="0" smtClean="0"/>
              <a:t>April 6,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951435" y="6248400"/>
            <a:ext cx="3860800" cy="457200"/>
          </a:xfrm>
        </p:spPr>
        <p:txBody>
          <a:bodyPr/>
          <a:lstStyle/>
          <a:p>
            <a:r>
              <a:rPr lang="en-US" dirty="0" smtClean="0"/>
              <a:t>OE/AAA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Reviewer’s View of Submitted Cases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940" y="1092489"/>
            <a:ext cx="6448489" cy="4391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Helpful information to provide to streamline review</a:t>
            </a:r>
          </a:p>
          <a:p>
            <a:pPr lvl="1"/>
            <a:r>
              <a:rPr lang="en-US" dirty="0"/>
              <a:t>Which point on the </a:t>
            </a:r>
            <a:r>
              <a:rPr lang="en-US" dirty="0" smtClean="0"/>
              <a:t>plan </a:t>
            </a:r>
            <a:r>
              <a:rPr lang="en-US" dirty="0"/>
              <a:t>does the case correspond to? </a:t>
            </a:r>
          </a:p>
          <a:p>
            <a:pPr lvl="1"/>
            <a:r>
              <a:rPr lang="en-US" dirty="0"/>
              <a:t>Which phase is applicable?</a:t>
            </a:r>
          </a:p>
          <a:p>
            <a:pPr lvl="1"/>
            <a:r>
              <a:rPr lang="en-US" dirty="0"/>
              <a:t>Detailed case description</a:t>
            </a:r>
          </a:p>
          <a:p>
            <a:pPr lvl="1"/>
            <a:r>
              <a:rPr lang="en-US" dirty="0"/>
              <a:t>Correct component/structure type </a:t>
            </a:r>
          </a:p>
          <a:p>
            <a:pPr lvl="1"/>
            <a:r>
              <a:rPr lang="en-US" dirty="0"/>
              <a:t>Enough points to capture needed reviews; not so many that clutter the review process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55637" y="6248400"/>
            <a:ext cx="2229376" cy="457200"/>
          </a:xfrm>
        </p:spPr>
        <p:txBody>
          <a:bodyPr/>
          <a:lstStyle/>
          <a:p>
            <a:r>
              <a:rPr lang="en-US" dirty="0" smtClean="0"/>
              <a:t>April 6,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951435" y="6248400"/>
            <a:ext cx="3860800" cy="457200"/>
          </a:xfrm>
        </p:spPr>
        <p:txBody>
          <a:bodyPr/>
          <a:lstStyle/>
          <a:p>
            <a:r>
              <a:rPr lang="en-US" dirty="0" smtClean="0"/>
              <a:t>OE/AAA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618" b="14982"/>
          <a:stretch/>
        </p:blipFill>
        <p:spPr>
          <a:xfrm>
            <a:off x="6517429" y="954088"/>
            <a:ext cx="5547901" cy="50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Component Types in OE/AAA System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6509" y="1508126"/>
            <a:ext cx="11521642" cy="4391025"/>
          </a:xfrm>
        </p:spPr>
        <p:txBody>
          <a:bodyPr/>
          <a:lstStyle/>
          <a:p>
            <a:r>
              <a:rPr lang="en-US" dirty="0" smtClean="0"/>
              <a:t>Structure types added for stationary and mobile equipment</a:t>
            </a:r>
          </a:p>
          <a:p>
            <a:pPr lvl="1"/>
            <a:r>
              <a:rPr lang="en-US" dirty="0" smtClean="0"/>
              <a:t>Can be applicable to project areas, haul routes, stockpile areas, etc.</a:t>
            </a:r>
          </a:p>
          <a:p>
            <a:pPr lvl="1"/>
            <a:r>
              <a:rPr lang="en-US" dirty="0" smtClean="0"/>
              <a:t>“Other </a:t>
            </a:r>
            <a:r>
              <a:rPr lang="en-US" dirty="0" err="1" smtClean="0"/>
              <a:t>Desc</a:t>
            </a:r>
            <a:r>
              <a:rPr lang="en-US" dirty="0" smtClean="0"/>
              <a:t>” not required, but may be helpful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55637" y="6248400"/>
            <a:ext cx="2229376" cy="457200"/>
          </a:xfrm>
        </p:spPr>
        <p:txBody>
          <a:bodyPr/>
          <a:lstStyle/>
          <a:p>
            <a:r>
              <a:rPr lang="en-US" dirty="0" smtClean="0"/>
              <a:t>April 6,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951435" y="6248400"/>
            <a:ext cx="3860800" cy="457200"/>
          </a:xfrm>
        </p:spPr>
        <p:txBody>
          <a:bodyPr/>
          <a:lstStyle/>
          <a:p>
            <a:r>
              <a:rPr lang="en-US" dirty="0" smtClean="0"/>
              <a:t>OE/AAA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37" y="3570974"/>
            <a:ext cx="4718294" cy="2194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742" y="3395201"/>
            <a:ext cx="5486930" cy="225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Determination Letters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68135" y="1508126"/>
            <a:ext cx="11500016" cy="4391025"/>
          </a:xfrm>
        </p:spPr>
        <p:txBody>
          <a:bodyPr>
            <a:normAutofit/>
          </a:bodyPr>
          <a:lstStyle/>
          <a:p>
            <a:r>
              <a:rPr lang="en-US" dirty="0" smtClean="0"/>
              <a:t>Read and review content of determination letters</a:t>
            </a:r>
          </a:p>
          <a:p>
            <a:pPr lvl="1"/>
            <a:r>
              <a:rPr lang="en-US" dirty="0" smtClean="0"/>
              <a:t>FAA Action</a:t>
            </a:r>
          </a:p>
          <a:p>
            <a:pPr lvl="2"/>
            <a:r>
              <a:rPr lang="en-US" dirty="0" smtClean="0"/>
              <a:t>Approval vs conditional approval</a:t>
            </a:r>
          </a:p>
          <a:p>
            <a:pPr lvl="1"/>
            <a:r>
              <a:rPr lang="en-US" dirty="0" smtClean="0"/>
              <a:t>Conditions of Acceptance</a:t>
            </a:r>
          </a:p>
          <a:p>
            <a:pPr lvl="2"/>
            <a:r>
              <a:rPr lang="en-US" dirty="0" smtClean="0"/>
              <a:t>Range from following AC 150/5370-2 to NOTAMs to various obstruction mitigation requirements</a:t>
            </a:r>
          </a:p>
          <a:p>
            <a:pPr lvl="2"/>
            <a:r>
              <a:rPr lang="en-US" dirty="0" smtClean="0"/>
              <a:t>May include comments from several FAA divisions </a:t>
            </a:r>
          </a:p>
          <a:p>
            <a:pPr lvl="1"/>
            <a:r>
              <a:rPr lang="en-US" dirty="0" smtClean="0"/>
              <a:t>Limitations of FAA Action</a:t>
            </a:r>
          </a:p>
          <a:p>
            <a:pPr lvl="1"/>
            <a:r>
              <a:rPr lang="en-US" dirty="0" smtClean="0"/>
              <a:t>Required Sponsor Actions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55637" y="6248400"/>
            <a:ext cx="2229376" cy="457200"/>
          </a:xfrm>
        </p:spPr>
        <p:txBody>
          <a:bodyPr/>
          <a:lstStyle/>
          <a:p>
            <a:r>
              <a:rPr lang="en-US" dirty="0" smtClean="0"/>
              <a:t>April 6,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951435" y="6248400"/>
            <a:ext cx="3860800" cy="457200"/>
          </a:xfrm>
        </p:spPr>
        <p:txBody>
          <a:bodyPr/>
          <a:lstStyle/>
          <a:p>
            <a:r>
              <a:rPr lang="en-US" dirty="0" smtClean="0"/>
              <a:t>OE/AAA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ALP Updates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4447" y="1508126"/>
            <a:ext cx="11636188" cy="43910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ALP Update should be completed for projects expected to have significant impact on aeronautical or airport operations</a:t>
            </a:r>
          </a:p>
          <a:p>
            <a:pPr lvl="1"/>
            <a:r>
              <a:rPr lang="en-US" dirty="0" smtClean="0"/>
              <a:t>Submit separate OE/AAA case for ALP update to be reviewed alongside airspace cases</a:t>
            </a:r>
          </a:p>
          <a:p>
            <a:r>
              <a:rPr lang="en-US" dirty="0" smtClean="0"/>
              <a:t>Pen and Ink update should be completed for projects that will not have a significant impact on aeronautical or airport operations</a:t>
            </a:r>
          </a:p>
          <a:p>
            <a:pPr lvl="1"/>
            <a:r>
              <a:rPr lang="en-US" dirty="0" smtClean="0"/>
              <a:t>ADO staff will use airspace case sketch to update their copy of the ALP</a:t>
            </a:r>
          </a:p>
          <a:p>
            <a:r>
              <a:rPr lang="en-US" dirty="0" smtClean="0"/>
              <a:t>Work with FAA program manager to determine appropriate course of action for each project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55637" y="6248400"/>
            <a:ext cx="2229376" cy="457200"/>
          </a:xfrm>
        </p:spPr>
        <p:txBody>
          <a:bodyPr/>
          <a:lstStyle/>
          <a:p>
            <a:r>
              <a:rPr lang="en-US" dirty="0" smtClean="0"/>
              <a:t>April 6,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951435" y="6248400"/>
            <a:ext cx="3860800" cy="457200"/>
          </a:xfrm>
        </p:spPr>
        <p:txBody>
          <a:bodyPr/>
          <a:lstStyle/>
          <a:p>
            <a:r>
              <a:rPr lang="en-US" dirty="0" smtClean="0"/>
              <a:t>OE/AAA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43502" y="954088"/>
            <a:ext cx="5564718" cy="35948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Kyle Sebesta, </a:t>
            </a:r>
            <a:r>
              <a:rPr lang="en-US" dirty="0" smtClean="0"/>
              <a:t>PE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2"/>
              </a:rPr>
              <a:t>Kyle.E.Sebesta@faa.gov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2301 University Dr., Bldg. 23B</a:t>
            </a:r>
          </a:p>
          <a:p>
            <a:r>
              <a:rPr lang="en-US" dirty="0" smtClean="0"/>
              <a:t>Bismarck, ND 58504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6,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OE/AAA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A-D-ARP-Wide">
  <a:themeElements>
    <a:clrScheme name="ARP 1">
      <a:dk1>
        <a:srgbClr val="3F3F3F"/>
      </a:dk1>
      <a:lt1>
        <a:srgbClr val="FFFFFF"/>
      </a:lt1>
      <a:dk2>
        <a:srgbClr val="3F3F3F"/>
      </a:dk2>
      <a:lt2>
        <a:srgbClr val="8B8B8B"/>
      </a:lt2>
      <a:accent1>
        <a:srgbClr val="1399FF"/>
      </a:accent1>
      <a:accent2>
        <a:srgbClr val="AB73D5"/>
      </a:accent2>
      <a:accent3>
        <a:srgbClr val="8A2E00"/>
      </a:accent3>
      <a:accent4>
        <a:srgbClr val="005000"/>
      </a:accent4>
      <a:accent5>
        <a:srgbClr val="002664"/>
      </a:accent5>
      <a:accent6>
        <a:srgbClr val="2D2D8A"/>
      </a:accent6>
      <a:hlink>
        <a:srgbClr val="0070C0"/>
      </a:hlink>
      <a:folHlink>
        <a:srgbClr val="7030A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-template-D-ARP-wide.potx" id="{A5D45C4E-BB27-4683-A155-84D5B3C24E40}" vid="{ED336014-4FC0-45E6-8729-7AB25D9177C3}"/>
    </a:ext>
  </a:ext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-template-D-ARP-wide.potx" id="{A5D45C4E-BB27-4683-A155-84D5B3C24E40}" vid="{81E8E820-85C8-4C48-A7ED-89188A2E964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powerpoint-template-D-ARP-wide</Template>
  <TotalTime>730</TotalTime>
  <Words>491</Words>
  <Application>Microsoft Office PowerPoint</Application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Helvetica Neue Medium</vt:lpstr>
      <vt:lpstr>Verdana</vt:lpstr>
      <vt:lpstr>FAA-D-ARP-Wide</vt:lpstr>
      <vt:lpstr>2_Custom Design</vt:lpstr>
      <vt:lpstr>OE/AAA Update</vt:lpstr>
      <vt:lpstr>Outline</vt:lpstr>
      <vt:lpstr>CSPP Evaluation</vt:lpstr>
      <vt:lpstr>Temporary Construction Points of Interest</vt:lpstr>
      <vt:lpstr>Reviewer’s View of Submitted Cases</vt:lpstr>
      <vt:lpstr>New Component Types in OE/AAA System</vt:lpstr>
      <vt:lpstr>Determination Letters</vt:lpstr>
      <vt:lpstr>ALP Updates</vt:lpstr>
      <vt:lpstr>Questions? </vt:lpstr>
    </vt:vector>
  </TitlesOfParts>
  <Manager/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OE/AAA Update</dc:title>
  <dc:creator>Sebesta, Kyle E (FAA)</dc:creator>
  <cp:lastModifiedBy>Sebesta, Kyle E (FAA)</cp:lastModifiedBy>
  <cp:revision>26</cp:revision>
  <cp:lastPrinted>2022-04-05T03:48:36Z</cp:lastPrinted>
  <dcterms:created xsi:type="dcterms:W3CDTF">2022-04-03T17:40:12Z</dcterms:created>
  <dcterms:modified xsi:type="dcterms:W3CDTF">2022-04-06T13:01:48Z</dcterms:modified>
</cp:coreProperties>
</file>