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media/image22.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1" r:id="rId4"/>
    <p:sldMasterId id="2147483741" r:id="rId5"/>
  </p:sldMasterIdLst>
  <p:notesMasterIdLst>
    <p:notesMasterId r:id="rId48"/>
  </p:notesMasterIdLst>
  <p:sldIdLst>
    <p:sldId id="266" r:id="rId6"/>
    <p:sldId id="271" r:id="rId7"/>
    <p:sldId id="301" r:id="rId8"/>
    <p:sldId id="273" r:id="rId9"/>
    <p:sldId id="274" r:id="rId10"/>
    <p:sldId id="275" r:id="rId11"/>
    <p:sldId id="276" r:id="rId12"/>
    <p:sldId id="277" r:id="rId13"/>
    <p:sldId id="278" r:id="rId14"/>
    <p:sldId id="279" r:id="rId15"/>
    <p:sldId id="280" r:id="rId16"/>
    <p:sldId id="281" r:id="rId17"/>
    <p:sldId id="282" r:id="rId18"/>
    <p:sldId id="283" r:id="rId19"/>
    <p:sldId id="284" r:id="rId20"/>
    <p:sldId id="285" r:id="rId21"/>
    <p:sldId id="286" r:id="rId22"/>
    <p:sldId id="305" r:id="rId23"/>
    <p:sldId id="314" r:id="rId24"/>
    <p:sldId id="306" r:id="rId25"/>
    <p:sldId id="307" r:id="rId26"/>
    <p:sldId id="310" r:id="rId27"/>
    <p:sldId id="287" r:id="rId28"/>
    <p:sldId id="288" r:id="rId29"/>
    <p:sldId id="289" r:id="rId30"/>
    <p:sldId id="315" r:id="rId31"/>
    <p:sldId id="290" r:id="rId32"/>
    <p:sldId id="291" r:id="rId33"/>
    <p:sldId id="292" r:id="rId34"/>
    <p:sldId id="293" r:id="rId35"/>
    <p:sldId id="294" r:id="rId36"/>
    <p:sldId id="298" r:id="rId37"/>
    <p:sldId id="299" r:id="rId38"/>
    <p:sldId id="295" r:id="rId39"/>
    <p:sldId id="296" r:id="rId40"/>
    <p:sldId id="297" r:id="rId41"/>
    <p:sldId id="300" r:id="rId42"/>
    <p:sldId id="302" r:id="rId43"/>
    <p:sldId id="303" r:id="rId44"/>
    <p:sldId id="304" r:id="rId45"/>
    <p:sldId id="312" r:id="rId46"/>
    <p:sldId id="313" r:id="rId4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69" autoAdjust="0"/>
    <p:restoredTop sz="94660"/>
  </p:normalViewPr>
  <p:slideViewPr>
    <p:cSldViewPr snapToGrid="0">
      <p:cViewPr varScale="1">
        <p:scale>
          <a:sx n="85" d="100"/>
          <a:sy n="85" d="100"/>
        </p:scale>
        <p:origin x="43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en-US"/>
              <a:t>Registered Aircraft and Pilots in South Dakota 1927 to 2020</a:t>
            </a:r>
          </a:p>
        </c:rich>
      </c:tx>
      <c:layout>
        <c:manualLayout>
          <c:xMode val="edge"/>
          <c:yMode val="edge"/>
          <c:x val="0.13116665165774027"/>
          <c:y val="1.1736248926654232E-2"/>
        </c:manualLayout>
      </c:layout>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9431674522652651E-2"/>
          <c:y val="0.19085129884187454"/>
          <c:w val="0.9104079987212389"/>
          <c:h val="0.61691999837766576"/>
        </c:manualLayout>
      </c:layout>
      <c:lineChart>
        <c:grouping val="standard"/>
        <c:varyColors val="0"/>
        <c:ser>
          <c:idx val="1"/>
          <c:order val="1"/>
          <c:tx>
            <c:strRef>
              <c:f>Sheet1!$C$1</c:f>
              <c:strCache>
                <c:ptCount val="1"/>
                <c:pt idx="0">
                  <c:v>Pilots</c:v>
                </c:pt>
              </c:strCache>
            </c:strRef>
          </c:tx>
          <c:spPr>
            <a:ln w="22225" cap="rnd">
              <a:solidFill>
                <a:schemeClr val="accent2"/>
              </a:solidFill>
              <a:round/>
            </a:ln>
            <a:effectLst/>
          </c:spPr>
          <c:marker>
            <c:symbol val="square"/>
            <c:size val="6"/>
            <c:spPr>
              <a:solidFill>
                <a:schemeClr val="accent2"/>
              </a:solidFill>
              <a:ln w="9525">
                <a:solidFill>
                  <a:schemeClr val="accent2"/>
                </a:solidFill>
                <a:round/>
              </a:ln>
              <a:effectLst/>
            </c:spPr>
          </c:marker>
          <c:cat>
            <c:numRef>
              <c:f>Sheet1!$B$2:$B$92</c:f>
              <c:numCache>
                <c:formatCode>General</c:formatCode>
                <c:ptCount val="91"/>
                <c:pt idx="0">
                  <c:v>2020</c:v>
                </c:pt>
                <c:pt idx="1">
                  <c:v>2019</c:v>
                </c:pt>
                <c:pt idx="2">
                  <c:v>2018</c:v>
                </c:pt>
                <c:pt idx="3">
                  <c:v>2017</c:v>
                </c:pt>
                <c:pt idx="4">
                  <c:v>2016</c:v>
                </c:pt>
                <c:pt idx="5">
                  <c:v>2015</c:v>
                </c:pt>
                <c:pt idx="6">
                  <c:v>2014</c:v>
                </c:pt>
                <c:pt idx="7">
                  <c:v>2013</c:v>
                </c:pt>
                <c:pt idx="8">
                  <c:v>2012</c:v>
                </c:pt>
                <c:pt idx="9">
                  <c:v>2011</c:v>
                </c:pt>
                <c:pt idx="10">
                  <c:v>2010</c:v>
                </c:pt>
                <c:pt idx="11">
                  <c:v>2009</c:v>
                </c:pt>
                <c:pt idx="12">
                  <c:v>2008</c:v>
                </c:pt>
                <c:pt idx="13">
                  <c:v>2007</c:v>
                </c:pt>
                <c:pt idx="14">
                  <c:v>2006</c:v>
                </c:pt>
                <c:pt idx="15">
                  <c:v>2005</c:v>
                </c:pt>
                <c:pt idx="16">
                  <c:v>2004</c:v>
                </c:pt>
                <c:pt idx="17">
                  <c:v>2003</c:v>
                </c:pt>
                <c:pt idx="18">
                  <c:v>2002</c:v>
                </c:pt>
                <c:pt idx="19">
                  <c:v>2001</c:v>
                </c:pt>
                <c:pt idx="20">
                  <c:v>2000</c:v>
                </c:pt>
                <c:pt idx="21">
                  <c:v>1999</c:v>
                </c:pt>
                <c:pt idx="22">
                  <c:v>1998</c:v>
                </c:pt>
                <c:pt idx="23">
                  <c:v>1997</c:v>
                </c:pt>
                <c:pt idx="24">
                  <c:v>1996</c:v>
                </c:pt>
                <c:pt idx="25">
                  <c:v>1995</c:v>
                </c:pt>
                <c:pt idx="26">
                  <c:v>1994</c:v>
                </c:pt>
                <c:pt idx="27">
                  <c:v>1993</c:v>
                </c:pt>
                <c:pt idx="28">
                  <c:v>1992</c:v>
                </c:pt>
                <c:pt idx="29">
                  <c:v>1991</c:v>
                </c:pt>
                <c:pt idx="30">
                  <c:v>1990</c:v>
                </c:pt>
                <c:pt idx="31">
                  <c:v>1989</c:v>
                </c:pt>
                <c:pt idx="32">
                  <c:v>1988</c:v>
                </c:pt>
                <c:pt idx="33">
                  <c:v>1987</c:v>
                </c:pt>
                <c:pt idx="34">
                  <c:v>1986</c:v>
                </c:pt>
                <c:pt idx="35">
                  <c:v>1985</c:v>
                </c:pt>
                <c:pt idx="36">
                  <c:v>1984</c:v>
                </c:pt>
                <c:pt idx="37">
                  <c:v>1983</c:v>
                </c:pt>
                <c:pt idx="38">
                  <c:v>1982</c:v>
                </c:pt>
                <c:pt idx="39">
                  <c:v>1981</c:v>
                </c:pt>
                <c:pt idx="40">
                  <c:v>1980</c:v>
                </c:pt>
                <c:pt idx="41">
                  <c:v>1979</c:v>
                </c:pt>
                <c:pt idx="42">
                  <c:v>1978</c:v>
                </c:pt>
                <c:pt idx="43">
                  <c:v>1977</c:v>
                </c:pt>
                <c:pt idx="44">
                  <c:v>1976</c:v>
                </c:pt>
                <c:pt idx="45">
                  <c:v>1975</c:v>
                </c:pt>
                <c:pt idx="46">
                  <c:v>1974</c:v>
                </c:pt>
                <c:pt idx="47">
                  <c:v>1973</c:v>
                </c:pt>
                <c:pt idx="48">
                  <c:v>1972</c:v>
                </c:pt>
                <c:pt idx="49">
                  <c:v>1971</c:v>
                </c:pt>
                <c:pt idx="50">
                  <c:v>1970</c:v>
                </c:pt>
                <c:pt idx="51">
                  <c:v>1969</c:v>
                </c:pt>
                <c:pt idx="52">
                  <c:v>1968</c:v>
                </c:pt>
                <c:pt idx="53">
                  <c:v>1967</c:v>
                </c:pt>
                <c:pt idx="54">
                  <c:v>1966</c:v>
                </c:pt>
                <c:pt idx="55">
                  <c:v>1965</c:v>
                </c:pt>
                <c:pt idx="56">
                  <c:v>1964</c:v>
                </c:pt>
                <c:pt idx="57">
                  <c:v>1963</c:v>
                </c:pt>
                <c:pt idx="58">
                  <c:v>1962</c:v>
                </c:pt>
                <c:pt idx="59">
                  <c:v>1961</c:v>
                </c:pt>
                <c:pt idx="60">
                  <c:v>1960</c:v>
                </c:pt>
                <c:pt idx="61">
                  <c:v>1959</c:v>
                </c:pt>
                <c:pt idx="62">
                  <c:v>1958</c:v>
                </c:pt>
                <c:pt idx="63">
                  <c:v>1957</c:v>
                </c:pt>
                <c:pt idx="64">
                  <c:v>1956</c:v>
                </c:pt>
                <c:pt idx="65">
                  <c:v>1955</c:v>
                </c:pt>
                <c:pt idx="66">
                  <c:v>1954</c:v>
                </c:pt>
                <c:pt idx="67">
                  <c:v>1953</c:v>
                </c:pt>
                <c:pt idx="68">
                  <c:v>1952</c:v>
                </c:pt>
                <c:pt idx="69">
                  <c:v>1951</c:v>
                </c:pt>
                <c:pt idx="70">
                  <c:v>1950</c:v>
                </c:pt>
                <c:pt idx="71">
                  <c:v>1949</c:v>
                </c:pt>
                <c:pt idx="72">
                  <c:v>1948</c:v>
                </c:pt>
                <c:pt idx="73">
                  <c:v>1947</c:v>
                </c:pt>
                <c:pt idx="74">
                  <c:v>1946</c:v>
                </c:pt>
                <c:pt idx="75">
                  <c:v>1945</c:v>
                </c:pt>
                <c:pt idx="76">
                  <c:v>1944</c:v>
                </c:pt>
                <c:pt idx="77">
                  <c:v>1943</c:v>
                </c:pt>
                <c:pt idx="78">
                  <c:v>1942</c:v>
                </c:pt>
                <c:pt idx="79">
                  <c:v>1941</c:v>
                </c:pt>
                <c:pt idx="80">
                  <c:v>1940</c:v>
                </c:pt>
                <c:pt idx="81">
                  <c:v>1939</c:v>
                </c:pt>
                <c:pt idx="82">
                  <c:v>1938</c:v>
                </c:pt>
                <c:pt idx="83">
                  <c:v>1937</c:v>
                </c:pt>
                <c:pt idx="84">
                  <c:v>1936</c:v>
                </c:pt>
                <c:pt idx="85">
                  <c:v>1935</c:v>
                </c:pt>
                <c:pt idx="86">
                  <c:v>1934</c:v>
                </c:pt>
                <c:pt idx="87">
                  <c:v>1933</c:v>
                </c:pt>
                <c:pt idx="88">
                  <c:v>1930</c:v>
                </c:pt>
                <c:pt idx="89">
                  <c:v>1929</c:v>
                </c:pt>
                <c:pt idx="90">
                  <c:v>1927</c:v>
                </c:pt>
              </c:numCache>
            </c:numRef>
          </c:cat>
          <c:val>
            <c:numRef>
              <c:f>Sheet1!$C$2:$C$92</c:f>
              <c:numCache>
                <c:formatCode>General</c:formatCode>
                <c:ptCount val="91"/>
                <c:pt idx="1">
                  <c:v>2422</c:v>
                </c:pt>
                <c:pt idx="2">
                  <c:v>2392</c:v>
                </c:pt>
                <c:pt idx="3">
                  <c:v>2333</c:v>
                </c:pt>
                <c:pt idx="4">
                  <c:v>2197</c:v>
                </c:pt>
                <c:pt idx="5">
                  <c:v>2247</c:v>
                </c:pt>
                <c:pt idx="6">
                  <c:v>2234</c:v>
                </c:pt>
                <c:pt idx="7">
                  <c:v>2213</c:v>
                </c:pt>
                <c:pt idx="8">
                  <c:v>2267</c:v>
                </c:pt>
                <c:pt idx="9">
                  <c:v>2247</c:v>
                </c:pt>
                <c:pt idx="10">
                  <c:v>2262</c:v>
                </c:pt>
                <c:pt idx="11">
                  <c:v>2147</c:v>
                </c:pt>
                <c:pt idx="12">
                  <c:v>2249</c:v>
                </c:pt>
                <c:pt idx="13">
                  <c:v>2142</c:v>
                </c:pt>
                <c:pt idx="14">
                  <c:v>2198</c:v>
                </c:pt>
                <c:pt idx="15">
                  <c:v>2282</c:v>
                </c:pt>
                <c:pt idx="16">
                  <c:v>2320</c:v>
                </c:pt>
                <c:pt idx="17">
                  <c:v>2320</c:v>
                </c:pt>
                <c:pt idx="29">
                  <c:v>2366</c:v>
                </c:pt>
                <c:pt idx="45">
                  <c:v>2257</c:v>
                </c:pt>
                <c:pt idx="46">
                  <c:v>1808</c:v>
                </c:pt>
                <c:pt idx="47">
                  <c:v>1758</c:v>
                </c:pt>
                <c:pt idx="48">
                  <c:v>1800</c:v>
                </c:pt>
                <c:pt idx="49">
                  <c:v>1713</c:v>
                </c:pt>
                <c:pt idx="50">
                  <c:v>1586</c:v>
                </c:pt>
                <c:pt idx="51">
                  <c:v>1531</c:v>
                </c:pt>
                <c:pt idx="52">
                  <c:v>1571</c:v>
                </c:pt>
                <c:pt idx="53">
                  <c:v>1558</c:v>
                </c:pt>
                <c:pt idx="54">
                  <c:v>1538</c:v>
                </c:pt>
                <c:pt idx="55">
                  <c:v>1577</c:v>
                </c:pt>
                <c:pt idx="56">
                  <c:v>1354</c:v>
                </c:pt>
                <c:pt idx="57">
                  <c:v>1284</c:v>
                </c:pt>
                <c:pt idx="58">
                  <c:v>1277</c:v>
                </c:pt>
                <c:pt idx="59">
                  <c:v>1345</c:v>
                </c:pt>
                <c:pt idx="60">
                  <c:v>1331</c:v>
                </c:pt>
                <c:pt idx="61">
                  <c:v>1337</c:v>
                </c:pt>
                <c:pt idx="62">
                  <c:v>1311</c:v>
                </c:pt>
                <c:pt idx="63">
                  <c:v>1231</c:v>
                </c:pt>
                <c:pt idx="64">
                  <c:v>1135</c:v>
                </c:pt>
                <c:pt idx="65">
                  <c:v>1123</c:v>
                </c:pt>
                <c:pt idx="66">
                  <c:v>1001</c:v>
                </c:pt>
                <c:pt idx="67">
                  <c:v>989</c:v>
                </c:pt>
                <c:pt idx="68">
                  <c:v>972</c:v>
                </c:pt>
                <c:pt idx="69">
                  <c:v>1017</c:v>
                </c:pt>
                <c:pt idx="70">
                  <c:v>1109</c:v>
                </c:pt>
                <c:pt idx="71">
                  <c:v>724</c:v>
                </c:pt>
                <c:pt idx="72">
                  <c:v>1113</c:v>
                </c:pt>
                <c:pt idx="74">
                  <c:v>912</c:v>
                </c:pt>
                <c:pt idx="75">
                  <c:v>941</c:v>
                </c:pt>
                <c:pt idx="76">
                  <c:v>892</c:v>
                </c:pt>
                <c:pt idx="77">
                  <c:v>828</c:v>
                </c:pt>
                <c:pt idx="78">
                  <c:v>729</c:v>
                </c:pt>
                <c:pt idx="79">
                  <c:v>578</c:v>
                </c:pt>
                <c:pt idx="80">
                  <c:v>215</c:v>
                </c:pt>
                <c:pt idx="81">
                  <c:v>116</c:v>
                </c:pt>
                <c:pt idx="82">
                  <c:v>86</c:v>
                </c:pt>
                <c:pt idx="83">
                  <c:v>70</c:v>
                </c:pt>
                <c:pt idx="84">
                  <c:v>83</c:v>
                </c:pt>
                <c:pt idx="85">
                  <c:v>76</c:v>
                </c:pt>
                <c:pt idx="86">
                  <c:v>98</c:v>
                </c:pt>
                <c:pt idx="87">
                  <c:v>119</c:v>
                </c:pt>
                <c:pt idx="89">
                  <c:v>66</c:v>
                </c:pt>
                <c:pt idx="90">
                  <c:v>9</c:v>
                </c:pt>
              </c:numCache>
            </c:numRef>
          </c:val>
          <c:smooth val="0"/>
          <c:extLst>
            <c:ext xmlns:c16="http://schemas.microsoft.com/office/drawing/2014/chart" uri="{C3380CC4-5D6E-409C-BE32-E72D297353CC}">
              <c16:uniqueId val="{00000000-BFDB-46E5-A7ED-DFD89188C0AB}"/>
            </c:ext>
          </c:extLst>
        </c:ser>
        <c:ser>
          <c:idx val="2"/>
          <c:order val="2"/>
          <c:tx>
            <c:strRef>
              <c:f>Sheet1!$D$1</c:f>
              <c:strCache>
                <c:ptCount val="1"/>
                <c:pt idx="0">
                  <c:v>Aircraft</c:v>
                </c:pt>
              </c:strCache>
            </c:strRef>
          </c:tx>
          <c:spPr>
            <a:ln w="22225" cap="rnd">
              <a:solidFill>
                <a:schemeClr val="accent3"/>
              </a:solidFill>
              <a:round/>
            </a:ln>
            <a:effectLst/>
          </c:spPr>
          <c:marker>
            <c:symbol val="triangle"/>
            <c:size val="6"/>
            <c:spPr>
              <a:solidFill>
                <a:schemeClr val="accent3"/>
              </a:solidFill>
              <a:ln w="9525">
                <a:solidFill>
                  <a:schemeClr val="accent3"/>
                </a:solidFill>
                <a:round/>
              </a:ln>
              <a:effectLst/>
            </c:spPr>
          </c:marker>
          <c:cat>
            <c:numRef>
              <c:f>Sheet1!$B$2:$B$92</c:f>
              <c:numCache>
                <c:formatCode>General</c:formatCode>
                <c:ptCount val="91"/>
                <c:pt idx="0">
                  <c:v>2020</c:v>
                </c:pt>
                <c:pt idx="1">
                  <c:v>2019</c:v>
                </c:pt>
                <c:pt idx="2">
                  <c:v>2018</c:v>
                </c:pt>
                <c:pt idx="3">
                  <c:v>2017</c:v>
                </c:pt>
                <c:pt idx="4">
                  <c:v>2016</c:v>
                </c:pt>
                <c:pt idx="5">
                  <c:v>2015</c:v>
                </c:pt>
                <c:pt idx="6">
                  <c:v>2014</c:v>
                </c:pt>
                <c:pt idx="7">
                  <c:v>2013</c:v>
                </c:pt>
                <c:pt idx="8">
                  <c:v>2012</c:v>
                </c:pt>
                <c:pt idx="9">
                  <c:v>2011</c:v>
                </c:pt>
                <c:pt idx="10">
                  <c:v>2010</c:v>
                </c:pt>
                <c:pt idx="11">
                  <c:v>2009</c:v>
                </c:pt>
                <c:pt idx="12">
                  <c:v>2008</c:v>
                </c:pt>
                <c:pt idx="13">
                  <c:v>2007</c:v>
                </c:pt>
                <c:pt idx="14">
                  <c:v>2006</c:v>
                </c:pt>
                <c:pt idx="15">
                  <c:v>2005</c:v>
                </c:pt>
                <c:pt idx="16">
                  <c:v>2004</c:v>
                </c:pt>
                <c:pt idx="17">
                  <c:v>2003</c:v>
                </c:pt>
                <c:pt idx="18">
                  <c:v>2002</c:v>
                </c:pt>
                <c:pt idx="19">
                  <c:v>2001</c:v>
                </c:pt>
                <c:pt idx="20">
                  <c:v>2000</c:v>
                </c:pt>
                <c:pt idx="21">
                  <c:v>1999</c:v>
                </c:pt>
                <c:pt idx="22">
                  <c:v>1998</c:v>
                </c:pt>
                <c:pt idx="23">
                  <c:v>1997</c:v>
                </c:pt>
                <c:pt idx="24">
                  <c:v>1996</c:v>
                </c:pt>
                <c:pt idx="25">
                  <c:v>1995</c:v>
                </c:pt>
                <c:pt idx="26">
                  <c:v>1994</c:v>
                </c:pt>
                <c:pt idx="27">
                  <c:v>1993</c:v>
                </c:pt>
                <c:pt idx="28">
                  <c:v>1992</c:v>
                </c:pt>
                <c:pt idx="29">
                  <c:v>1991</c:v>
                </c:pt>
                <c:pt idx="30">
                  <c:v>1990</c:v>
                </c:pt>
                <c:pt idx="31">
                  <c:v>1989</c:v>
                </c:pt>
                <c:pt idx="32">
                  <c:v>1988</c:v>
                </c:pt>
                <c:pt idx="33">
                  <c:v>1987</c:v>
                </c:pt>
                <c:pt idx="34">
                  <c:v>1986</c:v>
                </c:pt>
                <c:pt idx="35">
                  <c:v>1985</c:v>
                </c:pt>
                <c:pt idx="36">
                  <c:v>1984</c:v>
                </c:pt>
                <c:pt idx="37">
                  <c:v>1983</c:v>
                </c:pt>
                <c:pt idx="38">
                  <c:v>1982</c:v>
                </c:pt>
                <c:pt idx="39">
                  <c:v>1981</c:v>
                </c:pt>
                <c:pt idx="40">
                  <c:v>1980</c:v>
                </c:pt>
                <c:pt idx="41">
                  <c:v>1979</c:v>
                </c:pt>
                <c:pt idx="42">
                  <c:v>1978</c:v>
                </c:pt>
                <c:pt idx="43">
                  <c:v>1977</c:v>
                </c:pt>
                <c:pt idx="44">
                  <c:v>1976</c:v>
                </c:pt>
                <c:pt idx="45">
                  <c:v>1975</c:v>
                </c:pt>
                <c:pt idx="46">
                  <c:v>1974</c:v>
                </c:pt>
                <c:pt idx="47">
                  <c:v>1973</c:v>
                </c:pt>
                <c:pt idx="48">
                  <c:v>1972</c:v>
                </c:pt>
                <c:pt idx="49">
                  <c:v>1971</c:v>
                </c:pt>
                <c:pt idx="50">
                  <c:v>1970</c:v>
                </c:pt>
                <c:pt idx="51">
                  <c:v>1969</c:v>
                </c:pt>
                <c:pt idx="52">
                  <c:v>1968</c:v>
                </c:pt>
                <c:pt idx="53">
                  <c:v>1967</c:v>
                </c:pt>
                <c:pt idx="54">
                  <c:v>1966</c:v>
                </c:pt>
                <c:pt idx="55">
                  <c:v>1965</c:v>
                </c:pt>
                <c:pt idx="56">
                  <c:v>1964</c:v>
                </c:pt>
                <c:pt idx="57">
                  <c:v>1963</c:v>
                </c:pt>
                <c:pt idx="58">
                  <c:v>1962</c:v>
                </c:pt>
                <c:pt idx="59">
                  <c:v>1961</c:v>
                </c:pt>
                <c:pt idx="60">
                  <c:v>1960</c:v>
                </c:pt>
                <c:pt idx="61">
                  <c:v>1959</c:v>
                </c:pt>
                <c:pt idx="62">
                  <c:v>1958</c:v>
                </c:pt>
                <c:pt idx="63">
                  <c:v>1957</c:v>
                </c:pt>
                <c:pt idx="64">
                  <c:v>1956</c:v>
                </c:pt>
                <c:pt idx="65">
                  <c:v>1955</c:v>
                </c:pt>
                <c:pt idx="66">
                  <c:v>1954</c:v>
                </c:pt>
                <c:pt idx="67">
                  <c:v>1953</c:v>
                </c:pt>
                <c:pt idx="68">
                  <c:v>1952</c:v>
                </c:pt>
                <c:pt idx="69">
                  <c:v>1951</c:v>
                </c:pt>
                <c:pt idx="70">
                  <c:v>1950</c:v>
                </c:pt>
                <c:pt idx="71">
                  <c:v>1949</c:v>
                </c:pt>
                <c:pt idx="72">
                  <c:v>1948</c:v>
                </c:pt>
                <c:pt idx="73">
                  <c:v>1947</c:v>
                </c:pt>
                <c:pt idx="74">
                  <c:v>1946</c:v>
                </c:pt>
                <c:pt idx="75">
                  <c:v>1945</c:v>
                </c:pt>
                <c:pt idx="76">
                  <c:v>1944</c:v>
                </c:pt>
                <c:pt idx="77">
                  <c:v>1943</c:v>
                </c:pt>
                <c:pt idx="78">
                  <c:v>1942</c:v>
                </c:pt>
                <c:pt idx="79">
                  <c:v>1941</c:v>
                </c:pt>
                <c:pt idx="80">
                  <c:v>1940</c:v>
                </c:pt>
                <c:pt idx="81">
                  <c:v>1939</c:v>
                </c:pt>
                <c:pt idx="82">
                  <c:v>1938</c:v>
                </c:pt>
                <c:pt idx="83">
                  <c:v>1937</c:v>
                </c:pt>
                <c:pt idx="84">
                  <c:v>1936</c:v>
                </c:pt>
                <c:pt idx="85">
                  <c:v>1935</c:v>
                </c:pt>
                <c:pt idx="86">
                  <c:v>1934</c:v>
                </c:pt>
                <c:pt idx="87">
                  <c:v>1933</c:v>
                </c:pt>
                <c:pt idx="88">
                  <c:v>1930</c:v>
                </c:pt>
                <c:pt idx="89">
                  <c:v>1929</c:v>
                </c:pt>
                <c:pt idx="90">
                  <c:v>1927</c:v>
                </c:pt>
              </c:numCache>
            </c:numRef>
          </c:cat>
          <c:val>
            <c:numRef>
              <c:f>Sheet1!$D$2:$D$92</c:f>
              <c:numCache>
                <c:formatCode>General</c:formatCode>
                <c:ptCount val="91"/>
                <c:pt idx="1">
                  <c:v>1423</c:v>
                </c:pt>
                <c:pt idx="2">
                  <c:v>1354</c:v>
                </c:pt>
                <c:pt idx="3">
                  <c:v>1337</c:v>
                </c:pt>
                <c:pt idx="4">
                  <c:v>1261</c:v>
                </c:pt>
                <c:pt idx="5">
                  <c:v>1240</c:v>
                </c:pt>
                <c:pt idx="6">
                  <c:v>1226</c:v>
                </c:pt>
                <c:pt idx="7">
                  <c:v>1121</c:v>
                </c:pt>
                <c:pt idx="8">
                  <c:v>1386</c:v>
                </c:pt>
                <c:pt idx="9">
                  <c:v>1376</c:v>
                </c:pt>
                <c:pt idx="10">
                  <c:v>1321</c:v>
                </c:pt>
                <c:pt idx="11">
                  <c:v>1297</c:v>
                </c:pt>
                <c:pt idx="12">
                  <c:v>1232</c:v>
                </c:pt>
                <c:pt idx="13">
                  <c:v>1166</c:v>
                </c:pt>
                <c:pt idx="14">
                  <c:v>1066</c:v>
                </c:pt>
                <c:pt idx="15">
                  <c:v>1050</c:v>
                </c:pt>
                <c:pt idx="16">
                  <c:v>1090</c:v>
                </c:pt>
                <c:pt idx="17">
                  <c:v>967</c:v>
                </c:pt>
                <c:pt idx="18">
                  <c:v>1079</c:v>
                </c:pt>
                <c:pt idx="27">
                  <c:v>1726</c:v>
                </c:pt>
                <c:pt idx="28">
                  <c:v>1687</c:v>
                </c:pt>
                <c:pt idx="29">
                  <c:v>1664</c:v>
                </c:pt>
                <c:pt idx="30">
                  <c:v>1629</c:v>
                </c:pt>
                <c:pt idx="31">
                  <c:v>1625</c:v>
                </c:pt>
                <c:pt idx="32">
                  <c:v>1632</c:v>
                </c:pt>
                <c:pt idx="33">
                  <c:v>1637</c:v>
                </c:pt>
                <c:pt idx="34">
                  <c:v>1667</c:v>
                </c:pt>
                <c:pt idx="35">
                  <c:v>1725</c:v>
                </c:pt>
                <c:pt idx="36">
                  <c:v>1763</c:v>
                </c:pt>
                <c:pt idx="37">
                  <c:v>1717</c:v>
                </c:pt>
                <c:pt idx="38">
                  <c:v>1675</c:v>
                </c:pt>
                <c:pt idx="45">
                  <c:v>1178</c:v>
                </c:pt>
                <c:pt idx="46">
                  <c:v>1086</c:v>
                </c:pt>
                <c:pt idx="47">
                  <c:v>1081</c:v>
                </c:pt>
                <c:pt idx="48">
                  <c:v>1061</c:v>
                </c:pt>
                <c:pt idx="49">
                  <c:v>1039</c:v>
                </c:pt>
                <c:pt idx="50">
                  <c:v>1035</c:v>
                </c:pt>
                <c:pt idx="51">
                  <c:v>1008</c:v>
                </c:pt>
                <c:pt idx="52">
                  <c:v>987</c:v>
                </c:pt>
                <c:pt idx="53">
                  <c:v>937</c:v>
                </c:pt>
                <c:pt idx="54">
                  <c:v>943</c:v>
                </c:pt>
                <c:pt idx="55">
                  <c:v>953</c:v>
                </c:pt>
                <c:pt idx="56">
                  <c:v>910</c:v>
                </c:pt>
                <c:pt idx="57">
                  <c:v>897</c:v>
                </c:pt>
                <c:pt idx="58">
                  <c:v>886</c:v>
                </c:pt>
                <c:pt idx="59">
                  <c:v>919</c:v>
                </c:pt>
                <c:pt idx="60">
                  <c:v>863</c:v>
                </c:pt>
                <c:pt idx="61">
                  <c:v>869</c:v>
                </c:pt>
                <c:pt idx="62">
                  <c:v>832</c:v>
                </c:pt>
                <c:pt idx="63">
                  <c:v>831</c:v>
                </c:pt>
                <c:pt idx="64">
                  <c:v>837</c:v>
                </c:pt>
                <c:pt idx="65">
                  <c:v>838</c:v>
                </c:pt>
                <c:pt idx="66">
                  <c:v>825</c:v>
                </c:pt>
                <c:pt idx="67">
                  <c:v>800</c:v>
                </c:pt>
                <c:pt idx="68">
                  <c:v>800</c:v>
                </c:pt>
                <c:pt idx="69">
                  <c:v>762</c:v>
                </c:pt>
                <c:pt idx="70">
                  <c:v>811</c:v>
                </c:pt>
                <c:pt idx="71">
                  <c:v>536</c:v>
                </c:pt>
                <c:pt idx="72">
                  <c:v>761</c:v>
                </c:pt>
                <c:pt idx="73">
                  <c:v>585</c:v>
                </c:pt>
                <c:pt idx="74">
                  <c:v>340</c:v>
                </c:pt>
                <c:pt idx="75">
                  <c:v>141</c:v>
                </c:pt>
                <c:pt idx="76">
                  <c:v>78</c:v>
                </c:pt>
                <c:pt idx="77">
                  <c:v>141</c:v>
                </c:pt>
                <c:pt idx="78">
                  <c:v>117</c:v>
                </c:pt>
                <c:pt idx="79">
                  <c:v>103</c:v>
                </c:pt>
                <c:pt idx="80">
                  <c:v>78</c:v>
                </c:pt>
                <c:pt idx="81">
                  <c:v>69</c:v>
                </c:pt>
                <c:pt idx="82">
                  <c:v>70</c:v>
                </c:pt>
                <c:pt idx="83">
                  <c:v>73</c:v>
                </c:pt>
                <c:pt idx="84">
                  <c:v>84</c:v>
                </c:pt>
                <c:pt idx="85">
                  <c:v>60</c:v>
                </c:pt>
                <c:pt idx="86">
                  <c:v>77</c:v>
                </c:pt>
                <c:pt idx="87">
                  <c:v>77</c:v>
                </c:pt>
                <c:pt idx="88">
                  <c:v>54</c:v>
                </c:pt>
                <c:pt idx="89">
                  <c:v>53</c:v>
                </c:pt>
              </c:numCache>
            </c:numRef>
          </c:val>
          <c:smooth val="0"/>
          <c:extLst>
            <c:ext xmlns:c16="http://schemas.microsoft.com/office/drawing/2014/chart" uri="{C3380CC4-5D6E-409C-BE32-E72D297353CC}">
              <c16:uniqueId val="{00000001-BFDB-46E5-A7ED-DFD89188C0AB}"/>
            </c:ext>
          </c:extLst>
        </c:ser>
        <c:dLbls>
          <c:showLegendKey val="0"/>
          <c:showVal val="0"/>
          <c:showCatName val="0"/>
          <c:showSerName val="0"/>
          <c:showPercent val="0"/>
          <c:showBubbleSize val="0"/>
        </c:dLbls>
        <c:marker val="1"/>
        <c:smooth val="0"/>
        <c:axId val="2126566544"/>
        <c:axId val="2123364272"/>
        <c:extLst>
          <c:ext xmlns:c15="http://schemas.microsoft.com/office/drawing/2012/chart" uri="{02D57815-91ED-43cb-92C2-25804820EDAC}">
            <c15:filteredLineSeries>
              <c15:ser>
                <c:idx val="0"/>
                <c:order val="0"/>
                <c:tx>
                  <c:strRef>
                    <c:extLst>
                      <c:ext uri="{02D57815-91ED-43cb-92C2-25804820EDAC}">
                        <c15:formulaRef>
                          <c15:sqref>Sheet1!$B$1</c15:sqref>
                        </c15:formulaRef>
                      </c:ext>
                    </c:extLst>
                    <c:strCache>
                      <c:ptCount val="1"/>
                      <c:pt idx="0">
                        <c:v>Year</c:v>
                      </c:pt>
                    </c:strCache>
                  </c:strRef>
                </c:tx>
                <c:spPr>
                  <a:ln w="22225" cap="rnd">
                    <a:solidFill>
                      <a:schemeClr val="accent1"/>
                    </a:solidFill>
                    <a:round/>
                  </a:ln>
                  <a:effectLst/>
                </c:spPr>
                <c:marker>
                  <c:symbol val="none"/>
                </c:marker>
                <c:cat>
                  <c:numRef>
                    <c:extLst>
                      <c:ext uri="{02D57815-91ED-43cb-92C2-25804820EDAC}">
                        <c15:formulaRef>
                          <c15:sqref>Sheet1!$B$2:$B$92</c15:sqref>
                        </c15:formulaRef>
                      </c:ext>
                    </c:extLst>
                    <c:numCache>
                      <c:formatCode>General</c:formatCode>
                      <c:ptCount val="91"/>
                      <c:pt idx="0">
                        <c:v>2020</c:v>
                      </c:pt>
                      <c:pt idx="1">
                        <c:v>2019</c:v>
                      </c:pt>
                      <c:pt idx="2">
                        <c:v>2018</c:v>
                      </c:pt>
                      <c:pt idx="3">
                        <c:v>2017</c:v>
                      </c:pt>
                      <c:pt idx="4">
                        <c:v>2016</c:v>
                      </c:pt>
                      <c:pt idx="5">
                        <c:v>2015</c:v>
                      </c:pt>
                      <c:pt idx="6">
                        <c:v>2014</c:v>
                      </c:pt>
                      <c:pt idx="7">
                        <c:v>2013</c:v>
                      </c:pt>
                      <c:pt idx="8">
                        <c:v>2012</c:v>
                      </c:pt>
                      <c:pt idx="9">
                        <c:v>2011</c:v>
                      </c:pt>
                      <c:pt idx="10">
                        <c:v>2010</c:v>
                      </c:pt>
                      <c:pt idx="11">
                        <c:v>2009</c:v>
                      </c:pt>
                      <c:pt idx="12">
                        <c:v>2008</c:v>
                      </c:pt>
                      <c:pt idx="13">
                        <c:v>2007</c:v>
                      </c:pt>
                      <c:pt idx="14">
                        <c:v>2006</c:v>
                      </c:pt>
                      <c:pt idx="15">
                        <c:v>2005</c:v>
                      </c:pt>
                      <c:pt idx="16">
                        <c:v>2004</c:v>
                      </c:pt>
                      <c:pt idx="17">
                        <c:v>2003</c:v>
                      </c:pt>
                      <c:pt idx="18">
                        <c:v>2002</c:v>
                      </c:pt>
                      <c:pt idx="19">
                        <c:v>2001</c:v>
                      </c:pt>
                      <c:pt idx="20">
                        <c:v>2000</c:v>
                      </c:pt>
                      <c:pt idx="21">
                        <c:v>1999</c:v>
                      </c:pt>
                      <c:pt idx="22">
                        <c:v>1998</c:v>
                      </c:pt>
                      <c:pt idx="23">
                        <c:v>1997</c:v>
                      </c:pt>
                      <c:pt idx="24">
                        <c:v>1996</c:v>
                      </c:pt>
                      <c:pt idx="25">
                        <c:v>1995</c:v>
                      </c:pt>
                      <c:pt idx="26">
                        <c:v>1994</c:v>
                      </c:pt>
                      <c:pt idx="27">
                        <c:v>1993</c:v>
                      </c:pt>
                      <c:pt idx="28">
                        <c:v>1992</c:v>
                      </c:pt>
                      <c:pt idx="29">
                        <c:v>1991</c:v>
                      </c:pt>
                      <c:pt idx="30">
                        <c:v>1990</c:v>
                      </c:pt>
                      <c:pt idx="31">
                        <c:v>1989</c:v>
                      </c:pt>
                      <c:pt idx="32">
                        <c:v>1988</c:v>
                      </c:pt>
                      <c:pt idx="33">
                        <c:v>1987</c:v>
                      </c:pt>
                      <c:pt idx="34">
                        <c:v>1986</c:v>
                      </c:pt>
                      <c:pt idx="35">
                        <c:v>1985</c:v>
                      </c:pt>
                      <c:pt idx="36">
                        <c:v>1984</c:v>
                      </c:pt>
                      <c:pt idx="37">
                        <c:v>1983</c:v>
                      </c:pt>
                      <c:pt idx="38">
                        <c:v>1982</c:v>
                      </c:pt>
                      <c:pt idx="39">
                        <c:v>1981</c:v>
                      </c:pt>
                      <c:pt idx="40">
                        <c:v>1980</c:v>
                      </c:pt>
                      <c:pt idx="41">
                        <c:v>1979</c:v>
                      </c:pt>
                      <c:pt idx="42">
                        <c:v>1978</c:v>
                      </c:pt>
                      <c:pt idx="43">
                        <c:v>1977</c:v>
                      </c:pt>
                      <c:pt idx="44">
                        <c:v>1976</c:v>
                      </c:pt>
                      <c:pt idx="45">
                        <c:v>1975</c:v>
                      </c:pt>
                      <c:pt idx="46">
                        <c:v>1974</c:v>
                      </c:pt>
                      <c:pt idx="47">
                        <c:v>1973</c:v>
                      </c:pt>
                      <c:pt idx="48">
                        <c:v>1972</c:v>
                      </c:pt>
                      <c:pt idx="49">
                        <c:v>1971</c:v>
                      </c:pt>
                      <c:pt idx="50">
                        <c:v>1970</c:v>
                      </c:pt>
                      <c:pt idx="51">
                        <c:v>1969</c:v>
                      </c:pt>
                      <c:pt idx="52">
                        <c:v>1968</c:v>
                      </c:pt>
                      <c:pt idx="53">
                        <c:v>1967</c:v>
                      </c:pt>
                      <c:pt idx="54">
                        <c:v>1966</c:v>
                      </c:pt>
                      <c:pt idx="55">
                        <c:v>1965</c:v>
                      </c:pt>
                      <c:pt idx="56">
                        <c:v>1964</c:v>
                      </c:pt>
                      <c:pt idx="57">
                        <c:v>1963</c:v>
                      </c:pt>
                      <c:pt idx="58">
                        <c:v>1962</c:v>
                      </c:pt>
                      <c:pt idx="59">
                        <c:v>1961</c:v>
                      </c:pt>
                      <c:pt idx="60">
                        <c:v>1960</c:v>
                      </c:pt>
                      <c:pt idx="61">
                        <c:v>1959</c:v>
                      </c:pt>
                      <c:pt idx="62">
                        <c:v>1958</c:v>
                      </c:pt>
                      <c:pt idx="63">
                        <c:v>1957</c:v>
                      </c:pt>
                      <c:pt idx="64">
                        <c:v>1956</c:v>
                      </c:pt>
                      <c:pt idx="65">
                        <c:v>1955</c:v>
                      </c:pt>
                      <c:pt idx="66">
                        <c:v>1954</c:v>
                      </c:pt>
                      <c:pt idx="67">
                        <c:v>1953</c:v>
                      </c:pt>
                      <c:pt idx="68">
                        <c:v>1952</c:v>
                      </c:pt>
                      <c:pt idx="69">
                        <c:v>1951</c:v>
                      </c:pt>
                      <c:pt idx="70">
                        <c:v>1950</c:v>
                      </c:pt>
                      <c:pt idx="71">
                        <c:v>1949</c:v>
                      </c:pt>
                      <c:pt idx="72">
                        <c:v>1948</c:v>
                      </c:pt>
                      <c:pt idx="73">
                        <c:v>1947</c:v>
                      </c:pt>
                      <c:pt idx="74">
                        <c:v>1946</c:v>
                      </c:pt>
                      <c:pt idx="75">
                        <c:v>1945</c:v>
                      </c:pt>
                      <c:pt idx="76">
                        <c:v>1944</c:v>
                      </c:pt>
                      <c:pt idx="77">
                        <c:v>1943</c:v>
                      </c:pt>
                      <c:pt idx="78">
                        <c:v>1942</c:v>
                      </c:pt>
                      <c:pt idx="79">
                        <c:v>1941</c:v>
                      </c:pt>
                      <c:pt idx="80">
                        <c:v>1940</c:v>
                      </c:pt>
                      <c:pt idx="81">
                        <c:v>1939</c:v>
                      </c:pt>
                      <c:pt idx="82">
                        <c:v>1938</c:v>
                      </c:pt>
                      <c:pt idx="83">
                        <c:v>1937</c:v>
                      </c:pt>
                      <c:pt idx="84">
                        <c:v>1936</c:v>
                      </c:pt>
                      <c:pt idx="85">
                        <c:v>1935</c:v>
                      </c:pt>
                      <c:pt idx="86">
                        <c:v>1934</c:v>
                      </c:pt>
                      <c:pt idx="87">
                        <c:v>1933</c:v>
                      </c:pt>
                      <c:pt idx="88">
                        <c:v>1930</c:v>
                      </c:pt>
                      <c:pt idx="89">
                        <c:v>1929</c:v>
                      </c:pt>
                      <c:pt idx="90">
                        <c:v>1927</c:v>
                      </c:pt>
                    </c:numCache>
                  </c:numRef>
                </c:cat>
                <c:val>
                  <c:numRef>
                    <c:extLst>
                      <c:ext uri="{02D57815-91ED-43cb-92C2-25804820EDAC}">
                        <c15:formulaRef>
                          <c15:sqref>Sheet1!$B$4:$B$87</c15:sqref>
                        </c15:formulaRef>
                      </c:ext>
                    </c:extLst>
                    <c:numCache>
                      <c:formatCode>General</c:formatCode>
                      <c:ptCount val="84"/>
                      <c:pt idx="0">
                        <c:v>2018</c:v>
                      </c:pt>
                      <c:pt idx="1">
                        <c:v>2017</c:v>
                      </c:pt>
                      <c:pt idx="2">
                        <c:v>2016</c:v>
                      </c:pt>
                      <c:pt idx="3">
                        <c:v>2015</c:v>
                      </c:pt>
                      <c:pt idx="4">
                        <c:v>2014</c:v>
                      </c:pt>
                      <c:pt idx="5">
                        <c:v>2013</c:v>
                      </c:pt>
                      <c:pt idx="6">
                        <c:v>2012</c:v>
                      </c:pt>
                      <c:pt idx="7">
                        <c:v>2011</c:v>
                      </c:pt>
                      <c:pt idx="8">
                        <c:v>2010</c:v>
                      </c:pt>
                      <c:pt idx="9">
                        <c:v>2009</c:v>
                      </c:pt>
                      <c:pt idx="10">
                        <c:v>2008</c:v>
                      </c:pt>
                      <c:pt idx="11">
                        <c:v>2007</c:v>
                      </c:pt>
                      <c:pt idx="12">
                        <c:v>2006</c:v>
                      </c:pt>
                      <c:pt idx="13">
                        <c:v>2005</c:v>
                      </c:pt>
                      <c:pt idx="14">
                        <c:v>2004</c:v>
                      </c:pt>
                      <c:pt idx="15">
                        <c:v>2003</c:v>
                      </c:pt>
                      <c:pt idx="16">
                        <c:v>2002</c:v>
                      </c:pt>
                      <c:pt idx="17">
                        <c:v>2001</c:v>
                      </c:pt>
                      <c:pt idx="18">
                        <c:v>2000</c:v>
                      </c:pt>
                      <c:pt idx="19">
                        <c:v>1999</c:v>
                      </c:pt>
                      <c:pt idx="20">
                        <c:v>1998</c:v>
                      </c:pt>
                      <c:pt idx="21">
                        <c:v>1997</c:v>
                      </c:pt>
                      <c:pt idx="22">
                        <c:v>1996</c:v>
                      </c:pt>
                      <c:pt idx="23">
                        <c:v>1995</c:v>
                      </c:pt>
                      <c:pt idx="24">
                        <c:v>1994</c:v>
                      </c:pt>
                      <c:pt idx="25">
                        <c:v>1993</c:v>
                      </c:pt>
                      <c:pt idx="26">
                        <c:v>1992</c:v>
                      </c:pt>
                      <c:pt idx="27">
                        <c:v>1991</c:v>
                      </c:pt>
                      <c:pt idx="28">
                        <c:v>1990</c:v>
                      </c:pt>
                      <c:pt idx="29">
                        <c:v>1989</c:v>
                      </c:pt>
                      <c:pt idx="30">
                        <c:v>1988</c:v>
                      </c:pt>
                      <c:pt idx="31">
                        <c:v>1987</c:v>
                      </c:pt>
                      <c:pt idx="32">
                        <c:v>1986</c:v>
                      </c:pt>
                      <c:pt idx="33">
                        <c:v>1985</c:v>
                      </c:pt>
                      <c:pt idx="34">
                        <c:v>1984</c:v>
                      </c:pt>
                      <c:pt idx="35">
                        <c:v>1983</c:v>
                      </c:pt>
                      <c:pt idx="36">
                        <c:v>1982</c:v>
                      </c:pt>
                      <c:pt idx="37">
                        <c:v>1981</c:v>
                      </c:pt>
                      <c:pt idx="38">
                        <c:v>1980</c:v>
                      </c:pt>
                      <c:pt idx="39">
                        <c:v>1979</c:v>
                      </c:pt>
                      <c:pt idx="40">
                        <c:v>1978</c:v>
                      </c:pt>
                      <c:pt idx="41">
                        <c:v>1977</c:v>
                      </c:pt>
                      <c:pt idx="42">
                        <c:v>1976</c:v>
                      </c:pt>
                      <c:pt idx="43">
                        <c:v>1975</c:v>
                      </c:pt>
                      <c:pt idx="44">
                        <c:v>1974</c:v>
                      </c:pt>
                      <c:pt idx="45">
                        <c:v>1973</c:v>
                      </c:pt>
                      <c:pt idx="46">
                        <c:v>1972</c:v>
                      </c:pt>
                      <c:pt idx="47">
                        <c:v>1971</c:v>
                      </c:pt>
                      <c:pt idx="48">
                        <c:v>1970</c:v>
                      </c:pt>
                      <c:pt idx="49">
                        <c:v>1969</c:v>
                      </c:pt>
                      <c:pt idx="50">
                        <c:v>1968</c:v>
                      </c:pt>
                      <c:pt idx="51">
                        <c:v>1967</c:v>
                      </c:pt>
                      <c:pt idx="52">
                        <c:v>1966</c:v>
                      </c:pt>
                      <c:pt idx="53">
                        <c:v>1965</c:v>
                      </c:pt>
                      <c:pt idx="54">
                        <c:v>1964</c:v>
                      </c:pt>
                      <c:pt idx="55">
                        <c:v>1963</c:v>
                      </c:pt>
                      <c:pt idx="56">
                        <c:v>1962</c:v>
                      </c:pt>
                      <c:pt idx="57">
                        <c:v>1961</c:v>
                      </c:pt>
                      <c:pt idx="58">
                        <c:v>1960</c:v>
                      </c:pt>
                      <c:pt idx="59">
                        <c:v>1959</c:v>
                      </c:pt>
                      <c:pt idx="60">
                        <c:v>1958</c:v>
                      </c:pt>
                      <c:pt idx="61">
                        <c:v>1957</c:v>
                      </c:pt>
                      <c:pt idx="62">
                        <c:v>1956</c:v>
                      </c:pt>
                      <c:pt idx="63">
                        <c:v>1955</c:v>
                      </c:pt>
                      <c:pt idx="64">
                        <c:v>1954</c:v>
                      </c:pt>
                      <c:pt idx="65">
                        <c:v>1953</c:v>
                      </c:pt>
                      <c:pt idx="66">
                        <c:v>1952</c:v>
                      </c:pt>
                      <c:pt idx="67">
                        <c:v>1951</c:v>
                      </c:pt>
                      <c:pt idx="68">
                        <c:v>1950</c:v>
                      </c:pt>
                      <c:pt idx="69">
                        <c:v>1949</c:v>
                      </c:pt>
                      <c:pt idx="70">
                        <c:v>1948</c:v>
                      </c:pt>
                      <c:pt idx="71">
                        <c:v>1947</c:v>
                      </c:pt>
                      <c:pt idx="72">
                        <c:v>1946</c:v>
                      </c:pt>
                      <c:pt idx="73">
                        <c:v>1945</c:v>
                      </c:pt>
                      <c:pt idx="74">
                        <c:v>1944</c:v>
                      </c:pt>
                      <c:pt idx="75">
                        <c:v>1943</c:v>
                      </c:pt>
                      <c:pt idx="76">
                        <c:v>1942</c:v>
                      </c:pt>
                      <c:pt idx="77">
                        <c:v>1941</c:v>
                      </c:pt>
                      <c:pt idx="78">
                        <c:v>1940</c:v>
                      </c:pt>
                      <c:pt idx="79">
                        <c:v>1939</c:v>
                      </c:pt>
                      <c:pt idx="80">
                        <c:v>1938</c:v>
                      </c:pt>
                      <c:pt idx="81">
                        <c:v>1937</c:v>
                      </c:pt>
                      <c:pt idx="82">
                        <c:v>1936</c:v>
                      </c:pt>
                      <c:pt idx="83">
                        <c:v>1935</c:v>
                      </c:pt>
                    </c:numCache>
                  </c:numRef>
                </c:val>
                <c:smooth val="0"/>
                <c:extLst>
                  <c:ext xmlns:c16="http://schemas.microsoft.com/office/drawing/2014/chart" uri="{C3380CC4-5D6E-409C-BE32-E72D297353CC}">
                    <c16:uniqueId val="{00000002-BFDB-46E5-A7ED-DFD89188C0AB}"/>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Dealers</c:v>
                      </c:pt>
                    </c:strCache>
                  </c:strRef>
                </c:tx>
                <c:spPr>
                  <a:ln w="22225" cap="rnd">
                    <a:solidFill>
                      <a:schemeClr val="accent4"/>
                    </a:solidFill>
                    <a:round/>
                  </a:ln>
                  <a:effectLst/>
                </c:spPr>
                <c:marker>
                  <c:symbol val="none"/>
                </c:marker>
                <c:cat>
                  <c:numRef>
                    <c:extLst xmlns:c15="http://schemas.microsoft.com/office/drawing/2012/chart">
                      <c:ext xmlns:c15="http://schemas.microsoft.com/office/drawing/2012/chart" uri="{02D57815-91ED-43cb-92C2-25804820EDAC}">
                        <c15:formulaRef>
                          <c15:sqref>Sheet1!$B$2:$B$92</c15:sqref>
                        </c15:formulaRef>
                      </c:ext>
                    </c:extLst>
                    <c:numCache>
                      <c:formatCode>General</c:formatCode>
                      <c:ptCount val="91"/>
                      <c:pt idx="0">
                        <c:v>2020</c:v>
                      </c:pt>
                      <c:pt idx="1">
                        <c:v>2019</c:v>
                      </c:pt>
                      <c:pt idx="2">
                        <c:v>2018</c:v>
                      </c:pt>
                      <c:pt idx="3">
                        <c:v>2017</c:v>
                      </c:pt>
                      <c:pt idx="4">
                        <c:v>2016</c:v>
                      </c:pt>
                      <c:pt idx="5">
                        <c:v>2015</c:v>
                      </c:pt>
                      <c:pt idx="6">
                        <c:v>2014</c:v>
                      </c:pt>
                      <c:pt idx="7">
                        <c:v>2013</c:v>
                      </c:pt>
                      <c:pt idx="8">
                        <c:v>2012</c:v>
                      </c:pt>
                      <c:pt idx="9">
                        <c:v>2011</c:v>
                      </c:pt>
                      <c:pt idx="10">
                        <c:v>2010</c:v>
                      </c:pt>
                      <c:pt idx="11">
                        <c:v>2009</c:v>
                      </c:pt>
                      <c:pt idx="12">
                        <c:v>2008</c:v>
                      </c:pt>
                      <c:pt idx="13">
                        <c:v>2007</c:v>
                      </c:pt>
                      <c:pt idx="14">
                        <c:v>2006</c:v>
                      </c:pt>
                      <c:pt idx="15">
                        <c:v>2005</c:v>
                      </c:pt>
                      <c:pt idx="16">
                        <c:v>2004</c:v>
                      </c:pt>
                      <c:pt idx="17">
                        <c:v>2003</c:v>
                      </c:pt>
                      <c:pt idx="18">
                        <c:v>2002</c:v>
                      </c:pt>
                      <c:pt idx="19">
                        <c:v>2001</c:v>
                      </c:pt>
                      <c:pt idx="20">
                        <c:v>2000</c:v>
                      </c:pt>
                      <c:pt idx="21">
                        <c:v>1999</c:v>
                      </c:pt>
                      <c:pt idx="22">
                        <c:v>1998</c:v>
                      </c:pt>
                      <c:pt idx="23">
                        <c:v>1997</c:v>
                      </c:pt>
                      <c:pt idx="24">
                        <c:v>1996</c:v>
                      </c:pt>
                      <c:pt idx="25">
                        <c:v>1995</c:v>
                      </c:pt>
                      <c:pt idx="26">
                        <c:v>1994</c:v>
                      </c:pt>
                      <c:pt idx="27">
                        <c:v>1993</c:v>
                      </c:pt>
                      <c:pt idx="28">
                        <c:v>1992</c:v>
                      </c:pt>
                      <c:pt idx="29">
                        <c:v>1991</c:v>
                      </c:pt>
                      <c:pt idx="30">
                        <c:v>1990</c:v>
                      </c:pt>
                      <c:pt idx="31">
                        <c:v>1989</c:v>
                      </c:pt>
                      <c:pt idx="32">
                        <c:v>1988</c:v>
                      </c:pt>
                      <c:pt idx="33">
                        <c:v>1987</c:v>
                      </c:pt>
                      <c:pt idx="34">
                        <c:v>1986</c:v>
                      </c:pt>
                      <c:pt idx="35">
                        <c:v>1985</c:v>
                      </c:pt>
                      <c:pt idx="36">
                        <c:v>1984</c:v>
                      </c:pt>
                      <c:pt idx="37">
                        <c:v>1983</c:v>
                      </c:pt>
                      <c:pt idx="38">
                        <c:v>1982</c:v>
                      </c:pt>
                      <c:pt idx="39">
                        <c:v>1981</c:v>
                      </c:pt>
                      <c:pt idx="40">
                        <c:v>1980</c:v>
                      </c:pt>
                      <c:pt idx="41">
                        <c:v>1979</c:v>
                      </c:pt>
                      <c:pt idx="42">
                        <c:v>1978</c:v>
                      </c:pt>
                      <c:pt idx="43">
                        <c:v>1977</c:v>
                      </c:pt>
                      <c:pt idx="44">
                        <c:v>1976</c:v>
                      </c:pt>
                      <c:pt idx="45">
                        <c:v>1975</c:v>
                      </c:pt>
                      <c:pt idx="46">
                        <c:v>1974</c:v>
                      </c:pt>
                      <c:pt idx="47">
                        <c:v>1973</c:v>
                      </c:pt>
                      <c:pt idx="48">
                        <c:v>1972</c:v>
                      </c:pt>
                      <c:pt idx="49">
                        <c:v>1971</c:v>
                      </c:pt>
                      <c:pt idx="50">
                        <c:v>1970</c:v>
                      </c:pt>
                      <c:pt idx="51">
                        <c:v>1969</c:v>
                      </c:pt>
                      <c:pt idx="52">
                        <c:v>1968</c:v>
                      </c:pt>
                      <c:pt idx="53">
                        <c:v>1967</c:v>
                      </c:pt>
                      <c:pt idx="54">
                        <c:v>1966</c:v>
                      </c:pt>
                      <c:pt idx="55">
                        <c:v>1965</c:v>
                      </c:pt>
                      <c:pt idx="56">
                        <c:v>1964</c:v>
                      </c:pt>
                      <c:pt idx="57">
                        <c:v>1963</c:v>
                      </c:pt>
                      <c:pt idx="58">
                        <c:v>1962</c:v>
                      </c:pt>
                      <c:pt idx="59">
                        <c:v>1961</c:v>
                      </c:pt>
                      <c:pt idx="60">
                        <c:v>1960</c:v>
                      </c:pt>
                      <c:pt idx="61">
                        <c:v>1959</c:v>
                      </c:pt>
                      <c:pt idx="62">
                        <c:v>1958</c:v>
                      </c:pt>
                      <c:pt idx="63">
                        <c:v>1957</c:v>
                      </c:pt>
                      <c:pt idx="64">
                        <c:v>1956</c:v>
                      </c:pt>
                      <c:pt idx="65">
                        <c:v>1955</c:v>
                      </c:pt>
                      <c:pt idx="66">
                        <c:v>1954</c:v>
                      </c:pt>
                      <c:pt idx="67">
                        <c:v>1953</c:v>
                      </c:pt>
                      <c:pt idx="68">
                        <c:v>1952</c:v>
                      </c:pt>
                      <c:pt idx="69">
                        <c:v>1951</c:v>
                      </c:pt>
                      <c:pt idx="70">
                        <c:v>1950</c:v>
                      </c:pt>
                      <c:pt idx="71">
                        <c:v>1949</c:v>
                      </c:pt>
                      <c:pt idx="72">
                        <c:v>1948</c:v>
                      </c:pt>
                      <c:pt idx="73">
                        <c:v>1947</c:v>
                      </c:pt>
                      <c:pt idx="74">
                        <c:v>1946</c:v>
                      </c:pt>
                      <c:pt idx="75">
                        <c:v>1945</c:v>
                      </c:pt>
                      <c:pt idx="76">
                        <c:v>1944</c:v>
                      </c:pt>
                      <c:pt idx="77">
                        <c:v>1943</c:v>
                      </c:pt>
                      <c:pt idx="78">
                        <c:v>1942</c:v>
                      </c:pt>
                      <c:pt idx="79">
                        <c:v>1941</c:v>
                      </c:pt>
                      <c:pt idx="80">
                        <c:v>1940</c:v>
                      </c:pt>
                      <c:pt idx="81">
                        <c:v>1939</c:v>
                      </c:pt>
                      <c:pt idx="82">
                        <c:v>1938</c:v>
                      </c:pt>
                      <c:pt idx="83">
                        <c:v>1937</c:v>
                      </c:pt>
                      <c:pt idx="84">
                        <c:v>1936</c:v>
                      </c:pt>
                      <c:pt idx="85">
                        <c:v>1935</c:v>
                      </c:pt>
                      <c:pt idx="86">
                        <c:v>1934</c:v>
                      </c:pt>
                      <c:pt idx="87">
                        <c:v>1933</c:v>
                      </c:pt>
                      <c:pt idx="88">
                        <c:v>1930</c:v>
                      </c:pt>
                      <c:pt idx="89">
                        <c:v>1929</c:v>
                      </c:pt>
                      <c:pt idx="90">
                        <c:v>1927</c:v>
                      </c:pt>
                    </c:numCache>
                  </c:numRef>
                </c:cat>
                <c:val>
                  <c:numLit>
                    <c:formatCode>General</c:formatCode>
                    <c:ptCount val="1"/>
                    <c:pt idx="0">
                      <c:v>1</c:v>
                    </c:pt>
                  </c:numLit>
                </c:val>
                <c:smooth val="0"/>
                <c:extLst xmlns:c15="http://schemas.microsoft.com/office/drawing/2012/chart">
                  <c:ext xmlns:c16="http://schemas.microsoft.com/office/drawing/2014/chart" uri="{C3380CC4-5D6E-409C-BE32-E72D297353CC}">
                    <c16:uniqueId val="{00000003-BFDB-46E5-A7ED-DFD89188C0AB}"/>
                  </c:ext>
                </c:extLst>
              </c15:ser>
            </c15:filteredLineSeries>
          </c:ext>
        </c:extLst>
      </c:lineChart>
      <c:dateAx>
        <c:axId val="21265665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a:softEdge rad="31750"/>
          </a:effectLst>
        </c:spPr>
        <c:txPr>
          <a:bodyPr rot="5400000" spcFirstLastPara="1" vertOverflow="ellipsis"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n-US"/>
          </a:p>
        </c:txPr>
        <c:crossAx val="2123364272"/>
        <c:crosses val="autoZero"/>
        <c:auto val="0"/>
        <c:lblOffset val="100"/>
        <c:baseTimeUnit val="days"/>
        <c:majorUnit val="5"/>
        <c:majorTimeUnit val="days"/>
        <c:minorUnit val="5"/>
        <c:minorTimeUnit val="days"/>
      </c:dateAx>
      <c:valAx>
        <c:axId val="2123364272"/>
        <c:scaling>
          <c:orientation val="minMax"/>
          <c:max val="3000"/>
        </c:scaling>
        <c:delete val="0"/>
        <c:axPos val="l"/>
        <c:numFmt formatCode="General" sourceLinked="1"/>
        <c:majorTickMark val="out"/>
        <c:minorTickMark val="none"/>
        <c:tickLblPos val="nextTo"/>
        <c:spPr>
          <a:noFill/>
          <a:ln w="9525" cap="flat" cmpd="sng" algn="ctr">
            <a:solidFill>
              <a:schemeClr val="accent1">
                <a:alpha val="99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6566544"/>
        <c:crosses val="autoZero"/>
        <c:crossBetween val="between"/>
      </c:valAx>
      <c:spPr>
        <a:noFill/>
        <a:ln>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18900000" scaled="1"/>
            <a:tileRect/>
          </a:gra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FB15086-06BC-4F78-B508-4E1F94CCB86B}" type="datetimeFigureOut">
              <a:rPr lang="en-US" smtClean="0"/>
              <a:t>04/04/2022</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7D4AFE6-52F8-436F-9DAC-607E2BE5A99D}" type="slidenum">
              <a:rPr lang="en-US" smtClean="0"/>
              <a:t>‹#›</a:t>
            </a:fld>
            <a:endParaRPr lang="en-US" dirty="0"/>
          </a:p>
        </p:txBody>
      </p:sp>
    </p:spTree>
    <p:extLst>
      <p:ext uri="{BB962C8B-B14F-4D97-AF65-F5344CB8AC3E}">
        <p14:creationId xmlns:p14="http://schemas.microsoft.com/office/powerpoint/2010/main" val="3635631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1DA85BB-8327-437A-900F-6A3DB7A5ABC9}" type="datetime1">
              <a:rPr lang="en-US" smtClean="0"/>
              <a:t>04/04/2022</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D57F1E4F-1CFF-5643-939E-217C01CDF565}" type="slidenum">
              <a:rPr lang="en-US" smtClean="0"/>
              <a:pPr/>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55510417"/>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C5E6C6-E680-4C09-9A82-6D6D4A458B45}" type="datetime1">
              <a:rPr lang="en-US" smtClean="0"/>
              <a:t>04/04/2022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56689432"/>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F7BBFA-E374-465F-B18D-F6CE71921593}" type="datetime1">
              <a:rPr lang="en-US" smtClean="0"/>
              <a:t>04/04/2022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57929379"/>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1DA85BB-8327-437A-900F-6A3DB7A5ABC9}" type="datetime1">
              <a:rPr lang="en-US" smtClean="0"/>
              <a:t>04/04/2022</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D57F1E4F-1CFF-5643-939E-217C01CDF565}" type="slidenum">
              <a:rPr lang="en-US" smtClean="0"/>
              <a:pPr/>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76600282"/>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6FA0BC-E7BB-4D55-8710-E8474A66771E}" type="datetime1">
              <a:rPr lang="en-US" smtClean="0"/>
              <a:t>04/04/2022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03218877"/>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58A1C5-682A-4617-9A91-5759A79A935B}" type="datetime1">
              <a:rPr lang="en-US" smtClean="0"/>
              <a:t>04/04/2022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54459689"/>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2EFD0D0-99D2-4A10-AC62-6E2E6CF7A9EE}" type="datetime1">
              <a:rPr lang="en-US" smtClean="0"/>
              <a:t>04/04/2022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12624674"/>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8F7DEDF-EB2B-4F7F-B2DF-97C28C8FCBC9}" type="datetime1">
              <a:rPr lang="en-US" smtClean="0"/>
              <a:t>04/04/2022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65115043"/>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B780351-56D7-412F-9F2E-17819DF3B01D}" type="datetime1">
              <a:rPr lang="en-US" smtClean="0"/>
              <a:t>04/04/2022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36338032"/>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8F068B-C601-4124-944A-AED7D3FD7517}" type="datetime1">
              <a:rPr lang="en-US" smtClean="0"/>
              <a:t>04/04/2022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71248072"/>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6F7A73-7818-460B-8F62-87CD8A1DAD1A}" type="datetime1">
              <a:rPr lang="en-US" smtClean="0"/>
              <a:t>04/04/2022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92988380"/>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6FA0BC-E7BB-4D55-8710-E8474A66771E}" type="datetime1">
              <a:rPr lang="en-US" smtClean="0"/>
              <a:t>04/04/2022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50696869"/>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A6CF8665-A302-4073-9097-DCE6BA8A5D14}" type="datetime1">
              <a:rPr lang="en-US" smtClean="0"/>
              <a:t>04/04/2022</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16941822"/>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C5E6C6-E680-4C09-9A82-6D6D4A458B45}" type="datetime1">
              <a:rPr lang="en-US" smtClean="0"/>
              <a:t>04/04/2022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01010029"/>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F7BBFA-E374-465F-B18D-F6CE71921593}" type="datetime1">
              <a:rPr lang="en-US" smtClean="0"/>
              <a:t>04/04/2022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71248417"/>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58A1C5-682A-4617-9A91-5759A79A935B}" type="datetime1">
              <a:rPr lang="en-US" smtClean="0"/>
              <a:t>04/04/2022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9879461"/>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2EFD0D0-99D2-4A10-AC62-6E2E6CF7A9EE}" type="datetime1">
              <a:rPr lang="en-US" smtClean="0"/>
              <a:t>04/04/2022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74923812"/>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8F7DEDF-EB2B-4F7F-B2DF-97C28C8FCBC9}" type="datetime1">
              <a:rPr lang="en-US" smtClean="0"/>
              <a:t>04/04/2022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78324550"/>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B780351-56D7-412F-9F2E-17819DF3B01D}" type="datetime1">
              <a:rPr lang="en-US" smtClean="0"/>
              <a:t>04/04/2022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17587726"/>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8F068B-C601-4124-944A-AED7D3FD7517}" type="datetime1">
              <a:rPr lang="en-US" smtClean="0"/>
              <a:t>04/04/2022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52443338"/>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6F7A73-7818-460B-8F62-87CD8A1DAD1A}" type="datetime1">
              <a:rPr lang="en-US" smtClean="0"/>
              <a:t>04/04/2022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39929445"/>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A6CF8665-A302-4073-9097-DCE6BA8A5D14}" type="datetime1">
              <a:rPr lang="en-US" smtClean="0"/>
              <a:t>04/04/2022</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89783308"/>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38D89FA6-8D64-42DE-8A02-4A6662349BFD}" type="datetime1">
              <a:rPr lang="en-US" smtClean="0"/>
              <a:t>04/04/2022</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D57F1E4F-1CFF-5643-939E-217C01CDF565}" type="slidenum">
              <a:rPr lang="en-US" smtClean="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121332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hf sldNum="0"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38D89FA6-8D64-42DE-8A02-4A6662349BFD}" type="datetime1">
              <a:rPr lang="en-US" smtClean="0"/>
              <a:t>04/04/2022</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D57F1E4F-1CFF-5643-939E-217C01CDF565}" type="slidenum">
              <a:rPr lang="en-US" smtClean="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6215681"/>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hf sldNum="0"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8" Type="http://schemas.openxmlformats.org/officeDocument/2006/relationships/image" Target="../media/image26.JPG"/><Relationship Id="rId13" Type="http://schemas.openxmlformats.org/officeDocument/2006/relationships/image" Target="../media/image31.jpg"/><Relationship Id="rId18" Type="http://schemas.openxmlformats.org/officeDocument/2006/relationships/image" Target="../media/image36.PNG"/><Relationship Id="rId3" Type="http://schemas.openxmlformats.org/officeDocument/2006/relationships/image" Target="../media/image21.jpg"/><Relationship Id="rId21" Type="http://schemas.openxmlformats.org/officeDocument/2006/relationships/image" Target="../media/image39.JPG"/><Relationship Id="rId7" Type="http://schemas.openxmlformats.org/officeDocument/2006/relationships/image" Target="../media/image25.png"/><Relationship Id="rId12" Type="http://schemas.openxmlformats.org/officeDocument/2006/relationships/image" Target="../media/image30.jpg"/><Relationship Id="rId17" Type="http://schemas.openxmlformats.org/officeDocument/2006/relationships/image" Target="../media/image35.jpg"/><Relationship Id="rId2" Type="http://schemas.openxmlformats.org/officeDocument/2006/relationships/image" Target="../media/image20.jpg"/><Relationship Id="rId16" Type="http://schemas.openxmlformats.org/officeDocument/2006/relationships/image" Target="../media/image34.jpg"/><Relationship Id="rId20" Type="http://schemas.openxmlformats.org/officeDocument/2006/relationships/image" Target="../media/image38.jpg"/><Relationship Id="rId1" Type="http://schemas.openxmlformats.org/officeDocument/2006/relationships/slideLayout" Target="../slideLayouts/slideLayout3.xml"/><Relationship Id="rId6" Type="http://schemas.openxmlformats.org/officeDocument/2006/relationships/image" Target="../media/image24.jpg"/><Relationship Id="rId11" Type="http://schemas.openxmlformats.org/officeDocument/2006/relationships/image" Target="../media/image29.jpg"/><Relationship Id="rId5" Type="http://schemas.openxmlformats.org/officeDocument/2006/relationships/image" Target="../media/image23.jpg"/><Relationship Id="rId15" Type="http://schemas.openxmlformats.org/officeDocument/2006/relationships/image" Target="../media/image33.jpg"/><Relationship Id="rId10" Type="http://schemas.openxmlformats.org/officeDocument/2006/relationships/image" Target="../media/image28.jpg"/><Relationship Id="rId19" Type="http://schemas.openxmlformats.org/officeDocument/2006/relationships/image" Target="../media/image37.jpg"/><Relationship Id="rId4" Type="http://schemas.openxmlformats.org/officeDocument/2006/relationships/image" Target="../media/image22.jpg"/><Relationship Id="rId9" Type="http://schemas.openxmlformats.org/officeDocument/2006/relationships/image" Target="../media/image27.jpg"/><Relationship Id="rId14" Type="http://schemas.openxmlformats.org/officeDocument/2006/relationships/image" Target="../media/image32.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4" name="Rectangle 6">
            <a:extLst>
              <a:ext uri="{FF2B5EF4-FFF2-40B4-BE49-F238E27FC236}">
                <a16:creationId xmlns:a16="http://schemas.microsoft.com/office/drawing/2014/main" id="{F8454B2E-D2DB-42C2-A224-BCEC47B86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8B61146-1CF0-40E1-B66E-C22BD9207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DD812CC5-3F64-4837-AE94-66C400A325B0}"/>
              </a:ext>
            </a:extLst>
          </p:cNvPr>
          <p:cNvSpPr>
            <a:spLocks noGrp="1"/>
          </p:cNvSpPr>
          <p:nvPr>
            <p:ph type="ctrTitle"/>
          </p:nvPr>
        </p:nvSpPr>
        <p:spPr>
          <a:xfrm>
            <a:off x="1964987" y="802298"/>
            <a:ext cx="9089865" cy="3822329"/>
          </a:xfrm>
        </p:spPr>
        <p:txBody>
          <a:bodyPr>
            <a:normAutofit/>
          </a:bodyPr>
          <a:lstStyle/>
          <a:p>
            <a:pPr algn="ctr"/>
            <a:r>
              <a:rPr lang="en-US" sz="5400" cap="none" dirty="0"/>
              <a:t>South Dakota Aviation Trivia</a:t>
            </a:r>
          </a:p>
        </p:txBody>
      </p:sp>
      <p:cxnSp>
        <p:nvCxnSpPr>
          <p:cNvPr id="11" name="Straight Connector 10">
            <a:extLst>
              <a:ext uri="{FF2B5EF4-FFF2-40B4-BE49-F238E27FC236}">
                <a16:creationId xmlns:a16="http://schemas.microsoft.com/office/drawing/2014/main" id="{7AE5065C-30A9-480A-9E93-74CC149029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76728" y="4735528"/>
            <a:ext cx="8643010"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13" name="Picture 12">
            <a:extLst>
              <a:ext uri="{FF2B5EF4-FFF2-40B4-BE49-F238E27FC236}">
                <a16:creationId xmlns:a16="http://schemas.microsoft.com/office/drawing/2014/main" id="{2F948680-1810-4961-805C-D0C28E7E93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Tree>
    <p:extLst>
      <p:ext uri="{BB962C8B-B14F-4D97-AF65-F5344CB8AC3E}">
        <p14:creationId xmlns:p14="http://schemas.microsoft.com/office/powerpoint/2010/main" val="3857310067"/>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7E569-7FBD-48BD-BE79-00EB0FD7CFD1}"/>
              </a:ext>
            </a:extLst>
          </p:cNvPr>
          <p:cNvSpPr>
            <a:spLocks noGrp="1"/>
          </p:cNvSpPr>
          <p:nvPr>
            <p:ph type="title"/>
          </p:nvPr>
        </p:nvSpPr>
        <p:spPr>
          <a:xfrm>
            <a:off x="1454239" y="1756130"/>
            <a:ext cx="8643154" cy="1557341"/>
          </a:xfrm>
        </p:spPr>
        <p:txBody>
          <a:bodyPr/>
          <a:lstStyle/>
          <a:p>
            <a:r>
              <a:rPr lang="en-US" cap="none" dirty="0"/>
              <a:t>What aviation company was based in Ft. Pierre?</a:t>
            </a:r>
          </a:p>
        </p:txBody>
      </p:sp>
      <p:sp>
        <p:nvSpPr>
          <p:cNvPr id="3" name="Text Placeholder 2">
            <a:extLst>
              <a:ext uri="{FF2B5EF4-FFF2-40B4-BE49-F238E27FC236}">
                <a16:creationId xmlns:a16="http://schemas.microsoft.com/office/drawing/2014/main" id="{6677C117-E6AD-43E8-8CA8-2216A727BD4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54142479"/>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1" name="Straight Connector 10">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5" name="Rectangle 14">
            <a:extLst>
              <a:ext uri="{FF2B5EF4-FFF2-40B4-BE49-F238E27FC236}">
                <a16:creationId xmlns:a16="http://schemas.microsoft.com/office/drawing/2014/main" id="{F8454B2E-D2DB-42C2-A224-BCEC47B86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8B61146-1CF0-40E1-B66E-C22BD9207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9F67D133-EF71-46B3-98AD-B331DC2A23AA}"/>
              </a:ext>
            </a:extLst>
          </p:cNvPr>
          <p:cNvSpPr>
            <a:spLocks noGrp="1"/>
          </p:cNvSpPr>
          <p:nvPr>
            <p:ph type="title"/>
          </p:nvPr>
        </p:nvSpPr>
        <p:spPr>
          <a:xfrm>
            <a:off x="1964987" y="802298"/>
            <a:ext cx="9089865" cy="3822329"/>
          </a:xfrm>
        </p:spPr>
        <p:txBody>
          <a:bodyPr vert="horz" lIns="91440" tIns="45720" rIns="91440" bIns="0" rtlCol="0" anchor="b">
            <a:normAutofit/>
          </a:bodyPr>
          <a:lstStyle/>
          <a:p>
            <a:r>
              <a:rPr lang="en-US" cap="none" dirty="0"/>
              <a:t>The Ft. Pierre Aero Company was organized on July 8, 1919. </a:t>
            </a:r>
            <a:br>
              <a:rPr lang="en-US" cap="none" dirty="0"/>
            </a:br>
            <a:br>
              <a:rPr lang="en-US" cap="none" dirty="0"/>
            </a:br>
            <a:r>
              <a:rPr lang="en-US" cap="none" dirty="0"/>
              <a:t>A.W. Stevenson and Arnold Rowe, WW1 pilots, flew exhibition shows, passenger flights, and aerial advertising.</a:t>
            </a:r>
          </a:p>
        </p:txBody>
      </p:sp>
      <p:cxnSp>
        <p:nvCxnSpPr>
          <p:cNvPr id="19" name="Straight Connector 18">
            <a:extLst>
              <a:ext uri="{FF2B5EF4-FFF2-40B4-BE49-F238E27FC236}">
                <a16:creationId xmlns:a16="http://schemas.microsoft.com/office/drawing/2014/main" id="{7AE5065C-30A9-480A-9E93-74CC149029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76728" y="4735528"/>
            <a:ext cx="8643010"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1" name="Picture 20">
            <a:extLst>
              <a:ext uri="{FF2B5EF4-FFF2-40B4-BE49-F238E27FC236}">
                <a16:creationId xmlns:a16="http://schemas.microsoft.com/office/drawing/2014/main" id="{2F948680-1810-4961-805C-D0C28E7E93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Tree>
    <p:extLst>
      <p:ext uri="{BB962C8B-B14F-4D97-AF65-F5344CB8AC3E}">
        <p14:creationId xmlns:p14="http://schemas.microsoft.com/office/powerpoint/2010/main" val="1573682128"/>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27A8-DBA3-4E21-AAF7-8467C60B29D2}"/>
              </a:ext>
            </a:extLst>
          </p:cNvPr>
          <p:cNvSpPr>
            <a:spLocks noGrp="1"/>
          </p:cNvSpPr>
          <p:nvPr>
            <p:ph type="title"/>
          </p:nvPr>
        </p:nvSpPr>
        <p:spPr>
          <a:xfrm>
            <a:off x="1454239" y="1756130"/>
            <a:ext cx="8643154" cy="1527844"/>
          </a:xfrm>
        </p:spPr>
        <p:txBody>
          <a:bodyPr>
            <a:normAutofit/>
          </a:bodyPr>
          <a:lstStyle/>
          <a:p>
            <a:r>
              <a:rPr lang="en-US" cap="none" dirty="0"/>
              <a:t>What was the first airplane manufacturing company in South Dakota?</a:t>
            </a:r>
          </a:p>
        </p:txBody>
      </p:sp>
      <p:sp>
        <p:nvSpPr>
          <p:cNvPr id="3" name="Text Placeholder 2">
            <a:extLst>
              <a:ext uri="{FF2B5EF4-FFF2-40B4-BE49-F238E27FC236}">
                <a16:creationId xmlns:a16="http://schemas.microsoft.com/office/drawing/2014/main" id="{87739AD0-1AAA-4FC2-A653-5ACA8EBF57E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034475063"/>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1" name="Straight Connector 10">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5" name="Rectangle 14">
            <a:extLst>
              <a:ext uri="{FF2B5EF4-FFF2-40B4-BE49-F238E27FC236}">
                <a16:creationId xmlns:a16="http://schemas.microsoft.com/office/drawing/2014/main" id="{F8454B2E-D2DB-42C2-A224-BCEC47B86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8B61146-1CF0-40E1-B66E-C22BD9207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A44C884C-5415-49E0-B5F7-45495BDE637E}"/>
              </a:ext>
            </a:extLst>
          </p:cNvPr>
          <p:cNvSpPr>
            <a:spLocks noGrp="1"/>
          </p:cNvSpPr>
          <p:nvPr>
            <p:ph type="title"/>
          </p:nvPr>
        </p:nvSpPr>
        <p:spPr>
          <a:xfrm>
            <a:off x="1964987" y="802298"/>
            <a:ext cx="9089865" cy="4594595"/>
          </a:xfrm>
        </p:spPr>
        <p:txBody>
          <a:bodyPr vert="horz" lIns="91440" tIns="45720" rIns="91440" bIns="0" rtlCol="0" anchor="b">
            <a:normAutofit/>
          </a:bodyPr>
          <a:lstStyle/>
          <a:p>
            <a:r>
              <a:rPr lang="en-US" cap="none" dirty="0"/>
              <a:t>Sioux Falls Aircraft Engineering Company, October 1, 1919.  </a:t>
            </a:r>
            <a:br>
              <a:rPr lang="en-US" cap="none" dirty="0"/>
            </a:br>
            <a:br>
              <a:rPr lang="en-US" cap="none" dirty="0"/>
            </a:br>
            <a:r>
              <a:rPr lang="en-US" cap="none" dirty="0"/>
              <a:t>The Curtiss Northwest Aerial Corporation of Minneapolis established an assembly plant at Fourth and Main Avenue in Sioux Falls. </a:t>
            </a:r>
            <a:br>
              <a:rPr lang="en-US" dirty="0"/>
            </a:br>
            <a:br>
              <a:rPr lang="en-US" dirty="0"/>
            </a:br>
            <a:r>
              <a:rPr lang="en-US" sz="2400" cap="none" dirty="0"/>
              <a:t>Orr, p </a:t>
            </a:r>
            <a:r>
              <a:rPr lang="en-US" sz="2400" dirty="0"/>
              <a:t>31</a:t>
            </a:r>
          </a:p>
        </p:txBody>
      </p:sp>
      <p:cxnSp>
        <p:nvCxnSpPr>
          <p:cNvPr id="19" name="Straight Connector 18">
            <a:extLst>
              <a:ext uri="{FF2B5EF4-FFF2-40B4-BE49-F238E27FC236}">
                <a16:creationId xmlns:a16="http://schemas.microsoft.com/office/drawing/2014/main" id="{7AE5065C-30A9-480A-9E93-74CC149029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76728" y="4735528"/>
            <a:ext cx="8643010"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1" name="Picture 20">
            <a:extLst>
              <a:ext uri="{FF2B5EF4-FFF2-40B4-BE49-F238E27FC236}">
                <a16:creationId xmlns:a16="http://schemas.microsoft.com/office/drawing/2014/main" id="{2F948680-1810-4961-805C-D0C28E7E93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Tree>
    <p:extLst>
      <p:ext uri="{BB962C8B-B14F-4D97-AF65-F5344CB8AC3E}">
        <p14:creationId xmlns:p14="http://schemas.microsoft.com/office/powerpoint/2010/main" val="4002178775"/>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7EE1B-E1C6-4657-ABA5-090EB107A4A7}"/>
              </a:ext>
            </a:extLst>
          </p:cNvPr>
          <p:cNvSpPr>
            <a:spLocks noGrp="1"/>
          </p:cNvSpPr>
          <p:nvPr>
            <p:ph type="title"/>
          </p:nvPr>
        </p:nvSpPr>
        <p:spPr>
          <a:xfrm>
            <a:off x="1454239" y="1756130"/>
            <a:ext cx="8643154" cy="1295675"/>
          </a:xfrm>
        </p:spPr>
        <p:txBody>
          <a:bodyPr/>
          <a:lstStyle/>
          <a:p>
            <a:r>
              <a:rPr lang="en-US" cap="none" dirty="0"/>
              <a:t>Who was the first director of the </a:t>
            </a:r>
            <a:r>
              <a:rPr lang="en-US" cap="none" dirty="0" err="1"/>
              <a:t>Aeroautics</a:t>
            </a:r>
            <a:r>
              <a:rPr lang="en-US" cap="none" dirty="0"/>
              <a:t> Commission?</a:t>
            </a:r>
          </a:p>
        </p:txBody>
      </p:sp>
      <p:sp>
        <p:nvSpPr>
          <p:cNvPr id="3" name="Text Placeholder 2">
            <a:extLst>
              <a:ext uri="{FF2B5EF4-FFF2-40B4-BE49-F238E27FC236}">
                <a16:creationId xmlns:a16="http://schemas.microsoft.com/office/drawing/2014/main" id="{A4C3A124-C945-4CE6-92F6-C0033D5E45D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96448512"/>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F7B01-6231-46DC-83D0-B58CEC936451}"/>
              </a:ext>
            </a:extLst>
          </p:cNvPr>
          <p:cNvSpPr>
            <a:spLocks noGrp="1"/>
          </p:cNvSpPr>
          <p:nvPr>
            <p:ph type="title"/>
          </p:nvPr>
        </p:nvSpPr>
        <p:spPr>
          <a:xfrm>
            <a:off x="4876975" y="1425676"/>
            <a:ext cx="6559859" cy="3460089"/>
          </a:xfrm>
        </p:spPr>
        <p:txBody>
          <a:bodyPr vert="horz" lIns="91440" tIns="45720" rIns="91440" bIns="45720" rtlCol="0" anchor="b">
            <a:normAutofit/>
          </a:bodyPr>
          <a:lstStyle/>
          <a:p>
            <a:pPr>
              <a:lnSpc>
                <a:spcPct val="90000"/>
              </a:lnSpc>
            </a:pPr>
            <a:r>
              <a:rPr lang="en-US" sz="3200" cap="none" dirty="0"/>
              <a:t>Lyndon Hanson became Executive Secretary/Director in 1945. He served until his retirement in 1974.</a:t>
            </a:r>
            <a:br>
              <a:rPr lang="en-US" sz="3200" cap="none" dirty="0"/>
            </a:br>
            <a:br>
              <a:rPr lang="en-US" sz="3200" cap="none" dirty="0"/>
            </a:br>
            <a:r>
              <a:rPr lang="en-US" sz="3200" cap="none" dirty="0"/>
              <a:t>He was inducted into the Transportation Hall of Honor in 1992.</a:t>
            </a:r>
          </a:p>
        </p:txBody>
      </p:sp>
      <p:pic>
        <p:nvPicPr>
          <p:cNvPr id="5" name="Picture 4" descr="A close up of a person&#10;&#10;Description automatically generated">
            <a:extLst>
              <a:ext uri="{FF2B5EF4-FFF2-40B4-BE49-F238E27FC236}">
                <a16:creationId xmlns:a16="http://schemas.microsoft.com/office/drawing/2014/main" id="{F015AF48-88FB-45E5-90DA-8DB9C057B44E}"/>
              </a:ext>
            </a:extLst>
          </p:cNvPr>
          <p:cNvPicPr>
            <a:picLocks noChangeAspect="1"/>
          </p:cNvPicPr>
          <p:nvPr/>
        </p:nvPicPr>
        <p:blipFill rotWithShape="1">
          <a:blip r:embed="rId2"/>
          <a:srcRect r="2" b="1088"/>
          <a:stretch/>
        </p:blipFill>
        <p:spPr>
          <a:xfrm>
            <a:off x="687388" y="620721"/>
            <a:ext cx="3947926" cy="5277159"/>
          </a:xfrm>
          <a:custGeom>
            <a:avLst/>
            <a:gdLst/>
            <a:ahLst/>
            <a:cxnLst/>
            <a:rect l="l" t="t" r="r" b="b"/>
            <a:pathLst>
              <a:path w="3280141" h="4571999">
                <a:moveTo>
                  <a:pt x="344814" y="0"/>
                </a:moveTo>
                <a:lnTo>
                  <a:pt x="3280141" y="0"/>
                </a:lnTo>
                <a:lnTo>
                  <a:pt x="3280141" y="4172808"/>
                </a:lnTo>
                <a:lnTo>
                  <a:pt x="2880950" y="4571999"/>
                </a:lnTo>
                <a:lnTo>
                  <a:pt x="0" y="4571999"/>
                </a:lnTo>
                <a:lnTo>
                  <a:pt x="0" y="344814"/>
                </a:lnTo>
                <a:close/>
              </a:path>
            </a:pathLst>
          </a:custGeom>
          <a:ln w="15875">
            <a:solidFill>
              <a:schemeClr val="tx1">
                <a:alpha val="40000"/>
              </a:schemeClr>
            </a:solidFill>
          </a:ln>
          <a:effectLst>
            <a:innerShdw blurRad="57150" dist="38100" dir="14460000">
              <a:srgbClr val="000000">
                <a:alpha val="70000"/>
              </a:srgbClr>
            </a:innerShdw>
          </a:effectLst>
        </p:spPr>
      </p:pic>
    </p:spTree>
    <p:extLst>
      <p:ext uri="{BB962C8B-B14F-4D97-AF65-F5344CB8AC3E}">
        <p14:creationId xmlns:p14="http://schemas.microsoft.com/office/powerpoint/2010/main" val="1115264893"/>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6690D-3025-4E71-ACA5-A001409E197D}"/>
              </a:ext>
            </a:extLst>
          </p:cNvPr>
          <p:cNvSpPr>
            <a:spLocks noGrp="1"/>
          </p:cNvSpPr>
          <p:nvPr>
            <p:ph type="title"/>
          </p:nvPr>
        </p:nvSpPr>
        <p:spPr>
          <a:xfrm>
            <a:off x="1454239" y="886554"/>
            <a:ext cx="8643154" cy="1887950"/>
          </a:xfrm>
        </p:spPr>
        <p:txBody>
          <a:bodyPr/>
          <a:lstStyle/>
          <a:p>
            <a:r>
              <a:rPr lang="en-US" cap="none" dirty="0"/>
              <a:t>What was the state’s (Aeronautics Commission’s) first airplane?</a:t>
            </a:r>
          </a:p>
        </p:txBody>
      </p:sp>
      <p:sp>
        <p:nvSpPr>
          <p:cNvPr id="3" name="Text Placeholder 2">
            <a:extLst>
              <a:ext uri="{FF2B5EF4-FFF2-40B4-BE49-F238E27FC236}">
                <a16:creationId xmlns:a16="http://schemas.microsoft.com/office/drawing/2014/main" id="{C9210411-9780-44FF-A1D7-3C81C262F94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5838000"/>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EA869E1-F851-4A52-92F5-77E592B76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4" name="Picture 13">
            <a:extLst>
              <a:ext uri="{FF2B5EF4-FFF2-40B4-BE49-F238E27FC236}">
                <a16:creationId xmlns:a16="http://schemas.microsoft.com/office/drawing/2014/main" id="{B083AD55-8296-44BD-8E14-DD2DDBC351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6" name="Straight Connector 15">
            <a:extLst>
              <a:ext uri="{FF2B5EF4-FFF2-40B4-BE49-F238E27FC236}">
                <a16:creationId xmlns:a16="http://schemas.microsoft.com/office/drawing/2014/main" id="{2BF46B26-15FC-4C5A-94FA-AE9ED64B5C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12F6065-5345-44BD-B66E-5487CCD7A9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0" name="Rectangle 19">
            <a:extLst>
              <a:ext uri="{FF2B5EF4-FFF2-40B4-BE49-F238E27FC236}">
                <a16:creationId xmlns:a16="http://schemas.microsoft.com/office/drawing/2014/main" id="{60B71149-EF12-409B-9E8F-12D4AD678E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6C566F3-C07E-4D3A-BBEB-E92FCDC708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728A5B9E-FCEF-4224-83A9-8DD818428EA8}"/>
              </a:ext>
            </a:extLst>
          </p:cNvPr>
          <p:cNvSpPr>
            <a:spLocks noGrp="1"/>
          </p:cNvSpPr>
          <p:nvPr>
            <p:ph type="title"/>
          </p:nvPr>
        </p:nvSpPr>
        <p:spPr>
          <a:xfrm>
            <a:off x="1123509" y="519958"/>
            <a:ext cx="5541503" cy="4975547"/>
          </a:xfrm>
        </p:spPr>
        <p:txBody>
          <a:bodyPr vert="horz" lIns="91440" tIns="45720" rIns="91440" bIns="0" rtlCol="0" anchor="b">
            <a:noAutofit/>
          </a:bodyPr>
          <a:lstStyle/>
          <a:p>
            <a:r>
              <a:rPr lang="en-US" sz="2800" cap="none" dirty="0"/>
              <a:t>165 hp Stinson Voyager.</a:t>
            </a:r>
            <a:br>
              <a:rPr lang="en-US" sz="2800" cap="none" dirty="0"/>
            </a:br>
            <a:r>
              <a:rPr lang="en-US" sz="2800" cap="none" dirty="0"/>
              <a:t>Governor Mickelson authorized the purchase in July 1947. Prior to that, Hanson had been using his personal </a:t>
            </a:r>
            <a:r>
              <a:rPr lang="en-US" sz="2800" cap="none" dirty="0" err="1"/>
              <a:t>Taylorcraft</a:t>
            </a:r>
            <a:r>
              <a:rPr lang="en-US" sz="2800" cap="none" dirty="0"/>
              <a:t> to fly on commission business.</a:t>
            </a:r>
            <a:br>
              <a:rPr lang="en-US" sz="2800" dirty="0"/>
            </a:br>
            <a:br>
              <a:rPr lang="en-US" sz="2800" dirty="0"/>
            </a:br>
            <a:r>
              <a:rPr lang="en-US" sz="2800" cap="none" dirty="0"/>
              <a:t>Hanson was the first Commission pilot, and Governor Mickelson was his first passenger.</a:t>
            </a:r>
            <a:br>
              <a:rPr lang="en-US" sz="2800" dirty="0"/>
            </a:br>
            <a:br>
              <a:rPr lang="en-US" sz="2800" dirty="0"/>
            </a:br>
            <a:r>
              <a:rPr lang="en-US" sz="2000" cap="none" dirty="0"/>
              <a:t>Photos from Dave Hanson</a:t>
            </a:r>
            <a:endParaRPr lang="en-US" sz="2000" dirty="0"/>
          </a:p>
        </p:txBody>
      </p:sp>
      <p:cxnSp>
        <p:nvCxnSpPr>
          <p:cNvPr id="24" name="Straight Connector 23">
            <a:extLst>
              <a:ext uri="{FF2B5EF4-FFF2-40B4-BE49-F238E27FC236}">
                <a16:creationId xmlns:a16="http://schemas.microsoft.com/office/drawing/2014/main" id="{D4628083-088A-4340-9F78-79BB3B772B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42924" y="3526496"/>
            <a:ext cx="553611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6" name="Picture 25">
            <a:extLst>
              <a:ext uri="{FF2B5EF4-FFF2-40B4-BE49-F238E27FC236}">
                <a16:creationId xmlns:a16="http://schemas.microsoft.com/office/drawing/2014/main" id="{219E7FDC-6797-4817-820D-2594ED9389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8" name="Straight Connector 27">
            <a:extLst>
              <a:ext uri="{FF2B5EF4-FFF2-40B4-BE49-F238E27FC236}">
                <a16:creationId xmlns:a16="http://schemas.microsoft.com/office/drawing/2014/main" id="{C9DF5848-4888-4C68-B050-02B3D1032A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5" name="Picture 4" descr="A group of people posing for a photo&#10;&#10;Description automatically generated">
            <a:extLst>
              <a:ext uri="{FF2B5EF4-FFF2-40B4-BE49-F238E27FC236}">
                <a16:creationId xmlns:a16="http://schemas.microsoft.com/office/drawing/2014/main" id="{46CDD485-A10B-420A-9D7E-40362063CEA9}"/>
              </a:ext>
            </a:extLst>
          </p:cNvPr>
          <p:cNvPicPr>
            <a:picLocks noChangeAspect="1"/>
          </p:cNvPicPr>
          <p:nvPr/>
        </p:nvPicPr>
        <p:blipFill>
          <a:blip r:embed="rId3"/>
          <a:stretch>
            <a:fillRect/>
          </a:stretch>
        </p:blipFill>
        <p:spPr>
          <a:xfrm>
            <a:off x="7533587" y="1591654"/>
            <a:ext cx="4464010" cy="5087193"/>
          </a:xfrm>
          <a:prstGeom prst="rect">
            <a:avLst/>
          </a:prstGeom>
        </p:spPr>
      </p:pic>
      <p:pic>
        <p:nvPicPr>
          <p:cNvPr id="7" name="Picture 6" descr="A vintage photo of an old airplane&#10;&#10;Description automatically generated">
            <a:extLst>
              <a:ext uri="{FF2B5EF4-FFF2-40B4-BE49-F238E27FC236}">
                <a16:creationId xmlns:a16="http://schemas.microsoft.com/office/drawing/2014/main" id="{C7848DBF-A947-4BE5-9C26-A5F9867C4B92}"/>
              </a:ext>
            </a:extLst>
          </p:cNvPr>
          <p:cNvPicPr>
            <a:picLocks noChangeAspect="1"/>
          </p:cNvPicPr>
          <p:nvPr/>
        </p:nvPicPr>
        <p:blipFill>
          <a:blip r:embed="rId4"/>
          <a:stretch>
            <a:fillRect/>
          </a:stretch>
        </p:blipFill>
        <p:spPr>
          <a:xfrm>
            <a:off x="6665012" y="179153"/>
            <a:ext cx="2990390" cy="2138129"/>
          </a:xfrm>
          <a:prstGeom prst="rect">
            <a:avLst/>
          </a:prstGeom>
        </p:spPr>
      </p:pic>
    </p:spTree>
    <p:extLst>
      <p:ext uri="{BB962C8B-B14F-4D97-AF65-F5344CB8AC3E}">
        <p14:creationId xmlns:p14="http://schemas.microsoft.com/office/powerpoint/2010/main" val="4084252346"/>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63725-A791-44F9-835F-8D3E0B37FB2C}"/>
              </a:ext>
            </a:extLst>
          </p:cNvPr>
          <p:cNvSpPr>
            <a:spLocks noGrp="1"/>
          </p:cNvSpPr>
          <p:nvPr>
            <p:ph type="title"/>
          </p:nvPr>
        </p:nvSpPr>
        <p:spPr>
          <a:xfrm>
            <a:off x="372261" y="360728"/>
            <a:ext cx="10811554" cy="845074"/>
          </a:xfrm>
        </p:spPr>
        <p:txBody>
          <a:bodyPr>
            <a:normAutofit/>
          </a:bodyPr>
          <a:lstStyle/>
          <a:p>
            <a:r>
              <a:rPr lang="en-US" sz="2400" cap="none" dirty="0"/>
              <a:t>Lyndon Hanson poses on the wing of the second aircraft purchased by the Commission,  a 1949 Ryan </a:t>
            </a:r>
            <a:r>
              <a:rPr lang="en-US" sz="2400" cap="none" dirty="0" err="1"/>
              <a:t>Navion</a:t>
            </a:r>
            <a:r>
              <a:rPr lang="en-US" sz="2400" cap="none" dirty="0"/>
              <a:t>. The Commission flew it until 1957. </a:t>
            </a:r>
          </a:p>
        </p:txBody>
      </p:sp>
      <p:sp>
        <p:nvSpPr>
          <p:cNvPr id="3" name="Text Placeholder 2">
            <a:extLst>
              <a:ext uri="{FF2B5EF4-FFF2-40B4-BE49-F238E27FC236}">
                <a16:creationId xmlns:a16="http://schemas.microsoft.com/office/drawing/2014/main" id="{6557F8F6-5CC0-4118-8FC9-DDA0726D3EA8}"/>
              </a:ext>
            </a:extLst>
          </p:cNvPr>
          <p:cNvSpPr>
            <a:spLocks noGrp="1"/>
          </p:cNvSpPr>
          <p:nvPr>
            <p:ph type="body" idx="1"/>
          </p:nvPr>
        </p:nvSpPr>
        <p:spPr>
          <a:xfrm>
            <a:off x="466166" y="5275386"/>
            <a:ext cx="1392780" cy="845074"/>
          </a:xfrm>
        </p:spPr>
        <p:txBody>
          <a:bodyPr>
            <a:normAutofit/>
          </a:bodyPr>
          <a:lstStyle/>
          <a:p>
            <a:r>
              <a:rPr lang="en-US" dirty="0"/>
              <a:t>Photo: Dave Hanson</a:t>
            </a:r>
          </a:p>
        </p:txBody>
      </p:sp>
      <p:pic>
        <p:nvPicPr>
          <p:cNvPr id="5" name="Picture 4" descr="A person standing on the door of a plane&#10;&#10;Description automatically generated with medium confidence">
            <a:extLst>
              <a:ext uri="{FF2B5EF4-FFF2-40B4-BE49-F238E27FC236}">
                <a16:creationId xmlns:a16="http://schemas.microsoft.com/office/drawing/2014/main" id="{8F965E4B-CE5C-4498-BBBB-2AD2DED629FD}"/>
              </a:ext>
            </a:extLst>
          </p:cNvPr>
          <p:cNvPicPr>
            <a:picLocks noChangeAspect="1"/>
          </p:cNvPicPr>
          <p:nvPr/>
        </p:nvPicPr>
        <p:blipFill>
          <a:blip r:embed="rId2"/>
          <a:stretch>
            <a:fillRect/>
          </a:stretch>
        </p:blipFill>
        <p:spPr>
          <a:xfrm>
            <a:off x="1858946" y="1385741"/>
            <a:ext cx="8411927" cy="5334094"/>
          </a:xfrm>
          <a:prstGeom prst="rect">
            <a:avLst/>
          </a:prstGeom>
        </p:spPr>
      </p:pic>
    </p:spTree>
    <p:extLst>
      <p:ext uri="{BB962C8B-B14F-4D97-AF65-F5344CB8AC3E}">
        <p14:creationId xmlns:p14="http://schemas.microsoft.com/office/powerpoint/2010/main" val="2544150763"/>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51B25-B3B4-4195-9A4D-C558E657DED5}"/>
              </a:ext>
            </a:extLst>
          </p:cNvPr>
          <p:cNvSpPr>
            <a:spLocks noGrp="1"/>
          </p:cNvSpPr>
          <p:nvPr>
            <p:ph type="title"/>
          </p:nvPr>
        </p:nvSpPr>
        <p:spPr>
          <a:xfrm>
            <a:off x="407058" y="1057350"/>
            <a:ext cx="2709219" cy="1879042"/>
          </a:xfrm>
        </p:spPr>
        <p:txBody>
          <a:bodyPr>
            <a:normAutofit fontScale="90000"/>
          </a:bodyPr>
          <a:lstStyle/>
          <a:p>
            <a:r>
              <a:rPr lang="en-US" sz="3200" cap="none" dirty="0"/>
              <a:t>The same </a:t>
            </a:r>
            <a:r>
              <a:rPr lang="en-US" sz="3200" cap="none" dirty="0" err="1"/>
              <a:t>Navion</a:t>
            </a:r>
            <a:r>
              <a:rPr lang="en-US" sz="3200" cap="none" dirty="0"/>
              <a:t>, N4969K, is still flying in Tennessee</a:t>
            </a:r>
            <a:r>
              <a:rPr lang="en-US" sz="3200" dirty="0"/>
              <a:t>!</a:t>
            </a:r>
          </a:p>
        </p:txBody>
      </p:sp>
      <p:sp>
        <p:nvSpPr>
          <p:cNvPr id="3" name="Text Placeholder 2">
            <a:extLst>
              <a:ext uri="{FF2B5EF4-FFF2-40B4-BE49-F238E27FC236}">
                <a16:creationId xmlns:a16="http://schemas.microsoft.com/office/drawing/2014/main" id="{B2A05F36-B868-44FA-931B-7E796029202C}"/>
              </a:ext>
            </a:extLst>
          </p:cNvPr>
          <p:cNvSpPr>
            <a:spLocks noGrp="1"/>
          </p:cNvSpPr>
          <p:nvPr>
            <p:ph type="body" idx="1"/>
          </p:nvPr>
        </p:nvSpPr>
        <p:spPr>
          <a:xfrm>
            <a:off x="421548" y="3921609"/>
            <a:ext cx="2411300" cy="1012929"/>
          </a:xfrm>
        </p:spPr>
        <p:txBody>
          <a:bodyPr/>
          <a:lstStyle/>
          <a:p>
            <a:r>
              <a:rPr lang="en-US" dirty="0"/>
              <a:t>Owner Rick Mills</a:t>
            </a:r>
          </a:p>
        </p:txBody>
      </p:sp>
      <p:pic>
        <p:nvPicPr>
          <p:cNvPr id="5" name="Picture 4" descr="A small airplane taking off&#10;&#10;Description automatically generated with low confidence">
            <a:extLst>
              <a:ext uri="{FF2B5EF4-FFF2-40B4-BE49-F238E27FC236}">
                <a16:creationId xmlns:a16="http://schemas.microsoft.com/office/drawing/2014/main" id="{018B19E2-E919-41C2-9235-9F262C91293D}"/>
              </a:ext>
            </a:extLst>
          </p:cNvPr>
          <p:cNvPicPr>
            <a:picLocks noChangeAspect="1"/>
          </p:cNvPicPr>
          <p:nvPr/>
        </p:nvPicPr>
        <p:blipFill>
          <a:blip r:embed="rId2"/>
          <a:stretch>
            <a:fillRect/>
          </a:stretch>
        </p:blipFill>
        <p:spPr>
          <a:xfrm>
            <a:off x="3116277" y="243878"/>
            <a:ext cx="8914757" cy="6370244"/>
          </a:xfrm>
          <a:prstGeom prst="rect">
            <a:avLst/>
          </a:prstGeom>
        </p:spPr>
      </p:pic>
    </p:spTree>
    <p:extLst>
      <p:ext uri="{BB962C8B-B14F-4D97-AF65-F5344CB8AC3E}">
        <p14:creationId xmlns:p14="http://schemas.microsoft.com/office/powerpoint/2010/main" val="1018769966"/>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2" name="Straight Connector 11">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6" name="Rectangle 15">
            <a:extLst>
              <a:ext uri="{FF2B5EF4-FFF2-40B4-BE49-F238E27FC236}">
                <a16:creationId xmlns:a16="http://schemas.microsoft.com/office/drawing/2014/main" id="{F8454B2E-D2DB-42C2-A224-BCEC47B86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8B61146-1CF0-40E1-B66E-C22BD9207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2B590657-9DA9-4291-BF5E-1406DEA951E4}"/>
              </a:ext>
            </a:extLst>
          </p:cNvPr>
          <p:cNvSpPr>
            <a:spLocks noGrp="1"/>
          </p:cNvSpPr>
          <p:nvPr>
            <p:ph type="title"/>
          </p:nvPr>
        </p:nvSpPr>
        <p:spPr>
          <a:xfrm>
            <a:off x="1964987" y="802299"/>
            <a:ext cx="9089865" cy="2520110"/>
          </a:xfrm>
        </p:spPr>
        <p:txBody>
          <a:bodyPr vert="horz" lIns="91440" tIns="45720" rIns="91440" bIns="0" rtlCol="0" anchor="b">
            <a:normAutofit/>
          </a:bodyPr>
          <a:lstStyle/>
          <a:p>
            <a:r>
              <a:rPr lang="en-US" cap="none" dirty="0"/>
              <a:t>When was the South Dakota Aeronautics Commission started?</a:t>
            </a:r>
          </a:p>
        </p:txBody>
      </p:sp>
      <p:sp>
        <p:nvSpPr>
          <p:cNvPr id="3" name="Text Placeholder 2">
            <a:extLst>
              <a:ext uri="{FF2B5EF4-FFF2-40B4-BE49-F238E27FC236}">
                <a16:creationId xmlns:a16="http://schemas.microsoft.com/office/drawing/2014/main" id="{E943C1B6-4574-47C4-B9DA-A67D22809AFB}"/>
              </a:ext>
            </a:extLst>
          </p:cNvPr>
          <p:cNvSpPr>
            <a:spLocks noGrp="1"/>
          </p:cNvSpPr>
          <p:nvPr>
            <p:ph type="body" idx="1"/>
          </p:nvPr>
        </p:nvSpPr>
        <p:spPr>
          <a:xfrm>
            <a:off x="1964988" y="4941662"/>
            <a:ext cx="9089864" cy="977621"/>
          </a:xfrm>
        </p:spPr>
        <p:txBody>
          <a:bodyPr vert="horz" lIns="91440" tIns="91440" rIns="91440" bIns="91440" rtlCol="0">
            <a:normAutofit/>
          </a:bodyPr>
          <a:lstStyle/>
          <a:p>
            <a:endParaRPr lang="en-US" cap="all"/>
          </a:p>
        </p:txBody>
      </p:sp>
      <p:cxnSp>
        <p:nvCxnSpPr>
          <p:cNvPr id="20" name="Straight Connector 19">
            <a:extLst>
              <a:ext uri="{FF2B5EF4-FFF2-40B4-BE49-F238E27FC236}">
                <a16:creationId xmlns:a16="http://schemas.microsoft.com/office/drawing/2014/main" id="{7AE5065C-30A9-480A-9E93-74CC149029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76728" y="4735528"/>
            <a:ext cx="8643010"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2" name="Picture 21">
            <a:extLst>
              <a:ext uri="{FF2B5EF4-FFF2-40B4-BE49-F238E27FC236}">
                <a16:creationId xmlns:a16="http://schemas.microsoft.com/office/drawing/2014/main" id="{2F948680-1810-4961-805C-D0C28E7E93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Tree>
    <p:extLst>
      <p:ext uri="{BB962C8B-B14F-4D97-AF65-F5344CB8AC3E}">
        <p14:creationId xmlns:p14="http://schemas.microsoft.com/office/powerpoint/2010/main" val="3043012607"/>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A3F6-5A41-40CF-A0F2-8C76BA76C345}"/>
              </a:ext>
            </a:extLst>
          </p:cNvPr>
          <p:cNvSpPr>
            <a:spLocks noGrp="1"/>
          </p:cNvSpPr>
          <p:nvPr>
            <p:ph type="title"/>
          </p:nvPr>
        </p:nvSpPr>
        <p:spPr>
          <a:xfrm>
            <a:off x="233082" y="1219200"/>
            <a:ext cx="4365435" cy="1389530"/>
          </a:xfrm>
        </p:spPr>
        <p:txBody>
          <a:bodyPr>
            <a:normAutofit fontScale="90000"/>
          </a:bodyPr>
          <a:lstStyle/>
          <a:p>
            <a:br>
              <a:rPr lang="en-US" sz="2000" cap="none" dirty="0"/>
            </a:br>
            <a:r>
              <a:rPr lang="en-US" sz="2700" cap="none" dirty="0"/>
              <a:t>Other Commission aircraft:</a:t>
            </a:r>
            <a:br>
              <a:rPr lang="en-US" sz="2700" cap="none" dirty="0"/>
            </a:br>
            <a:br>
              <a:rPr lang="en-US" sz="2700" cap="none" dirty="0"/>
            </a:br>
            <a:r>
              <a:rPr lang="en-US" sz="2700" cap="none" dirty="0"/>
              <a:t>1955 Piper PA18 with Whitaker tandem landing gear.</a:t>
            </a:r>
          </a:p>
        </p:txBody>
      </p:sp>
      <p:sp>
        <p:nvSpPr>
          <p:cNvPr id="3" name="Text Placeholder 2">
            <a:extLst>
              <a:ext uri="{FF2B5EF4-FFF2-40B4-BE49-F238E27FC236}">
                <a16:creationId xmlns:a16="http://schemas.microsoft.com/office/drawing/2014/main" id="{D66D943E-EAEB-46EB-A545-4022B305BB69}"/>
              </a:ext>
            </a:extLst>
          </p:cNvPr>
          <p:cNvSpPr>
            <a:spLocks noGrp="1"/>
          </p:cNvSpPr>
          <p:nvPr>
            <p:ph type="body" idx="1"/>
          </p:nvPr>
        </p:nvSpPr>
        <p:spPr/>
        <p:txBody>
          <a:bodyPr/>
          <a:lstStyle/>
          <a:p>
            <a:endParaRPr lang="en-US"/>
          </a:p>
        </p:txBody>
      </p:sp>
      <p:pic>
        <p:nvPicPr>
          <p:cNvPr id="5" name="Picture 4" descr="An old airplane in a hangar&#10;&#10;Description automatically generated with medium confidence">
            <a:extLst>
              <a:ext uri="{FF2B5EF4-FFF2-40B4-BE49-F238E27FC236}">
                <a16:creationId xmlns:a16="http://schemas.microsoft.com/office/drawing/2014/main" id="{D4A82161-C4D7-4759-9849-AE935E4488B2}"/>
              </a:ext>
            </a:extLst>
          </p:cNvPr>
          <p:cNvPicPr>
            <a:picLocks noChangeAspect="1"/>
          </p:cNvPicPr>
          <p:nvPr/>
        </p:nvPicPr>
        <p:blipFill>
          <a:blip r:embed="rId2"/>
          <a:stretch>
            <a:fillRect/>
          </a:stretch>
        </p:blipFill>
        <p:spPr>
          <a:xfrm>
            <a:off x="4741953" y="612737"/>
            <a:ext cx="7136587" cy="5148966"/>
          </a:xfrm>
          <a:prstGeom prst="rect">
            <a:avLst/>
          </a:prstGeom>
        </p:spPr>
      </p:pic>
    </p:spTree>
    <p:extLst>
      <p:ext uri="{BB962C8B-B14F-4D97-AF65-F5344CB8AC3E}">
        <p14:creationId xmlns:p14="http://schemas.microsoft.com/office/powerpoint/2010/main" val="4249930783"/>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79C7E-C8D3-4042-9FD3-2F2BAF9AA652}"/>
              </a:ext>
            </a:extLst>
          </p:cNvPr>
          <p:cNvSpPr>
            <a:spLocks noGrp="1"/>
          </p:cNvSpPr>
          <p:nvPr>
            <p:ph type="title"/>
          </p:nvPr>
        </p:nvSpPr>
        <p:spPr>
          <a:xfrm>
            <a:off x="322481" y="1059116"/>
            <a:ext cx="3748605" cy="1887950"/>
          </a:xfrm>
        </p:spPr>
        <p:txBody>
          <a:bodyPr>
            <a:normAutofit/>
          </a:bodyPr>
          <a:lstStyle/>
          <a:p>
            <a:r>
              <a:rPr lang="en-US" sz="2400" dirty="0"/>
              <a:t>1957 </a:t>
            </a:r>
            <a:r>
              <a:rPr lang="en-US" sz="2400" cap="none" dirty="0"/>
              <a:t>Beechcraft Bonanza H</a:t>
            </a:r>
            <a:endParaRPr lang="en-US" sz="2400" dirty="0"/>
          </a:p>
        </p:txBody>
      </p:sp>
      <p:sp>
        <p:nvSpPr>
          <p:cNvPr id="3" name="Text Placeholder 2">
            <a:extLst>
              <a:ext uri="{FF2B5EF4-FFF2-40B4-BE49-F238E27FC236}">
                <a16:creationId xmlns:a16="http://schemas.microsoft.com/office/drawing/2014/main" id="{929609E2-D5E2-4B2E-A2FD-8E3A228E17D2}"/>
              </a:ext>
            </a:extLst>
          </p:cNvPr>
          <p:cNvSpPr>
            <a:spLocks noGrp="1"/>
          </p:cNvSpPr>
          <p:nvPr>
            <p:ph type="body" idx="1"/>
          </p:nvPr>
        </p:nvSpPr>
        <p:spPr/>
        <p:txBody>
          <a:bodyPr/>
          <a:lstStyle/>
          <a:p>
            <a:endParaRPr lang="en-US"/>
          </a:p>
        </p:txBody>
      </p:sp>
      <p:pic>
        <p:nvPicPr>
          <p:cNvPr id="5" name="Picture 4" descr="A small airplane is parked in front of a building&#10;&#10;Description automatically generated with low confidence">
            <a:extLst>
              <a:ext uri="{FF2B5EF4-FFF2-40B4-BE49-F238E27FC236}">
                <a16:creationId xmlns:a16="http://schemas.microsoft.com/office/drawing/2014/main" id="{D9E9E8F7-4BF9-4C20-9D53-6A1069306FF2}"/>
              </a:ext>
            </a:extLst>
          </p:cNvPr>
          <p:cNvPicPr>
            <a:picLocks noChangeAspect="1"/>
          </p:cNvPicPr>
          <p:nvPr/>
        </p:nvPicPr>
        <p:blipFill>
          <a:blip r:embed="rId2"/>
          <a:stretch>
            <a:fillRect/>
          </a:stretch>
        </p:blipFill>
        <p:spPr>
          <a:xfrm>
            <a:off x="4142888" y="199986"/>
            <a:ext cx="7726631" cy="5829597"/>
          </a:xfrm>
          <a:prstGeom prst="rect">
            <a:avLst/>
          </a:prstGeom>
        </p:spPr>
      </p:pic>
    </p:spTree>
    <p:extLst>
      <p:ext uri="{BB962C8B-B14F-4D97-AF65-F5344CB8AC3E}">
        <p14:creationId xmlns:p14="http://schemas.microsoft.com/office/powerpoint/2010/main" val="3890392092"/>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B2B4E-D503-4AEB-9955-B3F2E0D78778}"/>
              </a:ext>
            </a:extLst>
          </p:cNvPr>
          <p:cNvSpPr>
            <a:spLocks noGrp="1"/>
          </p:cNvSpPr>
          <p:nvPr>
            <p:ph type="title"/>
          </p:nvPr>
        </p:nvSpPr>
        <p:spPr>
          <a:xfrm>
            <a:off x="344129" y="206477"/>
            <a:ext cx="4460953" cy="3504911"/>
          </a:xfrm>
        </p:spPr>
        <p:txBody>
          <a:bodyPr>
            <a:normAutofit fontScale="90000"/>
          </a:bodyPr>
          <a:lstStyle/>
          <a:p>
            <a:br>
              <a:rPr lang="en-US" sz="1800" dirty="0"/>
            </a:br>
            <a:r>
              <a:rPr lang="en-US" sz="2700" cap="none" dirty="0"/>
              <a:t>The Commission’s first twin engine airplane was the twin Beech D50C, flown from May 19,1961 to December 6, 1979.</a:t>
            </a:r>
            <a:br>
              <a:rPr lang="en-US" sz="2700" cap="none" dirty="0"/>
            </a:br>
            <a:br>
              <a:rPr lang="en-US" sz="2700" cap="none" dirty="0"/>
            </a:br>
            <a:r>
              <a:rPr lang="en-US" sz="2700" cap="none" dirty="0"/>
              <a:t>This model of the Twin </a:t>
            </a:r>
            <a:r>
              <a:rPr lang="en-US" sz="2700" cap="none"/>
              <a:t>Beech D50C </a:t>
            </a:r>
            <a:r>
              <a:rPr lang="en-US" sz="2700" cap="none" dirty="0"/>
              <a:t>was presented by Governor </a:t>
            </a:r>
            <a:r>
              <a:rPr lang="en-US" sz="2700" cap="none" dirty="0" err="1"/>
              <a:t>Janklow</a:t>
            </a:r>
            <a:r>
              <a:rPr lang="en-US" sz="2700" cap="none" dirty="0"/>
              <a:t> to Howard Ice, Aeronautics Commission pilot, at his retirement party in 1983.</a:t>
            </a:r>
            <a:endParaRPr lang="en-US" sz="2700" dirty="0"/>
          </a:p>
        </p:txBody>
      </p:sp>
      <p:sp>
        <p:nvSpPr>
          <p:cNvPr id="3" name="Text Placeholder 2">
            <a:extLst>
              <a:ext uri="{FF2B5EF4-FFF2-40B4-BE49-F238E27FC236}">
                <a16:creationId xmlns:a16="http://schemas.microsoft.com/office/drawing/2014/main" id="{B0188F03-D60A-4D1F-965A-5CE5AB7891D6}"/>
              </a:ext>
            </a:extLst>
          </p:cNvPr>
          <p:cNvSpPr>
            <a:spLocks noGrp="1"/>
          </p:cNvSpPr>
          <p:nvPr>
            <p:ph type="body" idx="1"/>
          </p:nvPr>
        </p:nvSpPr>
        <p:spPr>
          <a:xfrm>
            <a:off x="2630309" y="4729560"/>
            <a:ext cx="2839855" cy="1012929"/>
          </a:xfrm>
        </p:spPr>
        <p:txBody>
          <a:bodyPr/>
          <a:lstStyle/>
          <a:p>
            <a:r>
              <a:rPr lang="en-US" dirty="0"/>
              <a:t>Photos: Monte Schneider</a:t>
            </a:r>
          </a:p>
        </p:txBody>
      </p:sp>
      <p:pic>
        <p:nvPicPr>
          <p:cNvPr id="5" name="Picture 4" descr="A picture containing text&#10;&#10;Description automatically generated">
            <a:extLst>
              <a:ext uri="{FF2B5EF4-FFF2-40B4-BE49-F238E27FC236}">
                <a16:creationId xmlns:a16="http://schemas.microsoft.com/office/drawing/2014/main" id="{0F2D0DF1-FA5C-4D3D-B75A-3A5819A8ACAD}"/>
              </a:ext>
            </a:extLst>
          </p:cNvPr>
          <p:cNvPicPr>
            <a:picLocks noChangeAspect="1"/>
          </p:cNvPicPr>
          <p:nvPr/>
        </p:nvPicPr>
        <p:blipFill>
          <a:blip r:embed="rId2"/>
          <a:stretch>
            <a:fillRect/>
          </a:stretch>
        </p:blipFill>
        <p:spPr>
          <a:xfrm>
            <a:off x="6721837" y="3061572"/>
            <a:ext cx="5443709" cy="3688790"/>
          </a:xfrm>
          <a:prstGeom prst="rect">
            <a:avLst/>
          </a:prstGeom>
        </p:spPr>
      </p:pic>
      <p:pic>
        <p:nvPicPr>
          <p:cNvPr id="6" name="Picture 5" descr="A group of people standing together&#10;&#10;Description automatically generated with low confidence">
            <a:extLst>
              <a:ext uri="{FF2B5EF4-FFF2-40B4-BE49-F238E27FC236}">
                <a16:creationId xmlns:a16="http://schemas.microsoft.com/office/drawing/2014/main" id="{496B4D50-6A38-45C2-9F12-2EDAA28E7BEC}"/>
              </a:ext>
            </a:extLst>
          </p:cNvPr>
          <p:cNvPicPr>
            <a:picLocks noChangeAspect="1"/>
          </p:cNvPicPr>
          <p:nvPr/>
        </p:nvPicPr>
        <p:blipFill>
          <a:blip r:embed="rId3"/>
          <a:stretch>
            <a:fillRect/>
          </a:stretch>
        </p:blipFill>
        <p:spPr>
          <a:xfrm>
            <a:off x="4890183" y="36131"/>
            <a:ext cx="4977298" cy="3869206"/>
          </a:xfrm>
          <a:prstGeom prst="rect">
            <a:avLst/>
          </a:prstGeom>
        </p:spPr>
      </p:pic>
    </p:spTree>
    <p:extLst>
      <p:ext uri="{BB962C8B-B14F-4D97-AF65-F5344CB8AC3E}">
        <p14:creationId xmlns:p14="http://schemas.microsoft.com/office/powerpoint/2010/main" val="1995898376"/>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5F9E-6964-4340-87B9-E5AD7EA60AE0}"/>
              </a:ext>
            </a:extLst>
          </p:cNvPr>
          <p:cNvSpPr>
            <a:spLocks noGrp="1"/>
          </p:cNvSpPr>
          <p:nvPr>
            <p:ph type="title"/>
          </p:nvPr>
        </p:nvSpPr>
        <p:spPr>
          <a:xfrm>
            <a:off x="1454239" y="1756130"/>
            <a:ext cx="8643154" cy="1295675"/>
          </a:xfrm>
        </p:spPr>
        <p:txBody>
          <a:bodyPr/>
          <a:lstStyle/>
          <a:p>
            <a:r>
              <a:rPr lang="en-US" cap="none" dirty="0"/>
              <a:t>Where was South Dakota’s first municipal airport?</a:t>
            </a:r>
          </a:p>
        </p:txBody>
      </p:sp>
      <p:sp>
        <p:nvSpPr>
          <p:cNvPr id="3" name="Text Placeholder 2">
            <a:extLst>
              <a:ext uri="{FF2B5EF4-FFF2-40B4-BE49-F238E27FC236}">
                <a16:creationId xmlns:a16="http://schemas.microsoft.com/office/drawing/2014/main" id="{005791B5-05D2-4036-89D2-B4174589B98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51348895"/>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2" name="Straight Connector 11">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6" name="Rectangle 15">
            <a:extLst>
              <a:ext uri="{FF2B5EF4-FFF2-40B4-BE49-F238E27FC236}">
                <a16:creationId xmlns:a16="http://schemas.microsoft.com/office/drawing/2014/main" id="{F8454B2E-D2DB-42C2-A224-BCEC47B86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8B61146-1CF0-40E1-B66E-C22BD9207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61285A37-BFE9-464B-8A4E-C715019D0D9F}"/>
              </a:ext>
            </a:extLst>
          </p:cNvPr>
          <p:cNvSpPr>
            <a:spLocks noGrp="1"/>
          </p:cNvSpPr>
          <p:nvPr>
            <p:ph type="title"/>
          </p:nvPr>
        </p:nvSpPr>
        <p:spPr>
          <a:xfrm>
            <a:off x="1696046" y="378317"/>
            <a:ext cx="9089865" cy="3822329"/>
          </a:xfrm>
        </p:spPr>
        <p:txBody>
          <a:bodyPr vert="horz" lIns="91440" tIns="45720" rIns="91440" bIns="0" rtlCol="0" anchor="b">
            <a:noAutofit/>
          </a:bodyPr>
          <a:lstStyle/>
          <a:p>
            <a:r>
              <a:rPr lang="en-US" sz="2800" cap="none" dirty="0"/>
              <a:t>Aberdeen</a:t>
            </a:r>
            <a:br>
              <a:rPr lang="en-US" sz="2800" cap="none" dirty="0"/>
            </a:br>
            <a:br>
              <a:rPr lang="en-US" sz="2800" cap="none" dirty="0"/>
            </a:br>
            <a:r>
              <a:rPr lang="en-US" sz="2800" cap="none" dirty="0"/>
              <a:t>The first municipal airport was constructed in 1920 at the Tri-State Fairgrounds north of Aberdeen. The airport had two runways, hangars, fuel and repair services.</a:t>
            </a:r>
            <a:br>
              <a:rPr lang="en-US" sz="2800" cap="none" dirty="0"/>
            </a:br>
            <a:br>
              <a:rPr lang="en-US" sz="2800" cap="none" dirty="0"/>
            </a:br>
            <a:r>
              <a:rPr lang="en-US" sz="2800" cap="none" dirty="0"/>
              <a:t>Fields used prior to that were not purpose built for airplanes. Fairgrounds were used and some private strips were built.</a:t>
            </a:r>
          </a:p>
        </p:txBody>
      </p:sp>
      <p:sp>
        <p:nvSpPr>
          <p:cNvPr id="3" name="Text Placeholder 2">
            <a:extLst>
              <a:ext uri="{FF2B5EF4-FFF2-40B4-BE49-F238E27FC236}">
                <a16:creationId xmlns:a16="http://schemas.microsoft.com/office/drawing/2014/main" id="{8D0A0295-0429-4CBC-9F28-8970AE874D6C}"/>
              </a:ext>
            </a:extLst>
          </p:cNvPr>
          <p:cNvSpPr>
            <a:spLocks noGrp="1"/>
          </p:cNvSpPr>
          <p:nvPr>
            <p:ph type="body" idx="1"/>
          </p:nvPr>
        </p:nvSpPr>
        <p:spPr>
          <a:xfrm>
            <a:off x="1964988" y="4941662"/>
            <a:ext cx="9089864" cy="977621"/>
          </a:xfrm>
        </p:spPr>
        <p:txBody>
          <a:bodyPr vert="horz" lIns="91440" tIns="91440" rIns="91440" bIns="91440" rtlCol="0">
            <a:normAutofit/>
          </a:bodyPr>
          <a:lstStyle/>
          <a:p>
            <a:r>
              <a:rPr lang="en-US" dirty="0"/>
              <a:t>Orr, </a:t>
            </a:r>
            <a:r>
              <a:rPr lang="en-US" dirty="0" err="1"/>
              <a:t>pg</a:t>
            </a:r>
            <a:r>
              <a:rPr lang="en-US" dirty="0"/>
              <a:t> </a:t>
            </a:r>
            <a:r>
              <a:rPr lang="en-US" cap="all" dirty="0"/>
              <a:t>66</a:t>
            </a:r>
          </a:p>
          <a:p>
            <a:r>
              <a:rPr lang="en-US" dirty="0"/>
              <a:t>Aberdeen Airport website</a:t>
            </a:r>
            <a:endParaRPr lang="en-US" cap="all" dirty="0"/>
          </a:p>
        </p:txBody>
      </p:sp>
      <p:cxnSp>
        <p:nvCxnSpPr>
          <p:cNvPr id="20" name="Straight Connector 19">
            <a:extLst>
              <a:ext uri="{FF2B5EF4-FFF2-40B4-BE49-F238E27FC236}">
                <a16:creationId xmlns:a16="http://schemas.microsoft.com/office/drawing/2014/main" id="{7AE5065C-30A9-480A-9E93-74CC149029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76728" y="4735528"/>
            <a:ext cx="8643010"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2" name="Picture 21">
            <a:extLst>
              <a:ext uri="{FF2B5EF4-FFF2-40B4-BE49-F238E27FC236}">
                <a16:creationId xmlns:a16="http://schemas.microsoft.com/office/drawing/2014/main" id="{2F948680-1810-4961-805C-D0C28E7E93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Tree>
    <p:extLst>
      <p:ext uri="{BB962C8B-B14F-4D97-AF65-F5344CB8AC3E}">
        <p14:creationId xmlns:p14="http://schemas.microsoft.com/office/powerpoint/2010/main" val="3138448981"/>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EE314-BCB8-4D7A-BCFF-1EFFADC4561B}"/>
              </a:ext>
            </a:extLst>
          </p:cNvPr>
          <p:cNvSpPr>
            <a:spLocks noGrp="1"/>
          </p:cNvSpPr>
          <p:nvPr>
            <p:ph type="title"/>
          </p:nvPr>
        </p:nvSpPr>
        <p:spPr>
          <a:xfrm>
            <a:off x="1454239" y="1756130"/>
            <a:ext cx="8643154" cy="1295675"/>
          </a:xfrm>
        </p:spPr>
        <p:txBody>
          <a:bodyPr/>
          <a:lstStyle/>
          <a:p>
            <a:r>
              <a:rPr lang="en-US" cap="none" dirty="0"/>
              <a:t>What was South Dakota’s first airline?</a:t>
            </a:r>
          </a:p>
        </p:txBody>
      </p:sp>
      <p:sp>
        <p:nvSpPr>
          <p:cNvPr id="3" name="Text Placeholder 2">
            <a:extLst>
              <a:ext uri="{FF2B5EF4-FFF2-40B4-BE49-F238E27FC236}">
                <a16:creationId xmlns:a16="http://schemas.microsoft.com/office/drawing/2014/main" id="{1DDF94B3-4B4F-4276-B167-DC1E137FFCE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0844213"/>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 old airplane on the ground&#10;&#10;Description automatically generated with low confidence">
            <a:extLst>
              <a:ext uri="{FF2B5EF4-FFF2-40B4-BE49-F238E27FC236}">
                <a16:creationId xmlns:a16="http://schemas.microsoft.com/office/drawing/2014/main" id="{BD7E6915-6AAF-4ABF-9D91-B240F11AE10B}"/>
              </a:ext>
            </a:extLst>
          </p:cNvPr>
          <p:cNvPicPr>
            <a:picLocks noChangeAspect="1"/>
          </p:cNvPicPr>
          <p:nvPr/>
        </p:nvPicPr>
        <p:blipFill>
          <a:blip r:embed="rId2"/>
          <a:stretch>
            <a:fillRect/>
          </a:stretch>
        </p:blipFill>
        <p:spPr>
          <a:xfrm>
            <a:off x="0" y="2404204"/>
            <a:ext cx="7618335" cy="4453796"/>
          </a:xfrm>
          <a:prstGeom prst="rect">
            <a:avLst/>
          </a:prstGeom>
        </p:spPr>
      </p:pic>
      <p:sp>
        <p:nvSpPr>
          <p:cNvPr id="2" name="Title 1">
            <a:extLst>
              <a:ext uri="{FF2B5EF4-FFF2-40B4-BE49-F238E27FC236}">
                <a16:creationId xmlns:a16="http://schemas.microsoft.com/office/drawing/2014/main" id="{E1DBF58D-1BB4-47E0-9EB3-F20034B07637}"/>
              </a:ext>
            </a:extLst>
          </p:cNvPr>
          <p:cNvSpPr>
            <a:spLocks noGrp="1"/>
          </p:cNvSpPr>
          <p:nvPr>
            <p:ph type="title"/>
          </p:nvPr>
        </p:nvSpPr>
        <p:spPr>
          <a:xfrm>
            <a:off x="892909" y="271807"/>
            <a:ext cx="8464864" cy="2393576"/>
          </a:xfrm>
        </p:spPr>
        <p:txBody>
          <a:bodyPr>
            <a:normAutofit/>
          </a:bodyPr>
          <a:lstStyle/>
          <a:p>
            <a:r>
              <a:rPr lang="en-US" cap="none" dirty="0"/>
              <a:t>Rapid Air Lines was organized in 1926. It also established aircraft dealerships and opened the Black Hills College of Aviation in 1928.</a:t>
            </a:r>
          </a:p>
        </p:txBody>
      </p:sp>
      <p:pic>
        <p:nvPicPr>
          <p:cNvPr id="7" name="Picture 6" descr="Text&#10;&#10;Description automatically generated">
            <a:extLst>
              <a:ext uri="{FF2B5EF4-FFF2-40B4-BE49-F238E27FC236}">
                <a16:creationId xmlns:a16="http://schemas.microsoft.com/office/drawing/2014/main" id="{E2695B43-BA91-4E15-B0B0-1C1C42A4E2D8}"/>
              </a:ext>
            </a:extLst>
          </p:cNvPr>
          <p:cNvPicPr>
            <a:picLocks noChangeAspect="1"/>
          </p:cNvPicPr>
          <p:nvPr/>
        </p:nvPicPr>
        <p:blipFill>
          <a:blip r:embed="rId3"/>
          <a:stretch>
            <a:fillRect/>
          </a:stretch>
        </p:blipFill>
        <p:spPr>
          <a:xfrm>
            <a:off x="7743129" y="3122583"/>
            <a:ext cx="4342623" cy="3529732"/>
          </a:xfrm>
          <a:prstGeom prst="rect">
            <a:avLst/>
          </a:prstGeom>
        </p:spPr>
      </p:pic>
    </p:spTree>
    <p:extLst>
      <p:ext uri="{BB962C8B-B14F-4D97-AF65-F5344CB8AC3E}">
        <p14:creationId xmlns:p14="http://schemas.microsoft.com/office/powerpoint/2010/main" val="596404841"/>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CC1FA-B38A-469A-8220-54A924C77CC3}"/>
              </a:ext>
            </a:extLst>
          </p:cNvPr>
          <p:cNvSpPr>
            <a:spLocks noGrp="1"/>
          </p:cNvSpPr>
          <p:nvPr>
            <p:ph type="title"/>
          </p:nvPr>
        </p:nvSpPr>
        <p:spPr>
          <a:xfrm>
            <a:off x="1222670" y="191434"/>
            <a:ext cx="10078065" cy="1179872"/>
          </a:xfrm>
        </p:spPr>
        <p:txBody>
          <a:bodyPr>
            <a:normAutofit/>
          </a:bodyPr>
          <a:lstStyle/>
          <a:p>
            <a:r>
              <a:rPr lang="en-US" sz="3200" cap="none" dirty="0"/>
              <a:t>Hanford Airlines first flew in 1937. The name changed to Mid-Continent Airlines in 1938.</a:t>
            </a:r>
          </a:p>
        </p:txBody>
      </p:sp>
      <p:sp>
        <p:nvSpPr>
          <p:cNvPr id="3" name="Text Placeholder 2">
            <a:extLst>
              <a:ext uri="{FF2B5EF4-FFF2-40B4-BE49-F238E27FC236}">
                <a16:creationId xmlns:a16="http://schemas.microsoft.com/office/drawing/2014/main" id="{048F6EAE-4E30-4942-8844-8F7AE0BA53DE}"/>
              </a:ext>
            </a:extLst>
          </p:cNvPr>
          <p:cNvSpPr>
            <a:spLocks noGrp="1"/>
          </p:cNvSpPr>
          <p:nvPr>
            <p:ph type="body" idx="1"/>
          </p:nvPr>
        </p:nvSpPr>
        <p:spPr/>
        <p:txBody>
          <a:bodyPr/>
          <a:lstStyle/>
          <a:p>
            <a:endParaRPr lang="en-US" dirty="0"/>
          </a:p>
        </p:txBody>
      </p:sp>
      <p:pic>
        <p:nvPicPr>
          <p:cNvPr id="5" name="Picture 4" descr="A picture containing text, plane, airplane, runway&#10;&#10;Description automatically generated">
            <a:extLst>
              <a:ext uri="{FF2B5EF4-FFF2-40B4-BE49-F238E27FC236}">
                <a16:creationId xmlns:a16="http://schemas.microsoft.com/office/drawing/2014/main" id="{CA3438B7-6985-4D5A-98D7-E6F2B4E71BD1}"/>
              </a:ext>
            </a:extLst>
          </p:cNvPr>
          <p:cNvPicPr>
            <a:picLocks noChangeAspect="1"/>
          </p:cNvPicPr>
          <p:nvPr/>
        </p:nvPicPr>
        <p:blipFill>
          <a:blip r:embed="rId2"/>
          <a:stretch>
            <a:fillRect/>
          </a:stretch>
        </p:blipFill>
        <p:spPr>
          <a:xfrm>
            <a:off x="-262022" y="1488142"/>
            <a:ext cx="8820277" cy="516367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3BC98F69-1FBE-43A7-8635-2463447A65FF}"/>
              </a:ext>
            </a:extLst>
          </p:cNvPr>
          <p:cNvPicPr>
            <a:picLocks noChangeAspect="1"/>
          </p:cNvPicPr>
          <p:nvPr/>
        </p:nvPicPr>
        <p:blipFill>
          <a:blip r:embed="rId3"/>
          <a:stretch>
            <a:fillRect/>
          </a:stretch>
        </p:blipFill>
        <p:spPr>
          <a:xfrm>
            <a:off x="7923869" y="2299405"/>
            <a:ext cx="4066441" cy="3267677"/>
          </a:xfrm>
          <a:prstGeom prst="rect">
            <a:avLst/>
          </a:prstGeom>
        </p:spPr>
      </p:pic>
    </p:spTree>
    <p:extLst>
      <p:ext uri="{BB962C8B-B14F-4D97-AF65-F5344CB8AC3E}">
        <p14:creationId xmlns:p14="http://schemas.microsoft.com/office/powerpoint/2010/main" val="808027011"/>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2" name="Straight Connector 11">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6" name="Rectangle 15">
            <a:extLst>
              <a:ext uri="{FF2B5EF4-FFF2-40B4-BE49-F238E27FC236}">
                <a16:creationId xmlns:a16="http://schemas.microsoft.com/office/drawing/2014/main" id="{F8454B2E-D2DB-42C2-A224-BCEC47B86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8B61146-1CF0-40E1-B66E-C22BD9207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9655121C-1FBF-48B7-8D3F-7A5F058038F8}"/>
              </a:ext>
            </a:extLst>
          </p:cNvPr>
          <p:cNvSpPr>
            <a:spLocks noGrp="1"/>
          </p:cNvSpPr>
          <p:nvPr>
            <p:ph type="title"/>
          </p:nvPr>
        </p:nvSpPr>
        <p:spPr>
          <a:xfrm>
            <a:off x="1964987" y="802299"/>
            <a:ext cx="9089865" cy="2726244"/>
          </a:xfrm>
        </p:spPr>
        <p:txBody>
          <a:bodyPr vert="horz" lIns="91440" tIns="45720" rIns="91440" bIns="0" rtlCol="0" anchor="b">
            <a:normAutofit/>
          </a:bodyPr>
          <a:lstStyle/>
          <a:p>
            <a:r>
              <a:rPr lang="en-US" cap="none" dirty="0"/>
              <a:t>Who was the first South Dakotan to learn to fly?</a:t>
            </a:r>
          </a:p>
        </p:txBody>
      </p:sp>
      <p:sp>
        <p:nvSpPr>
          <p:cNvPr id="3" name="Text Placeholder 2">
            <a:extLst>
              <a:ext uri="{FF2B5EF4-FFF2-40B4-BE49-F238E27FC236}">
                <a16:creationId xmlns:a16="http://schemas.microsoft.com/office/drawing/2014/main" id="{0068239D-BEF0-48C2-9F41-A925896593BF}"/>
              </a:ext>
            </a:extLst>
          </p:cNvPr>
          <p:cNvSpPr>
            <a:spLocks noGrp="1"/>
          </p:cNvSpPr>
          <p:nvPr>
            <p:ph type="body" idx="1"/>
          </p:nvPr>
        </p:nvSpPr>
        <p:spPr>
          <a:xfrm>
            <a:off x="1964988" y="4941662"/>
            <a:ext cx="9089864" cy="977621"/>
          </a:xfrm>
        </p:spPr>
        <p:txBody>
          <a:bodyPr vert="horz" lIns="91440" tIns="91440" rIns="91440" bIns="91440" rtlCol="0">
            <a:normAutofit/>
          </a:bodyPr>
          <a:lstStyle/>
          <a:p>
            <a:endParaRPr lang="en-US" cap="all"/>
          </a:p>
        </p:txBody>
      </p:sp>
      <p:cxnSp>
        <p:nvCxnSpPr>
          <p:cNvPr id="20" name="Straight Connector 19">
            <a:extLst>
              <a:ext uri="{FF2B5EF4-FFF2-40B4-BE49-F238E27FC236}">
                <a16:creationId xmlns:a16="http://schemas.microsoft.com/office/drawing/2014/main" id="{7AE5065C-30A9-480A-9E93-74CC149029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76728" y="4735528"/>
            <a:ext cx="8643010"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2" name="Picture 21">
            <a:extLst>
              <a:ext uri="{FF2B5EF4-FFF2-40B4-BE49-F238E27FC236}">
                <a16:creationId xmlns:a16="http://schemas.microsoft.com/office/drawing/2014/main" id="{2F948680-1810-4961-805C-D0C28E7E93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Tree>
    <p:extLst>
      <p:ext uri="{BB962C8B-B14F-4D97-AF65-F5344CB8AC3E}">
        <p14:creationId xmlns:p14="http://schemas.microsoft.com/office/powerpoint/2010/main" val="3179172224"/>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2" name="Straight Connector 11">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6" name="Rectangle 15">
            <a:extLst>
              <a:ext uri="{FF2B5EF4-FFF2-40B4-BE49-F238E27FC236}">
                <a16:creationId xmlns:a16="http://schemas.microsoft.com/office/drawing/2014/main" id="{F8454B2E-D2DB-42C2-A224-BCEC47B86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8B61146-1CF0-40E1-B66E-C22BD9207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8176E5A7-A8BB-4F1E-8283-4B66F2129B83}"/>
              </a:ext>
            </a:extLst>
          </p:cNvPr>
          <p:cNvSpPr>
            <a:spLocks noGrp="1"/>
          </p:cNvSpPr>
          <p:nvPr>
            <p:ph type="title"/>
          </p:nvPr>
        </p:nvSpPr>
        <p:spPr>
          <a:xfrm>
            <a:off x="1964987" y="802298"/>
            <a:ext cx="9089865" cy="3822329"/>
          </a:xfrm>
        </p:spPr>
        <p:txBody>
          <a:bodyPr vert="horz" lIns="91440" tIns="45720" rIns="91440" bIns="0" rtlCol="0" anchor="b">
            <a:noAutofit/>
          </a:bodyPr>
          <a:lstStyle/>
          <a:p>
            <a:r>
              <a:rPr lang="en-US" sz="3200" cap="none" dirty="0"/>
              <a:t>Saxe </a:t>
            </a:r>
            <a:r>
              <a:rPr lang="en-US" sz="3200" cap="none" dirty="0" err="1"/>
              <a:t>Gantz</a:t>
            </a:r>
            <a:r>
              <a:rPr lang="en-US" sz="3200" cap="none" dirty="0"/>
              <a:t> witnessed the first flights at Rapid City in April 1911. He took flying lessons in Missouri and built a plane similar to a Curtiss Pusher by August 1911.</a:t>
            </a:r>
            <a:br>
              <a:rPr lang="en-US" sz="3200" cap="none" dirty="0"/>
            </a:br>
            <a:br>
              <a:rPr lang="en-US" sz="3200" cap="none" dirty="0"/>
            </a:br>
            <a:r>
              <a:rPr lang="en-US" sz="3200" cap="none" dirty="0"/>
              <a:t>Frank and Burt </a:t>
            </a:r>
            <a:r>
              <a:rPr lang="en-US" sz="3200" cap="none" dirty="0" err="1"/>
              <a:t>Auckerman</a:t>
            </a:r>
            <a:r>
              <a:rPr lang="en-US" sz="3200" cap="none" dirty="0"/>
              <a:t>, Sturgis, also learned to fly and bought a Curtiss Pusher in Hot Springs. Burt is believed to be the first to crash a plane in South Dakota, in 1916.</a:t>
            </a:r>
          </a:p>
        </p:txBody>
      </p:sp>
      <p:sp>
        <p:nvSpPr>
          <p:cNvPr id="3" name="Text Placeholder 2">
            <a:extLst>
              <a:ext uri="{FF2B5EF4-FFF2-40B4-BE49-F238E27FC236}">
                <a16:creationId xmlns:a16="http://schemas.microsoft.com/office/drawing/2014/main" id="{30443D1F-4688-4216-8374-A4563FED34BD}"/>
              </a:ext>
            </a:extLst>
          </p:cNvPr>
          <p:cNvSpPr>
            <a:spLocks noGrp="1"/>
          </p:cNvSpPr>
          <p:nvPr>
            <p:ph type="body" idx="1"/>
          </p:nvPr>
        </p:nvSpPr>
        <p:spPr>
          <a:xfrm>
            <a:off x="1964988" y="4941662"/>
            <a:ext cx="9089864" cy="977621"/>
          </a:xfrm>
        </p:spPr>
        <p:txBody>
          <a:bodyPr vert="horz" lIns="91440" tIns="91440" rIns="91440" bIns="91440" rtlCol="0">
            <a:normAutofit/>
          </a:bodyPr>
          <a:lstStyle/>
          <a:p>
            <a:r>
              <a:rPr lang="en-US" cap="all"/>
              <a:t>Orr, pg 14</a:t>
            </a:r>
          </a:p>
        </p:txBody>
      </p:sp>
      <p:cxnSp>
        <p:nvCxnSpPr>
          <p:cNvPr id="20" name="Straight Connector 19">
            <a:extLst>
              <a:ext uri="{FF2B5EF4-FFF2-40B4-BE49-F238E27FC236}">
                <a16:creationId xmlns:a16="http://schemas.microsoft.com/office/drawing/2014/main" id="{7AE5065C-30A9-480A-9E93-74CC149029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76728" y="4735528"/>
            <a:ext cx="8643010"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2" name="Picture 21">
            <a:extLst>
              <a:ext uri="{FF2B5EF4-FFF2-40B4-BE49-F238E27FC236}">
                <a16:creationId xmlns:a16="http://schemas.microsoft.com/office/drawing/2014/main" id="{2F948680-1810-4961-805C-D0C28E7E93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Tree>
    <p:extLst>
      <p:ext uri="{BB962C8B-B14F-4D97-AF65-F5344CB8AC3E}">
        <p14:creationId xmlns:p14="http://schemas.microsoft.com/office/powerpoint/2010/main" val="754677432"/>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2" name="Straight Connector 11">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6" name="Rectangle 15">
            <a:extLst>
              <a:ext uri="{FF2B5EF4-FFF2-40B4-BE49-F238E27FC236}">
                <a16:creationId xmlns:a16="http://schemas.microsoft.com/office/drawing/2014/main" id="{F8454B2E-D2DB-42C2-A224-BCEC47B86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8B61146-1CF0-40E1-B66E-C22BD9207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2B590657-9DA9-4291-BF5E-1406DEA951E4}"/>
              </a:ext>
            </a:extLst>
          </p:cNvPr>
          <p:cNvSpPr>
            <a:spLocks noGrp="1"/>
          </p:cNvSpPr>
          <p:nvPr>
            <p:ph type="title"/>
          </p:nvPr>
        </p:nvSpPr>
        <p:spPr>
          <a:xfrm>
            <a:off x="1964988" y="802299"/>
            <a:ext cx="5546858" cy="2726244"/>
          </a:xfrm>
        </p:spPr>
        <p:txBody>
          <a:bodyPr vert="horz" lIns="91440" tIns="45720" rIns="91440" bIns="0" rtlCol="0" anchor="b">
            <a:normAutofit/>
          </a:bodyPr>
          <a:lstStyle/>
          <a:p>
            <a:r>
              <a:rPr lang="en-US" sz="2800" cap="none" dirty="0"/>
              <a:t>The Aeronautics Commission was formed under Governor </a:t>
            </a:r>
            <a:r>
              <a:rPr lang="en-US" sz="2800" cap="none"/>
              <a:t>Tom Berry </a:t>
            </a:r>
            <a:r>
              <a:rPr lang="en-US" sz="2800" cap="none" dirty="0"/>
              <a:t>i</a:t>
            </a:r>
            <a:r>
              <a:rPr lang="en-US" sz="2800" cap="none"/>
              <a:t>n </a:t>
            </a:r>
            <a:r>
              <a:rPr lang="en-US" sz="2800" cap="none" dirty="0"/>
              <a:t>1935. These are the first commission meeting minutes.</a:t>
            </a:r>
          </a:p>
        </p:txBody>
      </p:sp>
      <p:sp>
        <p:nvSpPr>
          <p:cNvPr id="3" name="Text Placeholder 2">
            <a:extLst>
              <a:ext uri="{FF2B5EF4-FFF2-40B4-BE49-F238E27FC236}">
                <a16:creationId xmlns:a16="http://schemas.microsoft.com/office/drawing/2014/main" id="{E943C1B6-4574-47C4-B9DA-A67D22809AFB}"/>
              </a:ext>
            </a:extLst>
          </p:cNvPr>
          <p:cNvSpPr>
            <a:spLocks noGrp="1"/>
          </p:cNvSpPr>
          <p:nvPr>
            <p:ph type="body" idx="1"/>
          </p:nvPr>
        </p:nvSpPr>
        <p:spPr>
          <a:xfrm>
            <a:off x="1964988" y="4941662"/>
            <a:ext cx="9089864" cy="977621"/>
          </a:xfrm>
        </p:spPr>
        <p:txBody>
          <a:bodyPr vert="horz" lIns="91440" tIns="91440" rIns="91440" bIns="91440" rtlCol="0">
            <a:normAutofit/>
          </a:bodyPr>
          <a:lstStyle/>
          <a:p>
            <a:r>
              <a:rPr lang="en-US" cap="all" dirty="0"/>
              <a:t>South Dakota State archives</a:t>
            </a:r>
          </a:p>
        </p:txBody>
      </p:sp>
      <p:cxnSp>
        <p:nvCxnSpPr>
          <p:cNvPr id="20" name="Straight Connector 19">
            <a:extLst>
              <a:ext uri="{FF2B5EF4-FFF2-40B4-BE49-F238E27FC236}">
                <a16:creationId xmlns:a16="http://schemas.microsoft.com/office/drawing/2014/main" id="{7AE5065C-30A9-480A-9E93-74CC149029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76728" y="4735528"/>
            <a:ext cx="8643010"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2" name="Picture 21">
            <a:extLst>
              <a:ext uri="{FF2B5EF4-FFF2-40B4-BE49-F238E27FC236}">
                <a16:creationId xmlns:a16="http://schemas.microsoft.com/office/drawing/2014/main" id="{2F948680-1810-4961-805C-D0C28E7E93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pic>
        <p:nvPicPr>
          <p:cNvPr id="5" name="Picture 4" descr="Text, letter&#10;&#10;Description automatically generated">
            <a:extLst>
              <a:ext uri="{FF2B5EF4-FFF2-40B4-BE49-F238E27FC236}">
                <a16:creationId xmlns:a16="http://schemas.microsoft.com/office/drawing/2014/main" id="{BFE18859-AEA6-4FE3-8AF7-0C1DDAB4D176}"/>
              </a:ext>
            </a:extLst>
          </p:cNvPr>
          <p:cNvPicPr>
            <a:picLocks noChangeAspect="1"/>
          </p:cNvPicPr>
          <p:nvPr/>
        </p:nvPicPr>
        <p:blipFill>
          <a:blip r:embed="rId3"/>
          <a:stretch>
            <a:fillRect/>
          </a:stretch>
        </p:blipFill>
        <p:spPr>
          <a:xfrm>
            <a:off x="7644469" y="98053"/>
            <a:ext cx="4259501" cy="5984688"/>
          </a:xfrm>
          <a:prstGeom prst="rect">
            <a:avLst/>
          </a:prstGeom>
        </p:spPr>
      </p:pic>
    </p:spTree>
    <p:extLst>
      <p:ext uri="{BB962C8B-B14F-4D97-AF65-F5344CB8AC3E}">
        <p14:creationId xmlns:p14="http://schemas.microsoft.com/office/powerpoint/2010/main" val="1017247900"/>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83A1C-3C8B-4178-8CA8-40EA256B82CF}"/>
              </a:ext>
            </a:extLst>
          </p:cNvPr>
          <p:cNvSpPr>
            <a:spLocks noGrp="1"/>
          </p:cNvSpPr>
          <p:nvPr>
            <p:ph type="title"/>
          </p:nvPr>
        </p:nvSpPr>
        <p:spPr/>
        <p:txBody>
          <a:bodyPr>
            <a:normAutofit/>
          </a:bodyPr>
          <a:lstStyle/>
          <a:p>
            <a:r>
              <a:rPr lang="en-US" cap="none" dirty="0"/>
              <a:t>The SD Aeronautics Commission was formed 1935. How many registered aircraft and pilots were there at that time?</a:t>
            </a:r>
          </a:p>
        </p:txBody>
      </p:sp>
      <p:sp>
        <p:nvSpPr>
          <p:cNvPr id="3" name="Text Placeholder 2">
            <a:extLst>
              <a:ext uri="{FF2B5EF4-FFF2-40B4-BE49-F238E27FC236}">
                <a16:creationId xmlns:a16="http://schemas.microsoft.com/office/drawing/2014/main" id="{D0D8F61E-8918-4BE2-82E0-96A8158FF4D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87112295"/>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8984E-44DB-4B79-A91F-FF5B31787EFA}"/>
              </a:ext>
            </a:extLst>
          </p:cNvPr>
          <p:cNvSpPr>
            <a:spLocks noGrp="1"/>
          </p:cNvSpPr>
          <p:nvPr>
            <p:ph type="title"/>
          </p:nvPr>
        </p:nvSpPr>
        <p:spPr/>
        <p:txBody>
          <a:bodyPr/>
          <a:lstStyle/>
          <a:p>
            <a:r>
              <a:rPr lang="en-US" cap="none" dirty="0"/>
              <a:t>83 pilots, 84 planes</a:t>
            </a:r>
          </a:p>
        </p:txBody>
      </p:sp>
      <p:sp>
        <p:nvSpPr>
          <p:cNvPr id="3" name="Text Placeholder 2">
            <a:extLst>
              <a:ext uri="{FF2B5EF4-FFF2-40B4-BE49-F238E27FC236}">
                <a16:creationId xmlns:a16="http://schemas.microsoft.com/office/drawing/2014/main" id="{76FC5C81-7CA1-4AAD-B23A-3DAFBB047C33}"/>
              </a:ext>
            </a:extLst>
          </p:cNvPr>
          <p:cNvSpPr>
            <a:spLocks noGrp="1"/>
          </p:cNvSpPr>
          <p:nvPr>
            <p:ph type="body" idx="1"/>
          </p:nvPr>
        </p:nvSpPr>
        <p:spPr>
          <a:xfrm>
            <a:off x="684213" y="5464884"/>
            <a:ext cx="8534400" cy="529515"/>
          </a:xfrm>
        </p:spPr>
        <p:txBody>
          <a:bodyPr/>
          <a:lstStyle/>
          <a:p>
            <a:r>
              <a:rPr lang="en-US"/>
              <a:t>1936 Commission Report to the Governor</a:t>
            </a:r>
            <a:endParaRPr lang="en-US" dirty="0"/>
          </a:p>
        </p:txBody>
      </p:sp>
    </p:spTree>
    <p:extLst>
      <p:ext uri="{BB962C8B-B14F-4D97-AF65-F5344CB8AC3E}">
        <p14:creationId xmlns:p14="http://schemas.microsoft.com/office/powerpoint/2010/main" val="3798084018"/>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2344C-88B4-47DE-9AD5-0E35FE2CE1A9}"/>
              </a:ext>
            </a:extLst>
          </p:cNvPr>
          <p:cNvSpPr>
            <a:spLocks noGrp="1"/>
          </p:cNvSpPr>
          <p:nvPr>
            <p:ph type="title"/>
          </p:nvPr>
        </p:nvSpPr>
        <p:spPr/>
        <p:txBody>
          <a:bodyPr/>
          <a:lstStyle/>
          <a:p>
            <a:r>
              <a:rPr lang="en-US" cap="none" dirty="0"/>
              <a:t>How many pilots and aircraft are in South Dakota today </a:t>
            </a:r>
            <a:r>
              <a:rPr lang="en-US" dirty="0"/>
              <a:t>(2021)?</a:t>
            </a:r>
          </a:p>
        </p:txBody>
      </p:sp>
      <p:sp>
        <p:nvSpPr>
          <p:cNvPr id="3" name="Text Placeholder 2">
            <a:extLst>
              <a:ext uri="{FF2B5EF4-FFF2-40B4-BE49-F238E27FC236}">
                <a16:creationId xmlns:a16="http://schemas.microsoft.com/office/drawing/2014/main" id="{26A0310D-7CFE-4378-8877-A54D8AE27FF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9910244"/>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1ED5A-138C-400D-ADC9-D9C8F59D4374}"/>
              </a:ext>
            </a:extLst>
          </p:cNvPr>
          <p:cNvSpPr>
            <a:spLocks noGrp="1"/>
          </p:cNvSpPr>
          <p:nvPr>
            <p:ph type="title"/>
          </p:nvPr>
        </p:nvSpPr>
        <p:spPr>
          <a:xfrm>
            <a:off x="1538129" y="4345496"/>
            <a:ext cx="8559264" cy="687897"/>
          </a:xfrm>
        </p:spPr>
        <p:txBody>
          <a:bodyPr/>
          <a:lstStyle/>
          <a:p>
            <a:r>
              <a:rPr lang="en-US" dirty="0"/>
              <a:t>1,272 </a:t>
            </a:r>
            <a:r>
              <a:rPr lang="en-US" cap="none" dirty="0"/>
              <a:t>aircraft,  2689 pilots in </a:t>
            </a:r>
            <a:r>
              <a:rPr lang="en-US" dirty="0"/>
              <a:t>2021</a:t>
            </a:r>
          </a:p>
        </p:txBody>
      </p:sp>
      <p:sp>
        <p:nvSpPr>
          <p:cNvPr id="3" name="Text Placeholder 2">
            <a:extLst>
              <a:ext uri="{FF2B5EF4-FFF2-40B4-BE49-F238E27FC236}">
                <a16:creationId xmlns:a16="http://schemas.microsoft.com/office/drawing/2014/main" id="{2981BD48-5A50-42ED-A66F-C7292561C073}"/>
              </a:ext>
            </a:extLst>
          </p:cNvPr>
          <p:cNvSpPr>
            <a:spLocks noGrp="1"/>
          </p:cNvSpPr>
          <p:nvPr>
            <p:ph type="body" idx="1"/>
          </p:nvPr>
        </p:nvSpPr>
        <p:spPr>
          <a:xfrm>
            <a:off x="1538129" y="5033394"/>
            <a:ext cx="8630446" cy="591073"/>
          </a:xfrm>
        </p:spPr>
        <p:txBody>
          <a:bodyPr>
            <a:normAutofit fontScale="77500" lnSpcReduction="20000"/>
          </a:bodyPr>
          <a:lstStyle/>
          <a:p>
            <a:r>
              <a:rPr lang="en-US" dirty="0"/>
              <a:t>Data compiled from SD Aeronautics Commission annual and biennial reports, SDDOT HA50 Aircraft Registration Database, FAA Aviation Statistics and </a:t>
            </a:r>
            <a:r>
              <a:rPr lang="en-US" dirty="0" err="1"/>
              <a:t>Aeronews</a:t>
            </a:r>
            <a:r>
              <a:rPr lang="en-US" dirty="0"/>
              <a:t> newsletters.</a:t>
            </a:r>
          </a:p>
        </p:txBody>
      </p:sp>
      <p:graphicFrame>
        <p:nvGraphicFramePr>
          <p:cNvPr id="4" name="Chart 3">
            <a:extLst>
              <a:ext uri="{FF2B5EF4-FFF2-40B4-BE49-F238E27FC236}">
                <a16:creationId xmlns:a16="http://schemas.microsoft.com/office/drawing/2014/main" id="{4669055C-D715-4581-BEA6-8E24A868D0B6}"/>
              </a:ext>
            </a:extLst>
          </p:cNvPr>
          <p:cNvGraphicFramePr>
            <a:graphicFrameLocks/>
          </p:cNvGraphicFramePr>
          <p:nvPr>
            <p:extLst>
              <p:ext uri="{D42A27DB-BD31-4B8C-83A1-F6EECF244321}">
                <p14:modId xmlns:p14="http://schemas.microsoft.com/office/powerpoint/2010/main" val="646393993"/>
              </p:ext>
            </p:extLst>
          </p:nvPr>
        </p:nvGraphicFramePr>
        <p:xfrm>
          <a:off x="604007" y="235975"/>
          <a:ext cx="10152483" cy="35558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29406353"/>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26937-9598-402F-A112-D045C6083159}"/>
              </a:ext>
            </a:extLst>
          </p:cNvPr>
          <p:cNvSpPr>
            <a:spLocks noGrp="1"/>
          </p:cNvSpPr>
          <p:nvPr>
            <p:ph type="title"/>
          </p:nvPr>
        </p:nvSpPr>
        <p:spPr>
          <a:xfrm>
            <a:off x="1454239" y="1756130"/>
            <a:ext cx="8643154" cy="1213212"/>
          </a:xfrm>
        </p:spPr>
        <p:txBody>
          <a:bodyPr>
            <a:normAutofit/>
          </a:bodyPr>
          <a:lstStyle/>
          <a:p>
            <a:r>
              <a:rPr lang="en-US" cap="none" dirty="0"/>
              <a:t>In what South Dakota town were propellers manufactured?</a:t>
            </a:r>
          </a:p>
        </p:txBody>
      </p:sp>
      <p:sp>
        <p:nvSpPr>
          <p:cNvPr id="3" name="Text Placeholder 2">
            <a:extLst>
              <a:ext uri="{FF2B5EF4-FFF2-40B4-BE49-F238E27FC236}">
                <a16:creationId xmlns:a16="http://schemas.microsoft.com/office/drawing/2014/main" id="{A25A546F-360E-4DA3-BDD5-54EAA60E323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611119741"/>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07668-B60B-4F2A-BD36-E2B661110980}"/>
              </a:ext>
            </a:extLst>
          </p:cNvPr>
          <p:cNvSpPr>
            <a:spLocks noGrp="1"/>
          </p:cNvSpPr>
          <p:nvPr>
            <p:ph type="title"/>
          </p:nvPr>
        </p:nvSpPr>
        <p:spPr>
          <a:xfrm>
            <a:off x="161365" y="252492"/>
            <a:ext cx="6046720" cy="3391588"/>
          </a:xfrm>
        </p:spPr>
        <p:txBody>
          <a:bodyPr>
            <a:noAutofit/>
          </a:bodyPr>
          <a:lstStyle/>
          <a:p>
            <a:r>
              <a:rPr lang="en-US" sz="2400" cap="none" dirty="0" err="1"/>
              <a:t>Fahlin</a:t>
            </a:r>
            <a:r>
              <a:rPr lang="en-US" sz="2400" cap="none" dirty="0"/>
              <a:t> propellers were made in Aberdeen in 1927. Ole </a:t>
            </a:r>
            <a:r>
              <a:rPr lang="en-US" sz="2400" cap="none" dirty="0" err="1"/>
              <a:t>Fahlin</a:t>
            </a:r>
            <a:r>
              <a:rPr lang="en-US" sz="2400" cap="none" dirty="0"/>
              <a:t> was involved in barnstorming and passenger service and operated a shop at Aberdeen. </a:t>
            </a:r>
            <a:r>
              <a:rPr lang="en-US" sz="2400" cap="none" dirty="0" err="1"/>
              <a:t>Fahlin</a:t>
            </a:r>
            <a:r>
              <a:rPr lang="en-US" sz="2400" cap="none" dirty="0"/>
              <a:t> was granted an approved type certificate by the Department of Commerce in 1928. In 1929, the Dakota </a:t>
            </a:r>
            <a:r>
              <a:rPr lang="en-US" sz="2400" cap="none" dirty="0" err="1"/>
              <a:t>Fahlin</a:t>
            </a:r>
            <a:r>
              <a:rPr lang="en-US" sz="2400" cap="none" dirty="0"/>
              <a:t> D-5000 propeller was the lightest propeller produced in the US.</a:t>
            </a:r>
          </a:p>
        </p:txBody>
      </p:sp>
      <p:sp>
        <p:nvSpPr>
          <p:cNvPr id="3" name="Text Placeholder 2">
            <a:extLst>
              <a:ext uri="{FF2B5EF4-FFF2-40B4-BE49-F238E27FC236}">
                <a16:creationId xmlns:a16="http://schemas.microsoft.com/office/drawing/2014/main" id="{6F090725-8229-4B0A-9B51-144F5E261CB4}"/>
              </a:ext>
            </a:extLst>
          </p:cNvPr>
          <p:cNvSpPr>
            <a:spLocks noGrp="1"/>
          </p:cNvSpPr>
          <p:nvPr>
            <p:ph type="body" idx="1"/>
          </p:nvPr>
        </p:nvSpPr>
        <p:spPr>
          <a:xfrm>
            <a:off x="1454239" y="4355690"/>
            <a:ext cx="8630446" cy="463434"/>
          </a:xfrm>
        </p:spPr>
        <p:txBody>
          <a:bodyPr/>
          <a:lstStyle/>
          <a:p>
            <a:r>
              <a:rPr lang="en-US" dirty="0"/>
              <a:t>Orr, </a:t>
            </a:r>
            <a:r>
              <a:rPr lang="en-US" dirty="0" err="1"/>
              <a:t>pg</a:t>
            </a:r>
            <a:r>
              <a:rPr lang="en-US" dirty="0"/>
              <a:t> 45</a:t>
            </a:r>
          </a:p>
        </p:txBody>
      </p:sp>
      <p:pic>
        <p:nvPicPr>
          <p:cNvPr id="5" name="Picture 4" descr="Logo&#10;&#10;Description automatically generated">
            <a:extLst>
              <a:ext uri="{FF2B5EF4-FFF2-40B4-BE49-F238E27FC236}">
                <a16:creationId xmlns:a16="http://schemas.microsoft.com/office/drawing/2014/main" id="{9C5BDBA0-0C53-4228-A6EE-3F1BA3729B8C}"/>
              </a:ext>
            </a:extLst>
          </p:cNvPr>
          <p:cNvPicPr>
            <a:picLocks noChangeAspect="1"/>
          </p:cNvPicPr>
          <p:nvPr/>
        </p:nvPicPr>
        <p:blipFill>
          <a:blip r:embed="rId2"/>
          <a:stretch>
            <a:fillRect/>
          </a:stretch>
        </p:blipFill>
        <p:spPr>
          <a:xfrm>
            <a:off x="6288766" y="731155"/>
            <a:ext cx="5226130" cy="2912925"/>
          </a:xfrm>
          <a:prstGeom prst="rect">
            <a:avLst/>
          </a:prstGeom>
        </p:spPr>
      </p:pic>
    </p:spTree>
    <p:extLst>
      <p:ext uri="{BB962C8B-B14F-4D97-AF65-F5344CB8AC3E}">
        <p14:creationId xmlns:p14="http://schemas.microsoft.com/office/powerpoint/2010/main" val="207564667"/>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C16E9-0B6F-401A-83F0-B07D9AF187DC}"/>
              </a:ext>
            </a:extLst>
          </p:cNvPr>
          <p:cNvSpPr>
            <a:spLocks noGrp="1"/>
          </p:cNvSpPr>
          <p:nvPr>
            <p:ph type="title"/>
          </p:nvPr>
        </p:nvSpPr>
        <p:spPr>
          <a:xfrm>
            <a:off x="1454239" y="1756130"/>
            <a:ext cx="8643154" cy="1350864"/>
          </a:xfrm>
        </p:spPr>
        <p:txBody>
          <a:bodyPr/>
          <a:lstStyle/>
          <a:p>
            <a:r>
              <a:rPr lang="en-US" cap="none" dirty="0"/>
              <a:t>When did crop dusting start in South Dakota?</a:t>
            </a:r>
          </a:p>
        </p:txBody>
      </p:sp>
    </p:spTree>
    <p:extLst>
      <p:ext uri="{BB962C8B-B14F-4D97-AF65-F5344CB8AC3E}">
        <p14:creationId xmlns:p14="http://schemas.microsoft.com/office/powerpoint/2010/main" val="1202532100"/>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2" name="Straight Connector 11">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6" name="Rectangle 15">
            <a:extLst>
              <a:ext uri="{FF2B5EF4-FFF2-40B4-BE49-F238E27FC236}">
                <a16:creationId xmlns:a16="http://schemas.microsoft.com/office/drawing/2014/main" id="{F8454B2E-D2DB-42C2-A224-BCEC47B86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8B61146-1CF0-40E1-B66E-C22BD9207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6E620863-F415-4A54-B9DC-45C1E5F23620}"/>
              </a:ext>
            </a:extLst>
          </p:cNvPr>
          <p:cNvSpPr>
            <a:spLocks noGrp="1"/>
          </p:cNvSpPr>
          <p:nvPr>
            <p:ph type="title"/>
          </p:nvPr>
        </p:nvSpPr>
        <p:spPr>
          <a:xfrm>
            <a:off x="1550916" y="107345"/>
            <a:ext cx="9089865" cy="3822329"/>
          </a:xfrm>
        </p:spPr>
        <p:txBody>
          <a:bodyPr vert="horz" lIns="91440" tIns="45720" rIns="91440" bIns="0" rtlCol="0" anchor="b">
            <a:normAutofit/>
          </a:bodyPr>
          <a:lstStyle/>
          <a:p>
            <a:r>
              <a:rPr lang="en-US" sz="3200" cap="none" dirty="0"/>
              <a:t>In 1937, Clyde Ice rigged a hopper with a piece of grain spout attached to the side of the plane. Insecticide was poured through a funnel and dropped on a field in the Belle Fourche area. This was the start of aerial application for the region.</a:t>
            </a:r>
          </a:p>
        </p:txBody>
      </p:sp>
      <p:sp>
        <p:nvSpPr>
          <p:cNvPr id="3" name="Text Placeholder 2">
            <a:extLst>
              <a:ext uri="{FF2B5EF4-FFF2-40B4-BE49-F238E27FC236}">
                <a16:creationId xmlns:a16="http://schemas.microsoft.com/office/drawing/2014/main" id="{C461A843-6C3B-43BA-A4A5-17C173025D36}"/>
              </a:ext>
            </a:extLst>
          </p:cNvPr>
          <p:cNvSpPr>
            <a:spLocks noGrp="1"/>
          </p:cNvSpPr>
          <p:nvPr>
            <p:ph type="body" idx="1"/>
          </p:nvPr>
        </p:nvSpPr>
        <p:spPr>
          <a:xfrm>
            <a:off x="1964988" y="4941662"/>
            <a:ext cx="9089864" cy="977621"/>
          </a:xfrm>
        </p:spPr>
        <p:txBody>
          <a:bodyPr vert="horz" lIns="91440" tIns="91440" rIns="91440" bIns="91440" rtlCol="0">
            <a:normAutofit/>
          </a:bodyPr>
          <a:lstStyle/>
          <a:p>
            <a:r>
              <a:rPr lang="en-US" cap="all" dirty="0"/>
              <a:t>Sky Trails – the Life of Clyde Ice.</a:t>
            </a:r>
          </a:p>
        </p:txBody>
      </p:sp>
      <p:cxnSp>
        <p:nvCxnSpPr>
          <p:cNvPr id="20" name="Straight Connector 19">
            <a:extLst>
              <a:ext uri="{FF2B5EF4-FFF2-40B4-BE49-F238E27FC236}">
                <a16:creationId xmlns:a16="http://schemas.microsoft.com/office/drawing/2014/main" id="{7AE5065C-30A9-480A-9E93-74CC149029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76728" y="4735528"/>
            <a:ext cx="8643010"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2" name="Picture 21">
            <a:extLst>
              <a:ext uri="{FF2B5EF4-FFF2-40B4-BE49-F238E27FC236}">
                <a16:creationId xmlns:a16="http://schemas.microsoft.com/office/drawing/2014/main" id="{2F948680-1810-4961-805C-D0C28E7E93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Tree>
    <p:extLst>
      <p:ext uri="{BB962C8B-B14F-4D97-AF65-F5344CB8AC3E}">
        <p14:creationId xmlns:p14="http://schemas.microsoft.com/office/powerpoint/2010/main" val="555861853"/>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1E630-1E01-4611-A3DA-8741956E11F8}"/>
              </a:ext>
            </a:extLst>
          </p:cNvPr>
          <p:cNvSpPr>
            <a:spLocks noGrp="1"/>
          </p:cNvSpPr>
          <p:nvPr>
            <p:ph type="title"/>
          </p:nvPr>
        </p:nvSpPr>
        <p:spPr/>
        <p:txBody>
          <a:bodyPr/>
          <a:lstStyle/>
          <a:p>
            <a:r>
              <a:rPr lang="en-US" cap="none" dirty="0"/>
              <a:t>Who was the first female pilot in South Dakota?</a:t>
            </a:r>
          </a:p>
        </p:txBody>
      </p:sp>
      <p:sp>
        <p:nvSpPr>
          <p:cNvPr id="3" name="Text Placeholder 2">
            <a:extLst>
              <a:ext uri="{FF2B5EF4-FFF2-40B4-BE49-F238E27FC236}">
                <a16:creationId xmlns:a16="http://schemas.microsoft.com/office/drawing/2014/main" id="{5CCFF05C-CB5D-4198-9288-4C7E61DA513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944753458"/>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E0DAC-43E7-45DC-8C48-C9EAB2D01BEA}"/>
              </a:ext>
            </a:extLst>
          </p:cNvPr>
          <p:cNvSpPr>
            <a:spLocks noGrp="1"/>
          </p:cNvSpPr>
          <p:nvPr>
            <p:ph type="title"/>
          </p:nvPr>
        </p:nvSpPr>
        <p:spPr>
          <a:xfrm>
            <a:off x="1454240" y="1756130"/>
            <a:ext cx="6918234" cy="1887950"/>
          </a:xfrm>
        </p:spPr>
        <p:txBody>
          <a:bodyPr>
            <a:normAutofit fontScale="90000"/>
          </a:bodyPr>
          <a:lstStyle/>
          <a:p>
            <a:r>
              <a:rPr lang="en-US" cap="none" dirty="0"/>
              <a:t>Nellie Willhite attended Dakota Airlines Flight School in November 1927 at Renner. She soloed on January 13, 1928. Her father bought an </a:t>
            </a:r>
            <a:r>
              <a:rPr lang="en-US" cap="none" dirty="0" err="1"/>
              <a:t>Eaglerock</a:t>
            </a:r>
            <a:r>
              <a:rPr lang="en-US" cap="none" dirty="0"/>
              <a:t> which she used for private flying.</a:t>
            </a:r>
          </a:p>
        </p:txBody>
      </p:sp>
      <p:sp>
        <p:nvSpPr>
          <p:cNvPr id="3" name="Text Placeholder 2">
            <a:extLst>
              <a:ext uri="{FF2B5EF4-FFF2-40B4-BE49-F238E27FC236}">
                <a16:creationId xmlns:a16="http://schemas.microsoft.com/office/drawing/2014/main" id="{DCC92BA1-B50D-490C-850E-A4FC7F246EF7}"/>
              </a:ext>
            </a:extLst>
          </p:cNvPr>
          <p:cNvSpPr>
            <a:spLocks noGrp="1"/>
          </p:cNvSpPr>
          <p:nvPr>
            <p:ph type="body" idx="1"/>
          </p:nvPr>
        </p:nvSpPr>
        <p:spPr>
          <a:xfrm>
            <a:off x="1454239" y="4194495"/>
            <a:ext cx="7365296" cy="624629"/>
          </a:xfrm>
        </p:spPr>
        <p:txBody>
          <a:bodyPr/>
          <a:lstStyle/>
          <a:p>
            <a:r>
              <a:rPr lang="en-US" dirty="0"/>
              <a:t>Robert Orr, </a:t>
            </a:r>
            <a:r>
              <a:rPr lang="en-US" dirty="0" err="1"/>
              <a:t>pg</a:t>
            </a:r>
            <a:r>
              <a:rPr lang="en-US" dirty="0"/>
              <a:t> 37</a:t>
            </a:r>
          </a:p>
        </p:txBody>
      </p:sp>
      <p:pic>
        <p:nvPicPr>
          <p:cNvPr id="5" name="Picture 4" descr="A picture containing person, young&#10;&#10;Description automatically generated">
            <a:extLst>
              <a:ext uri="{FF2B5EF4-FFF2-40B4-BE49-F238E27FC236}">
                <a16:creationId xmlns:a16="http://schemas.microsoft.com/office/drawing/2014/main" id="{076FA32E-3687-4962-AC36-F2B6FC57A8C3}"/>
              </a:ext>
            </a:extLst>
          </p:cNvPr>
          <p:cNvPicPr>
            <a:picLocks noChangeAspect="1"/>
          </p:cNvPicPr>
          <p:nvPr/>
        </p:nvPicPr>
        <p:blipFill>
          <a:blip r:embed="rId2"/>
          <a:stretch>
            <a:fillRect/>
          </a:stretch>
        </p:blipFill>
        <p:spPr>
          <a:xfrm>
            <a:off x="8372473" y="546357"/>
            <a:ext cx="3078420" cy="4527088"/>
          </a:xfrm>
          <a:prstGeom prst="rect">
            <a:avLst/>
          </a:prstGeom>
        </p:spPr>
      </p:pic>
    </p:spTree>
    <p:extLst>
      <p:ext uri="{BB962C8B-B14F-4D97-AF65-F5344CB8AC3E}">
        <p14:creationId xmlns:p14="http://schemas.microsoft.com/office/powerpoint/2010/main" val="475908256"/>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1" name="Straight Connector 10">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5" name="Rectangle 14">
            <a:extLst>
              <a:ext uri="{FF2B5EF4-FFF2-40B4-BE49-F238E27FC236}">
                <a16:creationId xmlns:a16="http://schemas.microsoft.com/office/drawing/2014/main" id="{F8454B2E-D2DB-42C2-A224-BCEC47B86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8B61146-1CF0-40E1-B66E-C22BD9207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E63BA055-763C-4A43-8C08-DFE07804E738}"/>
              </a:ext>
            </a:extLst>
          </p:cNvPr>
          <p:cNvSpPr>
            <a:spLocks noGrp="1"/>
          </p:cNvSpPr>
          <p:nvPr>
            <p:ph type="title"/>
          </p:nvPr>
        </p:nvSpPr>
        <p:spPr>
          <a:xfrm>
            <a:off x="1964987" y="802298"/>
            <a:ext cx="9089865" cy="2102267"/>
          </a:xfrm>
        </p:spPr>
        <p:txBody>
          <a:bodyPr vert="horz" lIns="91440" tIns="45720" rIns="91440" bIns="0" rtlCol="0" anchor="b">
            <a:normAutofit/>
          </a:bodyPr>
          <a:lstStyle/>
          <a:p>
            <a:r>
              <a:rPr lang="en-US" cap="none" dirty="0"/>
              <a:t>Who was the Commission’s first chairman?</a:t>
            </a:r>
          </a:p>
        </p:txBody>
      </p:sp>
      <p:cxnSp>
        <p:nvCxnSpPr>
          <p:cNvPr id="19" name="Straight Connector 18">
            <a:extLst>
              <a:ext uri="{FF2B5EF4-FFF2-40B4-BE49-F238E27FC236}">
                <a16:creationId xmlns:a16="http://schemas.microsoft.com/office/drawing/2014/main" id="{7AE5065C-30A9-480A-9E93-74CC149029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76728" y="4735528"/>
            <a:ext cx="8643010"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1" name="Picture 20">
            <a:extLst>
              <a:ext uri="{FF2B5EF4-FFF2-40B4-BE49-F238E27FC236}">
                <a16:creationId xmlns:a16="http://schemas.microsoft.com/office/drawing/2014/main" id="{2F948680-1810-4961-805C-D0C28E7E93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Tree>
    <p:extLst>
      <p:ext uri="{BB962C8B-B14F-4D97-AF65-F5344CB8AC3E}">
        <p14:creationId xmlns:p14="http://schemas.microsoft.com/office/powerpoint/2010/main" val="1689650593"/>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2E7A-4B3A-4B3A-BAEC-F570ADD90148}"/>
              </a:ext>
            </a:extLst>
          </p:cNvPr>
          <p:cNvSpPr>
            <a:spLocks noGrp="1"/>
          </p:cNvSpPr>
          <p:nvPr>
            <p:ph type="title"/>
          </p:nvPr>
        </p:nvSpPr>
        <p:spPr/>
        <p:txBody>
          <a:bodyPr>
            <a:normAutofit/>
          </a:bodyPr>
          <a:lstStyle/>
          <a:p>
            <a:r>
              <a:rPr lang="en-US" cap="none" dirty="0"/>
              <a:t>Aside from airport construction projects, what products did the Commission produce for pilots and airports?</a:t>
            </a:r>
          </a:p>
        </p:txBody>
      </p:sp>
      <p:sp>
        <p:nvSpPr>
          <p:cNvPr id="3" name="Text Placeholder 2">
            <a:extLst>
              <a:ext uri="{FF2B5EF4-FFF2-40B4-BE49-F238E27FC236}">
                <a16:creationId xmlns:a16="http://schemas.microsoft.com/office/drawing/2014/main" id="{8DE852AA-6607-4127-8169-EC07EA8E7C6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345563882"/>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677C4-73EB-4D19-9B32-27ECF26C023A}"/>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474668F2-62D6-4675-AD8A-3311999440B6}"/>
              </a:ext>
            </a:extLst>
          </p:cNvPr>
          <p:cNvSpPr>
            <a:spLocks noGrp="1"/>
          </p:cNvSpPr>
          <p:nvPr>
            <p:ph type="body" idx="1"/>
          </p:nvPr>
        </p:nvSpPr>
        <p:spPr/>
        <p:txBody>
          <a:bodyPr/>
          <a:lstStyle/>
          <a:p>
            <a:endParaRPr lang="en-US" dirty="0"/>
          </a:p>
        </p:txBody>
      </p:sp>
      <p:pic>
        <p:nvPicPr>
          <p:cNvPr id="5" name="Picture 4" descr="A page of a book&#10;&#10;Description automatically generated with low confidence">
            <a:extLst>
              <a:ext uri="{FF2B5EF4-FFF2-40B4-BE49-F238E27FC236}">
                <a16:creationId xmlns:a16="http://schemas.microsoft.com/office/drawing/2014/main" id="{E4BB95AB-4B86-48EF-83AE-420D85D767D5}"/>
              </a:ext>
            </a:extLst>
          </p:cNvPr>
          <p:cNvPicPr>
            <a:picLocks noChangeAspect="1"/>
          </p:cNvPicPr>
          <p:nvPr/>
        </p:nvPicPr>
        <p:blipFill>
          <a:blip r:embed="rId2"/>
          <a:stretch>
            <a:fillRect/>
          </a:stretch>
        </p:blipFill>
        <p:spPr>
          <a:xfrm>
            <a:off x="546622" y="260629"/>
            <a:ext cx="2223278" cy="2860332"/>
          </a:xfrm>
          <a:prstGeom prst="rect">
            <a:avLst/>
          </a:prstGeom>
        </p:spPr>
      </p:pic>
      <p:pic>
        <p:nvPicPr>
          <p:cNvPr id="7" name="Picture 6" descr="Diagram, text, letter&#10;&#10;Description automatically generated">
            <a:extLst>
              <a:ext uri="{FF2B5EF4-FFF2-40B4-BE49-F238E27FC236}">
                <a16:creationId xmlns:a16="http://schemas.microsoft.com/office/drawing/2014/main" id="{6A807E02-F266-4253-B9BB-D6381DB62129}"/>
              </a:ext>
            </a:extLst>
          </p:cNvPr>
          <p:cNvPicPr>
            <a:picLocks noChangeAspect="1"/>
          </p:cNvPicPr>
          <p:nvPr/>
        </p:nvPicPr>
        <p:blipFill>
          <a:blip r:embed="rId3"/>
          <a:stretch>
            <a:fillRect/>
          </a:stretch>
        </p:blipFill>
        <p:spPr>
          <a:xfrm>
            <a:off x="9765303" y="1143694"/>
            <a:ext cx="2118947" cy="2726106"/>
          </a:xfrm>
          <a:prstGeom prst="rect">
            <a:avLst/>
          </a:prstGeom>
        </p:spPr>
      </p:pic>
      <p:pic>
        <p:nvPicPr>
          <p:cNvPr id="9" name="Picture 8" descr="Calendar&#10;&#10;Description automatically generated">
            <a:extLst>
              <a:ext uri="{FF2B5EF4-FFF2-40B4-BE49-F238E27FC236}">
                <a16:creationId xmlns:a16="http://schemas.microsoft.com/office/drawing/2014/main" id="{F3F3CFBE-C8CC-4F95-8575-C00524C2F916}"/>
              </a:ext>
            </a:extLst>
          </p:cNvPr>
          <p:cNvPicPr>
            <a:picLocks noChangeAspect="1"/>
          </p:cNvPicPr>
          <p:nvPr/>
        </p:nvPicPr>
        <p:blipFill>
          <a:blip r:embed="rId4"/>
          <a:stretch>
            <a:fillRect/>
          </a:stretch>
        </p:blipFill>
        <p:spPr>
          <a:xfrm>
            <a:off x="3089964" y="195336"/>
            <a:ext cx="3732200" cy="2797357"/>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AFE9C739-5A0F-48DC-9F80-DA0E1FC8C810}"/>
              </a:ext>
            </a:extLst>
          </p:cNvPr>
          <p:cNvPicPr>
            <a:picLocks noChangeAspect="1"/>
          </p:cNvPicPr>
          <p:nvPr/>
        </p:nvPicPr>
        <p:blipFill>
          <a:blip r:embed="rId5"/>
          <a:stretch>
            <a:fillRect/>
          </a:stretch>
        </p:blipFill>
        <p:spPr>
          <a:xfrm rot="16200000">
            <a:off x="668949" y="4372469"/>
            <a:ext cx="1978625" cy="2638166"/>
          </a:xfrm>
          <a:prstGeom prst="rect">
            <a:avLst/>
          </a:prstGeom>
        </p:spPr>
      </p:pic>
      <p:pic>
        <p:nvPicPr>
          <p:cNvPr id="15" name="Picture 14" descr="A picture containing text, businesscard, envelope&#10;&#10;Description automatically generated">
            <a:extLst>
              <a:ext uri="{FF2B5EF4-FFF2-40B4-BE49-F238E27FC236}">
                <a16:creationId xmlns:a16="http://schemas.microsoft.com/office/drawing/2014/main" id="{F4FEFC26-5D0A-486D-A377-9E89FD8BFB58}"/>
              </a:ext>
            </a:extLst>
          </p:cNvPr>
          <p:cNvPicPr>
            <a:picLocks noChangeAspect="1"/>
          </p:cNvPicPr>
          <p:nvPr/>
        </p:nvPicPr>
        <p:blipFill>
          <a:blip r:embed="rId6"/>
          <a:stretch>
            <a:fillRect/>
          </a:stretch>
        </p:blipFill>
        <p:spPr>
          <a:xfrm>
            <a:off x="9206361" y="5105943"/>
            <a:ext cx="2746964" cy="1563521"/>
          </a:xfrm>
          <a:prstGeom prst="rect">
            <a:avLst/>
          </a:prstGeom>
        </p:spPr>
      </p:pic>
      <p:pic>
        <p:nvPicPr>
          <p:cNvPr id="19" name="Picture 18" descr="Text&#10;&#10;Description automatically generated">
            <a:extLst>
              <a:ext uri="{FF2B5EF4-FFF2-40B4-BE49-F238E27FC236}">
                <a16:creationId xmlns:a16="http://schemas.microsoft.com/office/drawing/2014/main" id="{0EB322D8-F61A-4F12-8707-C3ECAB5DF043}"/>
              </a:ext>
            </a:extLst>
          </p:cNvPr>
          <p:cNvPicPr>
            <a:picLocks noChangeAspect="1"/>
          </p:cNvPicPr>
          <p:nvPr/>
        </p:nvPicPr>
        <p:blipFill>
          <a:blip r:embed="rId7"/>
          <a:stretch>
            <a:fillRect/>
          </a:stretch>
        </p:blipFill>
        <p:spPr>
          <a:xfrm>
            <a:off x="7312468" y="598991"/>
            <a:ext cx="2108521" cy="2726106"/>
          </a:xfrm>
          <a:prstGeom prst="rect">
            <a:avLst/>
          </a:prstGeom>
        </p:spPr>
      </p:pic>
      <p:pic>
        <p:nvPicPr>
          <p:cNvPr id="21" name="Picture 20" descr="Text, letter&#10;&#10;Description automatically generated">
            <a:extLst>
              <a:ext uri="{FF2B5EF4-FFF2-40B4-BE49-F238E27FC236}">
                <a16:creationId xmlns:a16="http://schemas.microsoft.com/office/drawing/2014/main" id="{9DF1AED5-2588-4582-8246-CCBBECC7164B}"/>
              </a:ext>
            </a:extLst>
          </p:cNvPr>
          <p:cNvPicPr>
            <a:picLocks noChangeAspect="1"/>
          </p:cNvPicPr>
          <p:nvPr/>
        </p:nvPicPr>
        <p:blipFill>
          <a:blip r:embed="rId8"/>
          <a:stretch>
            <a:fillRect/>
          </a:stretch>
        </p:blipFill>
        <p:spPr>
          <a:xfrm>
            <a:off x="5305305" y="4500385"/>
            <a:ext cx="1573096" cy="2268639"/>
          </a:xfrm>
          <a:prstGeom prst="rect">
            <a:avLst/>
          </a:prstGeom>
        </p:spPr>
      </p:pic>
      <p:pic>
        <p:nvPicPr>
          <p:cNvPr id="23" name="Picture 22" descr="A picture containing text, toiletry&#10;&#10;Description automatically generated">
            <a:extLst>
              <a:ext uri="{FF2B5EF4-FFF2-40B4-BE49-F238E27FC236}">
                <a16:creationId xmlns:a16="http://schemas.microsoft.com/office/drawing/2014/main" id="{81BB1A51-126B-4995-B331-46D1C28466A8}"/>
              </a:ext>
            </a:extLst>
          </p:cNvPr>
          <p:cNvPicPr>
            <a:picLocks noChangeAspect="1"/>
          </p:cNvPicPr>
          <p:nvPr/>
        </p:nvPicPr>
        <p:blipFill>
          <a:blip r:embed="rId9"/>
          <a:stretch>
            <a:fillRect/>
          </a:stretch>
        </p:blipFill>
        <p:spPr>
          <a:xfrm>
            <a:off x="3283313" y="3429000"/>
            <a:ext cx="1633188" cy="2466006"/>
          </a:xfrm>
          <a:prstGeom prst="rect">
            <a:avLst/>
          </a:prstGeom>
        </p:spPr>
      </p:pic>
      <p:pic>
        <p:nvPicPr>
          <p:cNvPr id="25" name="Picture 24" descr="Diagram&#10;&#10;Description automatically generated">
            <a:extLst>
              <a:ext uri="{FF2B5EF4-FFF2-40B4-BE49-F238E27FC236}">
                <a16:creationId xmlns:a16="http://schemas.microsoft.com/office/drawing/2014/main" id="{1D5401C1-1C5B-42DD-BA7F-E365B5050809}"/>
              </a:ext>
            </a:extLst>
          </p:cNvPr>
          <p:cNvPicPr>
            <a:picLocks noChangeAspect="1"/>
          </p:cNvPicPr>
          <p:nvPr/>
        </p:nvPicPr>
        <p:blipFill>
          <a:blip r:embed="rId10"/>
          <a:stretch>
            <a:fillRect/>
          </a:stretch>
        </p:blipFill>
        <p:spPr>
          <a:xfrm>
            <a:off x="7192458" y="3746856"/>
            <a:ext cx="1753040" cy="2268639"/>
          </a:xfrm>
          <a:prstGeom prst="rect">
            <a:avLst/>
          </a:prstGeom>
        </p:spPr>
      </p:pic>
      <p:pic>
        <p:nvPicPr>
          <p:cNvPr id="29" name="Picture 28" descr="A picture containing text, sign&#10;&#10;Description automatically generated">
            <a:extLst>
              <a:ext uri="{FF2B5EF4-FFF2-40B4-BE49-F238E27FC236}">
                <a16:creationId xmlns:a16="http://schemas.microsoft.com/office/drawing/2014/main" id="{3BC2437B-2D6D-460E-AA05-7B3948DAB073}"/>
              </a:ext>
            </a:extLst>
          </p:cNvPr>
          <p:cNvPicPr>
            <a:picLocks noChangeAspect="1"/>
          </p:cNvPicPr>
          <p:nvPr/>
        </p:nvPicPr>
        <p:blipFill>
          <a:blip r:embed="rId11"/>
          <a:stretch>
            <a:fillRect/>
          </a:stretch>
        </p:blipFill>
        <p:spPr>
          <a:xfrm>
            <a:off x="5146834" y="3025786"/>
            <a:ext cx="1815290" cy="1339364"/>
          </a:xfrm>
          <a:prstGeom prst="rect">
            <a:avLst/>
          </a:prstGeom>
        </p:spPr>
      </p:pic>
      <p:pic>
        <p:nvPicPr>
          <p:cNvPr id="31" name="Picture 30" descr="Text&#10;&#10;Description automatically generated">
            <a:extLst>
              <a:ext uri="{FF2B5EF4-FFF2-40B4-BE49-F238E27FC236}">
                <a16:creationId xmlns:a16="http://schemas.microsoft.com/office/drawing/2014/main" id="{7189B6B3-4EC2-4B70-BD4E-8356B9ADA58C}"/>
              </a:ext>
            </a:extLst>
          </p:cNvPr>
          <p:cNvPicPr>
            <a:picLocks noChangeAspect="1"/>
          </p:cNvPicPr>
          <p:nvPr/>
        </p:nvPicPr>
        <p:blipFill>
          <a:blip r:embed="rId12"/>
          <a:stretch>
            <a:fillRect/>
          </a:stretch>
        </p:blipFill>
        <p:spPr>
          <a:xfrm>
            <a:off x="655229" y="3394095"/>
            <a:ext cx="1308676" cy="847949"/>
          </a:xfrm>
          <a:prstGeom prst="rect">
            <a:avLst/>
          </a:prstGeom>
        </p:spPr>
      </p:pic>
      <p:pic>
        <p:nvPicPr>
          <p:cNvPr id="33" name="Picture 32" descr="Table&#10;&#10;Description automatically generated">
            <a:extLst>
              <a:ext uri="{FF2B5EF4-FFF2-40B4-BE49-F238E27FC236}">
                <a16:creationId xmlns:a16="http://schemas.microsoft.com/office/drawing/2014/main" id="{F38A5B33-C7E6-452E-B778-FAC3F54CDB6C}"/>
              </a:ext>
            </a:extLst>
          </p:cNvPr>
          <p:cNvPicPr>
            <a:picLocks noChangeAspect="1"/>
          </p:cNvPicPr>
          <p:nvPr/>
        </p:nvPicPr>
        <p:blipFill>
          <a:blip r:embed="rId13"/>
          <a:stretch>
            <a:fillRect/>
          </a:stretch>
        </p:blipFill>
        <p:spPr>
          <a:xfrm>
            <a:off x="8745865" y="56661"/>
            <a:ext cx="1991896" cy="2577748"/>
          </a:xfrm>
          <a:prstGeom prst="rect">
            <a:avLst/>
          </a:prstGeom>
        </p:spPr>
      </p:pic>
      <p:pic>
        <p:nvPicPr>
          <p:cNvPr id="35" name="Picture 34" descr="Diagram, engineering drawing&#10;&#10;Description automatically generated">
            <a:extLst>
              <a:ext uri="{FF2B5EF4-FFF2-40B4-BE49-F238E27FC236}">
                <a16:creationId xmlns:a16="http://schemas.microsoft.com/office/drawing/2014/main" id="{C6B83293-8A25-4A6D-9D95-09984FE4644D}"/>
              </a:ext>
            </a:extLst>
          </p:cNvPr>
          <p:cNvPicPr>
            <a:picLocks noChangeAspect="1"/>
          </p:cNvPicPr>
          <p:nvPr/>
        </p:nvPicPr>
        <p:blipFill>
          <a:blip r:embed="rId14"/>
          <a:stretch>
            <a:fillRect/>
          </a:stretch>
        </p:blipFill>
        <p:spPr>
          <a:xfrm>
            <a:off x="1713155" y="401720"/>
            <a:ext cx="2960272" cy="2279530"/>
          </a:xfrm>
          <a:prstGeom prst="rect">
            <a:avLst/>
          </a:prstGeom>
        </p:spPr>
      </p:pic>
      <p:pic>
        <p:nvPicPr>
          <p:cNvPr id="37" name="Picture 36" descr="Map&#10;&#10;Description automatically generated">
            <a:extLst>
              <a:ext uri="{FF2B5EF4-FFF2-40B4-BE49-F238E27FC236}">
                <a16:creationId xmlns:a16="http://schemas.microsoft.com/office/drawing/2014/main" id="{E1D831AC-B6D3-4C69-B5E7-7A83EEB53411}"/>
              </a:ext>
            </a:extLst>
          </p:cNvPr>
          <p:cNvPicPr>
            <a:picLocks noChangeAspect="1"/>
          </p:cNvPicPr>
          <p:nvPr/>
        </p:nvPicPr>
        <p:blipFill>
          <a:blip r:embed="rId15"/>
          <a:stretch>
            <a:fillRect/>
          </a:stretch>
        </p:blipFill>
        <p:spPr>
          <a:xfrm>
            <a:off x="5331708" y="270706"/>
            <a:ext cx="2840959" cy="1965983"/>
          </a:xfrm>
          <a:prstGeom prst="rect">
            <a:avLst/>
          </a:prstGeom>
        </p:spPr>
      </p:pic>
      <p:pic>
        <p:nvPicPr>
          <p:cNvPr id="39" name="Picture 38" descr="A picture containing text, grass, sky, outdoor&#10;&#10;Description automatically generated">
            <a:extLst>
              <a:ext uri="{FF2B5EF4-FFF2-40B4-BE49-F238E27FC236}">
                <a16:creationId xmlns:a16="http://schemas.microsoft.com/office/drawing/2014/main" id="{E1C2BF42-6AF2-4FA5-88A9-94CAE37E9169}"/>
              </a:ext>
            </a:extLst>
          </p:cNvPr>
          <p:cNvPicPr>
            <a:picLocks noChangeAspect="1"/>
          </p:cNvPicPr>
          <p:nvPr/>
        </p:nvPicPr>
        <p:blipFill>
          <a:blip r:embed="rId16"/>
          <a:stretch>
            <a:fillRect/>
          </a:stretch>
        </p:blipFill>
        <p:spPr>
          <a:xfrm>
            <a:off x="10235670" y="3342925"/>
            <a:ext cx="1497594" cy="1996792"/>
          </a:xfrm>
          <a:prstGeom prst="rect">
            <a:avLst/>
          </a:prstGeom>
        </p:spPr>
      </p:pic>
      <p:pic>
        <p:nvPicPr>
          <p:cNvPr id="43" name="Picture 42" descr="Map&#10;&#10;Description automatically generated">
            <a:extLst>
              <a:ext uri="{FF2B5EF4-FFF2-40B4-BE49-F238E27FC236}">
                <a16:creationId xmlns:a16="http://schemas.microsoft.com/office/drawing/2014/main" id="{60A42B35-ABA3-49C1-9D00-B4995DFAD3E2}"/>
              </a:ext>
            </a:extLst>
          </p:cNvPr>
          <p:cNvPicPr>
            <a:picLocks noChangeAspect="1"/>
          </p:cNvPicPr>
          <p:nvPr/>
        </p:nvPicPr>
        <p:blipFill>
          <a:blip r:embed="rId17"/>
          <a:stretch>
            <a:fillRect/>
          </a:stretch>
        </p:blipFill>
        <p:spPr>
          <a:xfrm>
            <a:off x="8076947" y="2784116"/>
            <a:ext cx="2577191" cy="1613966"/>
          </a:xfrm>
          <a:prstGeom prst="rect">
            <a:avLst/>
          </a:prstGeom>
        </p:spPr>
      </p:pic>
      <p:pic>
        <p:nvPicPr>
          <p:cNvPr id="45" name="Picture 44" descr="A screenshot of a computer&#10;&#10;Description automatically generated with low confidence">
            <a:extLst>
              <a:ext uri="{FF2B5EF4-FFF2-40B4-BE49-F238E27FC236}">
                <a16:creationId xmlns:a16="http://schemas.microsoft.com/office/drawing/2014/main" id="{2F705C71-8EF5-4EC0-868C-80A6112623C1}"/>
              </a:ext>
            </a:extLst>
          </p:cNvPr>
          <p:cNvPicPr>
            <a:picLocks noChangeAspect="1"/>
          </p:cNvPicPr>
          <p:nvPr/>
        </p:nvPicPr>
        <p:blipFill>
          <a:blip r:embed="rId18"/>
          <a:stretch>
            <a:fillRect/>
          </a:stretch>
        </p:blipFill>
        <p:spPr>
          <a:xfrm>
            <a:off x="221318" y="2887634"/>
            <a:ext cx="3543645" cy="1500462"/>
          </a:xfrm>
          <a:prstGeom prst="rect">
            <a:avLst/>
          </a:prstGeom>
        </p:spPr>
      </p:pic>
      <p:pic>
        <p:nvPicPr>
          <p:cNvPr id="47" name="Picture 46" descr="Diagram, engineering drawing&#10;&#10;Description automatically generated">
            <a:extLst>
              <a:ext uri="{FF2B5EF4-FFF2-40B4-BE49-F238E27FC236}">
                <a16:creationId xmlns:a16="http://schemas.microsoft.com/office/drawing/2014/main" id="{154ABB6D-9882-4E9A-A4D1-7FBFE4FA5637}"/>
              </a:ext>
            </a:extLst>
          </p:cNvPr>
          <p:cNvPicPr>
            <a:picLocks noChangeAspect="1"/>
          </p:cNvPicPr>
          <p:nvPr/>
        </p:nvPicPr>
        <p:blipFill>
          <a:blip r:embed="rId19"/>
          <a:stretch>
            <a:fillRect/>
          </a:stretch>
        </p:blipFill>
        <p:spPr>
          <a:xfrm>
            <a:off x="1755506" y="4563534"/>
            <a:ext cx="2699187" cy="1772935"/>
          </a:xfrm>
          <a:prstGeom prst="rect">
            <a:avLst/>
          </a:prstGeom>
        </p:spPr>
      </p:pic>
      <p:pic>
        <p:nvPicPr>
          <p:cNvPr id="49" name="Picture 48" descr="A group of people standing next to a blue and white vehicle&#10;&#10;Description automatically generated with low confidence">
            <a:extLst>
              <a:ext uri="{FF2B5EF4-FFF2-40B4-BE49-F238E27FC236}">
                <a16:creationId xmlns:a16="http://schemas.microsoft.com/office/drawing/2014/main" id="{85F7AFC9-4BD0-4D33-ABAE-A0978EB33822}"/>
              </a:ext>
            </a:extLst>
          </p:cNvPr>
          <p:cNvPicPr>
            <a:picLocks noChangeAspect="1"/>
          </p:cNvPicPr>
          <p:nvPr/>
        </p:nvPicPr>
        <p:blipFill>
          <a:blip r:embed="rId20"/>
          <a:stretch>
            <a:fillRect/>
          </a:stretch>
        </p:blipFill>
        <p:spPr>
          <a:xfrm>
            <a:off x="4301490" y="2064258"/>
            <a:ext cx="3589020" cy="2729484"/>
          </a:xfrm>
          <a:prstGeom prst="rect">
            <a:avLst/>
          </a:prstGeom>
        </p:spPr>
      </p:pic>
      <p:pic>
        <p:nvPicPr>
          <p:cNvPr id="8" name="Picture 7" descr="Diagram&#10;&#10;Description automatically generated">
            <a:extLst>
              <a:ext uri="{FF2B5EF4-FFF2-40B4-BE49-F238E27FC236}">
                <a16:creationId xmlns:a16="http://schemas.microsoft.com/office/drawing/2014/main" id="{433B0A66-5739-4779-9024-EB45206BEEED}"/>
              </a:ext>
            </a:extLst>
          </p:cNvPr>
          <p:cNvPicPr>
            <a:picLocks noChangeAspect="1"/>
          </p:cNvPicPr>
          <p:nvPr/>
        </p:nvPicPr>
        <p:blipFill>
          <a:blip r:embed="rId21"/>
          <a:stretch>
            <a:fillRect/>
          </a:stretch>
        </p:blipFill>
        <p:spPr>
          <a:xfrm>
            <a:off x="10278351" y="308053"/>
            <a:ext cx="1880287" cy="2204738"/>
          </a:xfrm>
          <a:prstGeom prst="rect">
            <a:avLst/>
          </a:prstGeom>
        </p:spPr>
      </p:pic>
    </p:spTree>
    <p:extLst>
      <p:ext uri="{BB962C8B-B14F-4D97-AF65-F5344CB8AC3E}">
        <p14:creationId xmlns:p14="http://schemas.microsoft.com/office/powerpoint/2010/main" val="923651606"/>
      </p:ext>
    </p:extLst>
  </p:cSld>
  <p:clrMapOvr>
    <a:masterClrMapping/>
  </p:clrMapOvr>
  <mc:AlternateContent xmlns:mc="http://schemas.openxmlformats.org/markup-compatibility/2006" xmlns:p15="http://schemas.microsoft.com/office/powerpoint/2012/main">
    <mc:Choice Requires="p15">
      <p:transition spd="med" advClick="0" advTm="13000">
        <p15:prstTrans prst="airplane"/>
        <p:sndAc>
          <p:endSnd/>
        </p:sndAc>
      </p:transition>
    </mc:Choice>
    <mc:Fallback xmlns="">
      <p:transition spd="med" advClick="0" advTm="13000">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250" fill="hold"/>
                                        <p:tgtEl>
                                          <p:spTgt spid="19"/>
                                        </p:tgtEl>
                                        <p:attrNameLst>
                                          <p:attrName>ppt_x</p:attrName>
                                        </p:attrNameLst>
                                      </p:cBhvr>
                                      <p:tavLst>
                                        <p:tav tm="0">
                                          <p:val>
                                            <p:strVal val="#ppt_x"/>
                                          </p:val>
                                        </p:tav>
                                        <p:tav tm="100000">
                                          <p:val>
                                            <p:strVal val="#ppt_x"/>
                                          </p:val>
                                        </p:tav>
                                      </p:tavLst>
                                    </p:anim>
                                    <p:anim calcmode="lin" valueType="num">
                                      <p:cBhvr additive="base">
                                        <p:cTn id="18" dur="250" fill="hold"/>
                                        <p:tgtEl>
                                          <p:spTgt spid="19"/>
                                        </p:tgtEl>
                                        <p:attrNameLst>
                                          <p:attrName>ppt_y</p:attrName>
                                        </p:attrNameLst>
                                      </p:cBhvr>
                                      <p:tavLst>
                                        <p:tav tm="0">
                                          <p:val>
                                            <p:strVal val="1+#ppt_h/2"/>
                                          </p:val>
                                        </p:tav>
                                        <p:tav tm="100000">
                                          <p:val>
                                            <p:strVal val="#ppt_y"/>
                                          </p:val>
                                        </p:tav>
                                      </p:tavLst>
                                    </p:anim>
                                  </p:childTnLst>
                                </p:cTn>
                              </p:par>
                            </p:childTnLst>
                          </p:cTn>
                        </p:par>
                        <p:par>
                          <p:cTn id="19" fill="hold">
                            <p:stCondLst>
                              <p:cond delay="125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250" fill="hold"/>
                                        <p:tgtEl>
                                          <p:spTgt spid="7"/>
                                        </p:tgtEl>
                                        <p:attrNameLst>
                                          <p:attrName>ppt_x</p:attrName>
                                        </p:attrNameLst>
                                      </p:cBhvr>
                                      <p:tavLst>
                                        <p:tav tm="0">
                                          <p:val>
                                            <p:strVal val="#ppt_x"/>
                                          </p:val>
                                        </p:tav>
                                        <p:tav tm="100000">
                                          <p:val>
                                            <p:strVal val="#ppt_x"/>
                                          </p:val>
                                        </p:tav>
                                      </p:tavLst>
                                    </p:anim>
                                    <p:anim calcmode="lin" valueType="num">
                                      <p:cBhvr additive="base">
                                        <p:cTn id="23" dur="25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2" presetClass="entr" presetSubtype="4"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250" fill="hold"/>
                                        <p:tgtEl>
                                          <p:spTgt spid="13"/>
                                        </p:tgtEl>
                                        <p:attrNameLst>
                                          <p:attrName>ppt_x</p:attrName>
                                        </p:attrNameLst>
                                      </p:cBhvr>
                                      <p:tavLst>
                                        <p:tav tm="0">
                                          <p:val>
                                            <p:strVal val="#ppt_x"/>
                                          </p:val>
                                        </p:tav>
                                        <p:tav tm="100000">
                                          <p:val>
                                            <p:strVal val="#ppt_x"/>
                                          </p:val>
                                        </p:tav>
                                      </p:tavLst>
                                    </p:anim>
                                    <p:anim calcmode="lin" valueType="num">
                                      <p:cBhvr additive="base">
                                        <p:cTn id="28" dur="250" fill="hold"/>
                                        <p:tgtEl>
                                          <p:spTgt spid="13"/>
                                        </p:tgtEl>
                                        <p:attrNameLst>
                                          <p:attrName>ppt_y</p:attrName>
                                        </p:attrNameLst>
                                      </p:cBhvr>
                                      <p:tavLst>
                                        <p:tav tm="0">
                                          <p:val>
                                            <p:strVal val="1+#ppt_h/2"/>
                                          </p:val>
                                        </p:tav>
                                        <p:tav tm="100000">
                                          <p:val>
                                            <p:strVal val="#ppt_y"/>
                                          </p:val>
                                        </p:tav>
                                      </p:tavLst>
                                    </p:anim>
                                  </p:childTnLst>
                                </p:cTn>
                              </p:par>
                            </p:childTnLst>
                          </p:cTn>
                        </p:par>
                        <p:par>
                          <p:cTn id="29" fill="hold">
                            <p:stCondLst>
                              <p:cond delay="1750"/>
                            </p:stCondLst>
                            <p:childTnLst>
                              <p:par>
                                <p:cTn id="30" presetID="2" presetClass="entr" presetSubtype="4"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250" fill="hold"/>
                                        <p:tgtEl>
                                          <p:spTgt spid="23"/>
                                        </p:tgtEl>
                                        <p:attrNameLst>
                                          <p:attrName>ppt_x</p:attrName>
                                        </p:attrNameLst>
                                      </p:cBhvr>
                                      <p:tavLst>
                                        <p:tav tm="0">
                                          <p:val>
                                            <p:strVal val="#ppt_x"/>
                                          </p:val>
                                        </p:tav>
                                        <p:tav tm="100000">
                                          <p:val>
                                            <p:strVal val="#ppt_x"/>
                                          </p:val>
                                        </p:tav>
                                      </p:tavLst>
                                    </p:anim>
                                    <p:anim calcmode="lin" valueType="num">
                                      <p:cBhvr additive="base">
                                        <p:cTn id="33" dur="250" fill="hold"/>
                                        <p:tgtEl>
                                          <p:spTgt spid="23"/>
                                        </p:tgtEl>
                                        <p:attrNameLst>
                                          <p:attrName>ppt_y</p:attrName>
                                        </p:attrNameLst>
                                      </p:cBhvr>
                                      <p:tavLst>
                                        <p:tav tm="0">
                                          <p:val>
                                            <p:strVal val="1+#ppt_h/2"/>
                                          </p:val>
                                        </p:tav>
                                        <p:tav tm="100000">
                                          <p:val>
                                            <p:strVal val="#ppt_y"/>
                                          </p:val>
                                        </p:tav>
                                      </p:tavLst>
                                    </p:anim>
                                  </p:childTnLst>
                                </p:cTn>
                              </p:par>
                            </p:childTnLst>
                          </p:cTn>
                        </p:par>
                        <p:par>
                          <p:cTn id="34" fill="hold">
                            <p:stCondLst>
                              <p:cond delay="2000"/>
                            </p:stCondLst>
                            <p:childTnLst>
                              <p:par>
                                <p:cTn id="35" presetID="2" presetClass="entr" presetSubtype="4" fill="hold" nodeType="after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250" fill="hold"/>
                                        <p:tgtEl>
                                          <p:spTgt spid="21"/>
                                        </p:tgtEl>
                                        <p:attrNameLst>
                                          <p:attrName>ppt_x</p:attrName>
                                        </p:attrNameLst>
                                      </p:cBhvr>
                                      <p:tavLst>
                                        <p:tav tm="0">
                                          <p:val>
                                            <p:strVal val="#ppt_x"/>
                                          </p:val>
                                        </p:tav>
                                        <p:tav tm="100000">
                                          <p:val>
                                            <p:strVal val="#ppt_x"/>
                                          </p:val>
                                        </p:tav>
                                      </p:tavLst>
                                    </p:anim>
                                    <p:anim calcmode="lin" valueType="num">
                                      <p:cBhvr additive="base">
                                        <p:cTn id="38" dur="250" fill="hold"/>
                                        <p:tgtEl>
                                          <p:spTgt spid="21"/>
                                        </p:tgtEl>
                                        <p:attrNameLst>
                                          <p:attrName>ppt_y</p:attrName>
                                        </p:attrNameLst>
                                      </p:cBhvr>
                                      <p:tavLst>
                                        <p:tav tm="0">
                                          <p:val>
                                            <p:strVal val="1+#ppt_h/2"/>
                                          </p:val>
                                        </p:tav>
                                        <p:tav tm="100000">
                                          <p:val>
                                            <p:strVal val="#ppt_y"/>
                                          </p:val>
                                        </p:tav>
                                      </p:tavLst>
                                    </p:anim>
                                  </p:childTnLst>
                                </p:cTn>
                              </p:par>
                            </p:childTnLst>
                          </p:cTn>
                        </p:par>
                        <p:par>
                          <p:cTn id="39" fill="hold">
                            <p:stCondLst>
                              <p:cond delay="2250"/>
                            </p:stCondLst>
                            <p:childTnLst>
                              <p:par>
                                <p:cTn id="40" presetID="2" presetClass="entr" presetSubtype="4" fill="hold" nodeType="after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additive="base">
                                        <p:cTn id="42" dur="250" fill="hold"/>
                                        <p:tgtEl>
                                          <p:spTgt spid="25"/>
                                        </p:tgtEl>
                                        <p:attrNameLst>
                                          <p:attrName>ppt_x</p:attrName>
                                        </p:attrNameLst>
                                      </p:cBhvr>
                                      <p:tavLst>
                                        <p:tav tm="0">
                                          <p:val>
                                            <p:strVal val="#ppt_x"/>
                                          </p:val>
                                        </p:tav>
                                        <p:tav tm="100000">
                                          <p:val>
                                            <p:strVal val="#ppt_x"/>
                                          </p:val>
                                        </p:tav>
                                      </p:tavLst>
                                    </p:anim>
                                    <p:anim calcmode="lin" valueType="num">
                                      <p:cBhvr additive="base">
                                        <p:cTn id="43" dur="250" fill="hold"/>
                                        <p:tgtEl>
                                          <p:spTgt spid="25"/>
                                        </p:tgtEl>
                                        <p:attrNameLst>
                                          <p:attrName>ppt_y</p:attrName>
                                        </p:attrNameLst>
                                      </p:cBhvr>
                                      <p:tavLst>
                                        <p:tav tm="0">
                                          <p:val>
                                            <p:strVal val="1+#ppt_h/2"/>
                                          </p:val>
                                        </p:tav>
                                        <p:tav tm="100000">
                                          <p:val>
                                            <p:strVal val="#ppt_y"/>
                                          </p:val>
                                        </p:tav>
                                      </p:tavLst>
                                    </p:anim>
                                  </p:childTnLst>
                                </p:cTn>
                              </p:par>
                            </p:childTnLst>
                          </p:cTn>
                        </p:par>
                        <p:par>
                          <p:cTn id="44" fill="hold">
                            <p:stCondLst>
                              <p:cond delay="2500"/>
                            </p:stCondLst>
                            <p:childTnLst>
                              <p:par>
                                <p:cTn id="45" presetID="2" presetClass="entr" presetSubtype="4"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250" fill="hold"/>
                                        <p:tgtEl>
                                          <p:spTgt spid="15"/>
                                        </p:tgtEl>
                                        <p:attrNameLst>
                                          <p:attrName>ppt_x</p:attrName>
                                        </p:attrNameLst>
                                      </p:cBhvr>
                                      <p:tavLst>
                                        <p:tav tm="0">
                                          <p:val>
                                            <p:strVal val="#ppt_x"/>
                                          </p:val>
                                        </p:tav>
                                        <p:tav tm="100000">
                                          <p:val>
                                            <p:strVal val="#ppt_x"/>
                                          </p:val>
                                        </p:tav>
                                      </p:tavLst>
                                    </p:anim>
                                    <p:anim calcmode="lin" valueType="num">
                                      <p:cBhvr additive="base">
                                        <p:cTn id="48" dur="250" fill="hold"/>
                                        <p:tgtEl>
                                          <p:spTgt spid="15"/>
                                        </p:tgtEl>
                                        <p:attrNameLst>
                                          <p:attrName>ppt_y</p:attrName>
                                        </p:attrNameLst>
                                      </p:cBhvr>
                                      <p:tavLst>
                                        <p:tav tm="0">
                                          <p:val>
                                            <p:strVal val="1+#ppt_h/2"/>
                                          </p:val>
                                        </p:tav>
                                        <p:tav tm="100000">
                                          <p:val>
                                            <p:strVal val="#ppt_y"/>
                                          </p:val>
                                        </p:tav>
                                      </p:tavLst>
                                    </p:anim>
                                  </p:childTnLst>
                                </p:cTn>
                              </p:par>
                            </p:childTnLst>
                          </p:cTn>
                        </p:par>
                        <p:par>
                          <p:cTn id="49" fill="hold">
                            <p:stCondLst>
                              <p:cond delay="2750"/>
                            </p:stCondLst>
                            <p:childTnLst>
                              <p:par>
                                <p:cTn id="50" presetID="2" presetClass="entr" presetSubtype="4" fill="hold" nodeType="afterEffect">
                                  <p:stCondLst>
                                    <p:cond delay="0"/>
                                  </p:stCondLst>
                                  <p:childTnLst>
                                    <p:set>
                                      <p:cBhvr>
                                        <p:cTn id="51" dur="1" fill="hold">
                                          <p:stCondLst>
                                            <p:cond delay="0"/>
                                          </p:stCondLst>
                                        </p:cTn>
                                        <p:tgtEl>
                                          <p:spTgt spid="29"/>
                                        </p:tgtEl>
                                        <p:attrNameLst>
                                          <p:attrName>style.visibility</p:attrName>
                                        </p:attrNameLst>
                                      </p:cBhvr>
                                      <p:to>
                                        <p:strVal val="visible"/>
                                      </p:to>
                                    </p:set>
                                    <p:anim calcmode="lin" valueType="num">
                                      <p:cBhvr additive="base">
                                        <p:cTn id="52" dur="250" fill="hold"/>
                                        <p:tgtEl>
                                          <p:spTgt spid="29"/>
                                        </p:tgtEl>
                                        <p:attrNameLst>
                                          <p:attrName>ppt_x</p:attrName>
                                        </p:attrNameLst>
                                      </p:cBhvr>
                                      <p:tavLst>
                                        <p:tav tm="0">
                                          <p:val>
                                            <p:strVal val="#ppt_x"/>
                                          </p:val>
                                        </p:tav>
                                        <p:tav tm="100000">
                                          <p:val>
                                            <p:strVal val="#ppt_x"/>
                                          </p:val>
                                        </p:tav>
                                      </p:tavLst>
                                    </p:anim>
                                    <p:anim calcmode="lin" valueType="num">
                                      <p:cBhvr additive="base">
                                        <p:cTn id="53" dur="250" fill="hold"/>
                                        <p:tgtEl>
                                          <p:spTgt spid="29"/>
                                        </p:tgtEl>
                                        <p:attrNameLst>
                                          <p:attrName>ppt_y</p:attrName>
                                        </p:attrNameLst>
                                      </p:cBhvr>
                                      <p:tavLst>
                                        <p:tav tm="0">
                                          <p:val>
                                            <p:strVal val="1+#ppt_h/2"/>
                                          </p:val>
                                        </p:tav>
                                        <p:tav tm="100000">
                                          <p:val>
                                            <p:strVal val="#ppt_y"/>
                                          </p:val>
                                        </p:tav>
                                      </p:tavLst>
                                    </p:anim>
                                  </p:childTnLst>
                                </p:cTn>
                              </p:par>
                            </p:childTnLst>
                          </p:cTn>
                        </p:par>
                        <p:par>
                          <p:cTn id="54" fill="hold">
                            <p:stCondLst>
                              <p:cond delay="3000"/>
                            </p:stCondLst>
                            <p:childTnLst>
                              <p:par>
                                <p:cTn id="55" presetID="2" presetClass="entr" presetSubtype="4" fill="hold" nodeType="afterEffect">
                                  <p:stCondLst>
                                    <p:cond delay="0"/>
                                  </p:stCondLst>
                                  <p:childTnLst>
                                    <p:set>
                                      <p:cBhvr>
                                        <p:cTn id="56" dur="1" fill="hold">
                                          <p:stCondLst>
                                            <p:cond delay="0"/>
                                          </p:stCondLst>
                                        </p:cTn>
                                        <p:tgtEl>
                                          <p:spTgt spid="31"/>
                                        </p:tgtEl>
                                        <p:attrNameLst>
                                          <p:attrName>style.visibility</p:attrName>
                                        </p:attrNameLst>
                                      </p:cBhvr>
                                      <p:to>
                                        <p:strVal val="visible"/>
                                      </p:to>
                                    </p:set>
                                    <p:anim calcmode="lin" valueType="num">
                                      <p:cBhvr additive="base">
                                        <p:cTn id="57" dur="500" fill="hold"/>
                                        <p:tgtEl>
                                          <p:spTgt spid="31"/>
                                        </p:tgtEl>
                                        <p:attrNameLst>
                                          <p:attrName>ppt_x</p:attrName>
                                        </p:attrNameLst>
                                      </p:cBhvr>
                                      <p:tavLst>
                                        <p:tav tm="0">
                                          <p:val>
                                            <p:strVal val="#ppt_x"/>
                                          </p:val>
                                        </p:tav>
                                        <p:tav tm="100000">
                                          <p:val>
                                            <p:strVal val="#ppt_x"/>
                                          </p:val>
                                        </p:tav>
                                      </p:tavLst>
                                    </p:anim>
                                    <p:anim calcmode="lin" valueType="num">
                                      <p:cBhvr additive="base">
                                        <p:cTn id="58" dur="500" fill="hold"/>
                                        <p:tgtEl>
                                          <p:spTgt spid="31"/>
                                        </p:tgtEl>
                                        <p:attrNameLst>
                                          <p:attrName>ppt_y</p:attrName>
                                        </p:attrNameLst>
                                      </p:cBhvr>
                                      <p:tavLst>
                                        <p:tav tm="0">
                                          <p:val>
                                            <p:strVal val="1+#ppt_h/2"/>
                                          </p:val>
                                        </p:tav>
                                        <p:tav tm="100000">
                                          <p:val>
                                            <p:strVal val="#ppt_y"/>
                                          </p:val>
                                        </p:tav>
                                      </p:tavLst>
                                    </p:anim>
                                  </p:childTnLst>
                                </p:cTn>
                              </p:par>
                            </p:childTnLst>
                          </p:cTn>
                        </p:par>
                        <p:par>
                          <p:cTn id="59" fill="hold">
                            <p:stCondLst>
                              <p:cond delay="3500"/>
                            </p:stCondLst>
                            <p:childTnLst>
                              <p:par>
                                <p:cTn id="60" presetID="2" presetClass="entr" presetSubtype="4" fill="hold" nodeType="afterEffect">
                                  <p:stCondLst>
                                    <p:cond delay="0"/>
                                  </p:stCondLst>
                                  <p:childTnLst>
                                    <p:set>
                                      <p:cBhvr>
                                        <p:cTn id="61" dur="1" fill="hold">
                                          <p:stCondLst>
                                            <p:cond delay="0"/>
                                          </p:stCondLst>
                                        </p:cTn>
                                        <p:tgtEl>
                                          <p:spTgt spid="33"/>
                                        </p:tgtEl>
                                        <p:attrNameLst>
                                          <p:attrName>style.visibility</p:attrName>
                                        </p:attrNameLst>
                                      </p:cBhvr>
                                      <p:to>
                                        <p:strVal val="visible"/>
                                      </p:to>
                                    </p:set>
                                    <p:anim calcmode="lin" valueType="num">
                                      <p:cBhvr additive="base">
                                        <p:cTn id="62" dur="500" fill="hold"/>
                                        <p:tgtEl>
                                          <p:spTgt spid="33"/>
                                        </p:tgtEl>
                                        <p:attrNameLst>
                                          <p:attrName>ppt_x</p:attrName>
                                        </p:attrNameLst>
                                      </p:cBhvr>
                                      <p:tavLst>
                                        <p:tav tm="0">
                                          <p:val>
                                            <p:strVal val="#ppt_x"/>
                                          </p:val>
                                        </p:tav>
                                        <p:tav tm="100000">
                                          <p:val>
                                            <p:strVal val="#ppt_x"/>
                                          </p:val>
                                        </p:tav>
                                      </p:tavLst>
                                    </p:anim>
                                    <p:anim calcmode="lin" valueType="num">
                                      <p:cBhvr additive="base">
                                        <p:cTn id="63" dur="500" fill="hold"/>
                                        <p:tgtEl>
                                          <p:spTgt spid="33"/>
                                        </p:tgtEl>
                                        <p:attrNameLst>
                                          <p:attrName>ppt_y</p:attrName>
                                        </p:attrNameLst>
                                      </p:cBhvr>
                                      <p:tavLst>
                                        <p:tav tm="0">
                                          <p:val>
                                            <p:strVal val="1+#ppt_h/2"/>
                                          </p:val>
                                        </p:tav>
                                        <p:tav tm="100000">
                                          <p:val>
                                            <p:strVal val="#ppt_y"/>
                                          </p:val>
                                        </p:tav>
                                      </p:tavLst>
                                    </p:anim>
                                  </p:childTnLst>
                                </p:cTn>
                              </p:par>
                            </p:childTnLst>
                          </p:cTn>
                        </p:par>
                        <p:par>
                          <p:cTn id="64" fill="hold">
                            <p:stCondLst>
                              <p:cond delay="4000"/>
                            </p:stCondLst>
                            <p:childTnLst>
                              <p:par>
                                <p:cTn id="65" presetID="2" presetClass="entr" presetSubtype="4" fill="hold" nodeType="afterEffect">
                                  <p:stCondLst>
                                    <p:cond delay="0"/>
                                  </p:stCondLst>
                                  <p:childTnLst>
                                    <p:set>
                                      <p:cBhvr>
                                        <p:cTn id="66" dur="1" fill="hold">
                                          <p:stCondLst>
                                            <p:cond delay="0"/>
                                          </p:stCondLst>
                                        </p:cTn>
                                        <p:tgtEl>
                                          <p:spTgt spid="35"/>
                                        </p:tgtEl>
                                        <p:attrNameLst>
                                          <p:attrName>style.visibility</p:attrName>
                                        </p:attrNameLst>
                                      </p:cBhvr>
                                      <p:to>
                                        <p:strVal val="visible"/>
                                      </p:to>
                                    </p:set>
                                    <p:anim calcmode="lin" valueType="num">
                                      <p:cBhvr additive="base">
                                        <p:cTn id="67" dur="500" fill="hold"/>
                                        <p:tgtEl>
                                          <p:spTgt spid="35"/>
                                        </p:tgtEl>
                                        <p:attrNameLst>
                                          <p:attrName>ppt_x</p:attrName>
                                        </p:attrNameLst>
                                      </p:cBhvr>
                                      <p:tavLst>
                                        <p:tav tm="0">
                                          <p:val>
                                            <p:strVal val="#ppt_x"/>
                                          </p:val>
                                        </p:tav>
                                        <p:tav tm="100000">
                                          <p:val>
                                            <p:strVal val="#ppt_x"/>
                                          </p:val>
                                        </p:tav>
                                      </p:tavLst>
                                    </p:anim>
                                    <p:anim calcmode="lin" valueType="num">
                                      <p:cBhvr additive="base">
                                        <p:cTn id="68" dur="500" fill="hold"/>
                                        <p:tgtEl>
                                          <p:spTgt spid="35"/>
                                        </p:tgtEl>
                                        <p:attrNameLst>
                                          <p:attrName>ppt_y</p:attrName>
                                        </p:attrNameLst>
                                      </p:cBhvr>
                                      <p:tavLst>
                                        <p:tav tm="0">
                                          <p:val>
                                            <p:strVal val="1+#ppt_h/2"/>
                                          </p:val>
                                        </p:tav>
                                        <p:tav tm="100000">
                                          <p:val>
                                            <p:strVal val="#ppt_y"/>
                                          </p:val>
                                        </p:tav>
                                      </p:tavLst>
                                    </p:anim>
                                  </p:childTnLst>
                                </p:cTn>
                              </p:par>
                            </p:childTnLst>
                          </p:cTn>
                        </p:par>
                        <p:par>
                          <p:cTn id="69" fill="hold">
                            <p:stCondLst>
                              <p:cond delay="4500"/>
                            </p:stCondLst>
                            <p:childTnLst>
                              <p:par>
                                <p:cTn id="70" presetID="2" presetClass="entr" presetSubtype="4" fill="hold" nodeType="afterEffect">
                                  <p:stCondLst>
                                    <p:cond delay="0"/>
                                  </p:stCondLst>
                                  <p:childTnLst>
                                    <p:set>
                                      <p:cBhvr>
                                        <p:cTn id="71" dur="1" fill="hold">
                                          <p:stCondLst>
                                            <p:cond delay="0"/>
                                          </p:stCondLst>
                                        </p:cTn>
                                        <p:tgtEl>
                                          <p:spTgt spid="37"/>
                                        </p:tgtEl>
                                        <p:attrNameLst>
                                          <p:attrName>style.visibility</p:attrName>
                                        </p:attrNameLst>
                                      </p:cBhvr>
                                      <p:to>
                                        <p:strVal val="visible"/>
                                      </p:to>
                                    </p:set>
                                    <p:anim calcmode="lin" valueType="num">
                                      <p:cBhvr additive="base">
                                        <p:cTn id="72" dur="500" fill="hold"/>
                                        <p:tgtEl>
                                          <p:spTgt spid="37"/>
                                        </p:tgtEl>
                                        <p:attrNameLst>
                                          <p:attrName>ppt_x</p:attrName>
                                        </p:attrNameLst>
                                      </p:cBhvr>
                                      <p:tavLst>
                                        <p:tav tm="0">
                                          <p:val>
                                            <p:strVal val="#ppt_x"/>
                                          </p:val>
                                        </p:tav>
                                        <p:tav tm="100000">
                                          <p:val>
                                            <p:strVal val="#ppt_x"/>
                                          </p:val>
                                        </p:tav>
                                      </p:tavLst>
                                    </p:anim>
                                    <p:anim calcmode="lin" valueType="num">
                                      <p:cBhvr additive="base">
                                        <p:cTn id="73" dur="500" fill="hold"/>
                                        <p:tgtEl>
                                          <p:spTgt spid="37"/>
                                        </p:tgtEl>
                                        <p:attrNameLst>
                                          <p:attrName>ppt_y</p:attrName>
                                        </p:attrNameLst>
                                      </p:cBhvr>
                                      <p:tavLst>
                                        <p:tav tm="0">
                                          <p:val>
                                            <p:strVal val="1+#ppt_h/2"/>
                                          </p:val>
                                        </p:tav>
                                        <p:tav tm="100000">
                                          <p:val>
                                            <p:strVal val="#ppt_y"/>
                                          </p:val>
                                        </p:tav>
                                      </p:tavLst>
                                    </p:anim>
                                  </p:childTnLst>
                                </p:cTn>
                              </p:par>
                            </p:childTnLst>
                          </p:cTn>
                        </p:par>
                        <p:par>
                          <p:cTn id="74" fill="hold">
                            <p:stCondLst>
                              <p:cond delay="5000"/>
                            </p:stCondLst>
                            <p:childTnLst>
                              <p:par>
                                <p:cTn id="75" presetID="2" presetClass="entr" presetSubtype="4" fill="hold" nodeType="afterEffect">
                                  <p:stCondLst>
                                    <p:cond delay="0"/>
                                  </p:stCondLst>
                                  <p:childTnLst>
                                    <p:set>
                                      <p:cBhvr>
                                        <p:cTn id="76" dur="1" fill="hold">
                                          <p:stCondLst>
                                            <p:cond delay="0"/>
                                          </p:stCondLst>
                                        </p:cTn>
                                        <p:tgtEl>
                                          <p:spTgt spid="39"/>
                                        </p:tgtEl>
                                        <p:attrNameLst>
                                          <p:attrName>style.visibility</p:attrName>
                                        </p:attrNameLst>
                                      </p:cBhvr>
                                      <p:to>
                                        <p:strVal val="visible"/>
                                      </p:to>
                                    </p:set>
                                    <p:anim calcmode="lin" valueType="num">
                                      <p:cBhvr additive="base">
                                        <p:cTn id="77" dur="500" fill="hold"/>
                                        <p:tgtEl>
                                          <p:spTgt spid="39"/>
                                        </p:tgtEl>
                                        <p:attrNameLst>
                                          <p:attrName>ppt_x</p:attrName>
                                        </p:attrNameLst>
                                      </p:cBhvr>
                                      <p:tavLst>
                                        <p:tav tm="0">
                                          <p:val>
                                            <p:strVal val="#ppt_x"/>
                                          </p:val>
                                        </p:tav>
                                        <p:tav tm="100000">
                                          <p:val>
                                            <p:strVal val="#ppt_x"/>
                                          </p:val>
                                        </p:tav>
                                      </p:tavLst>
                                    </p:anim>
                                    <p:anim calcmode="lin" valueType="num">
                                      <p:cBhvr additive="base">
                                        <p:cTn id="78" dur="500" fill="hold"/>
                                        <p:tgtEl>
                                          <p:spTgt spid="39"/>
                                        </p:tgtEl>
                                        <p:attrNameLst>
                                          <p:attrName>ppt_y</p:attrName>
                                        </p:attrNameLst>
                                      </p:cBhvr>
                                      <p:tavLst>
                                        <p:tav tm="0">
                                          <p:val>
                                            <p:strVal val="1+#ppt_h/2"/>
                                          </p:val>
                                        </p:tav>
                                        <p:tav tm="100000">
                                          <p:val>
                                            <p:strVal val="#ppt_y"/>
                                          </p:val>
                                        </p:tav>
                                      </p:tavLst>
                                    </p:anim>
                                  </p:childTnLst>
                                </p:cTn>
                              </p:par>
                            </p:childTnLst>
                          </p:cTn>
                        </p:par>
                        <p:par>
                          <p:cTn id="79" fill="hold">
                            <p:stCondLst>
                              <p:cond delay="5500"/>
                            </p:stCondLst>
                            <p:childTnLst>
                              <p:par>
                                <p:cTn id="80" presetID="2" presetClass="entr" presetSubtype="4" fill="hold" nodeType="afterEffect">
                                  <p:stCondLst>
                                    <p:cond delay="0"/>
                                  </p:stCondLst>
                                  <p:childTnLst>
                                    <p:set>
                                      <p:cBhvr>
                                        <p:cTn id="81" dur="1" fill="hold">
                                          <p:stCondLst>
                                            <p:cond delay="0"/>
                                          </p:stCondLst>
                                        </p:cTn>
                                        <p:tgtEl>
                                          <p:spTgt spid="43"/>
                                        </p:tgtEl>
                                        <p:attrNameLst>
                                          <p:attrName>style.visibility</p:attrName>
                                        </p:attrNameLst>
                                      </p:cBhvr>
                                      <p:to>
                                        <p:strVal val="visible"/>
                                      </p:to>
                                    </p:set>
                                    <p:anim calcmode="lin" valueType="num">
                                      <p:cBhvr additive="base">
                                        <p:cTn id="82" dur="500" fill="hold"/>
                                        <p:tgtEl>
                                          <p:spTgt spid="43"/>
                                        </p:tgtEl>
                                        <p:attrNameLst>
                                          <p:attrName>ppt_x</p:attrName>
                                        </p:attrNameLst>
                                      </p:cBhvr>
                                      <p:tavLst>
                                        <p:tav tm="0">
                                          <p:val>
                                            <p:strVal val="#ppt_x"/>
                                          </p:val>
                                        </p:tav>
                                        <p:tav tm="100000">
                                          <p:val>
                                            <p:strVal val="#ppt_x"/>
                                          </p:val>
                                        </p:tav>
                                      </p:tavLst>
                                    </p:anim>
                                    <p:anim calcmode="lin" valueType="num">
                                      <p:cBhvr additive="base">
                                        <p:cTn id="83" dur="500" fill="hold"/>
                                        <p:tgtEl>
                                          <p:spTgt spid="43"/>
                                        </p:tgtEl>
                                        <p:attrNameLst>
                                          <p:attrName>ppt_y</p:attrName>
                                        </p:attrNameLst>
                                      </p:cBhvr>
                                      <p:tavLst>
                                        <p:tav tm="0">
                                          <p:val>
                                            <p:strVal val="1+#ppt_h/2"/>
                                          </p:val>
                                        </p:tav>
                                        <p:tav tm="100000">
                                          <p:val>
                                            <p:strVal val="#ppt_y"/>
                                          </p:val>
                                        </p:tav>
                                      </p:tavLst>
                                    </p:anim>
                                  </p:childTnLst>
                                </p:cTn>
                              </p:par>
                            </p:childTnLst>
                          </p:cTn>
                        </p:par>
                        <p:par>
                          <p:cTn id="84" fill="hold">
                            <p:stCondLst>
                              <p:cond delay="6000"/>
                            </p:stCondLst>
                            <p:childTnLst>
                              <p:par>
                                <p:cTn id="85" presetID="2" presetClass="entr" presetSubtype="4" fill="hold" nodeType="afterEffect">
                                  <p:stCondLst>
                                    <p:cond delay="0"/>
                                  </p:stCondLst>
                                  <p:childTnLst>
                                    <p:set>
                                      <p:cBhvr>
                                        <p:cTn id="86" dur="1" fill="hold">
                                          <p:stCondLst>
                                            <p:cond delay="0"/>
                                          </p:stCondLst>
                                        </p:cTn>
                                        <p:tgtEl>
                                          <p:spTgt spid="45"/>
                                        </p:tgtEl>
                                        <p:attrNameLst>
                                          <p:attrName>style.visibility</p:attrName>
                                        </p:attrNameLst>
                                      </p:cBhvr>
                                      <p:to>
                                        <p:strVal val="visible"/>
                                      </p:to>
                                    </p:set>
                                    <p:anim calcmode="lin" valueType="num">
                                      <p:cBhvr additive="base">
                                        <p:cTn id="87" dur="500" fill="hold"/>
                                        <p:tgtEl>
                                          <p:spTgt spid="45"/>
                                        </p:tgtEl>
                                        <p:attrNameLst>
                                          <p:attrName>ppt_x</p:attrName>
                                        </p:attrNameLst>
                                      </p:cBhvr>
                                      <p:tavLst>
                                        <p:tav tm="0">
                                          <p:val>
                                            <p:strVal val="#ppt_x"/>
                                          </p:val>
                                        </p:tav>
                                        <p:tav tm="100000">
                                          <p:val>
                                            <p:strVal val="#ppt_x"/>
                                          </p:val>
                                        </p:tav>
                                      </p:tavLst>
                                    </p:anim>
                                    <p:anim calcmode="lin" valueType="num">
                                      <p:cBhvr additive="base">
                                        <p:cTn id="88" dur="500" fill="hold"/>
                                        <p:tgtEl>
                                          <p:spTgt spid="45"/>
                                        </p:tgtEl>
                                        <p:attrNameLst>
                                          <p:attrName>ppt_y</p:attrName>
                                        </p:attrNameLst>
                                      </p:cBhvr>
                                      <p:tavLst>
                                        <p:tav tm="0">
                                          <p:val>
                                            <p:strVal val="1+#ppt_h/2"/>
                                          </p:val>
                                        </p:tav>
                                        <p:tav tm="100000">
                                          <p:val>
                                            <p:strVal val="#ppt_y"/>
                                          </p:val>
                                        </p:tav>
                                      </p:tavLst>
                                    </p:anim>
                                  </p:childTnLst>
                                </p:cTn>
                              </p:par>
                            </p:childTnLst>
                          </p:cTn>
                        </p:par>
                        <p:par>
                          <p:cTn id="89" fill="hold">
                            <p:stCondLst>
                              <p:cond delay="6500"/>
                            </p:stCondLst>
                            <p:childTnLst>
                              <p:par>
                                <p:cTn id="90" presetID="2" presetClass="entr" presetSubtype="4" fill="hold" nodeType="afterEffect">
                                  <p:stCondLst>
                                    <p:cond delay="0"/>
                                  </p:stCondLst>
                                  <p:childTnLst>
                                    <p:set>
                                      <p:cBhvr>
                                        <p:cTn id="91" dur="1" fill="hold">
                                          <p:stCondLst>
                                            <p:cond delay="0"/>
                                          </p:stCondLst>
                                        </p:cTn>
                                        <p:tgtEl>
                                          <p:spTgt spid="47"/>
                                        </p:tgtEl>
                                        <p:attrNameLst>
                                          <p:attrName>style.visibility</p:attrName>
                                        </p:attrNameLst>
                                      </p:cBhvr>
                                      <p:to>
                                        <p:strVal val="visible"/>
                                      </p:to>
                                    </p:set>
                                    <p:anim calcmode="lin" valueType="num">
                                      <p:cBhvr additive="base">
                                        <p:cTn id="92" dur="500" fill="hold"/>
                                        <p:tgtEl>
                                          <p:spTgt spid="47"/>
                                        </p:tgtEl>
                                        <p:attrNameLst>
                                          <p:attrName>ppt_x</p:attrName>
                                        </p:attrNameLst>
                                      </p:cBhvr>
                                      <p:tavLst>
                                        <p:tav tm="0">
                                          <p:val>
                                            <p:strVal val="#ppt_x"/>
                                          </p:val>
                                        </p:tav>
                                        <p:tav tm="100000">
                                          <p:val>
                                            <p:strVal val="#ppt_x"/>
                                          </p:val>
                                        </p:tav>
                                      </p:tavLst>
                                    </p:anim>
                                    <p:anim calcmode="lin" valueType="num">
                                      <p:cBhvr additive="base">
                                        <p:cTn id="93" dur="500" fill="hold"/>
                                        <p:tgtEl>
                                          <p:spTgt spid="47"/>
                                        </p:tgtEl>
                                        <p:attrNameLst>
                                          <p:attrName>ppt_y</p:attrName>
                                        </p:attrNameLst>
                                      </p:cBhvr>
                                      <p:tavLst>
                                        <p:tav tm="0">
                                          <p:val>
                                            <p:strVal val="1+#ppt_h/2"/>
                                          </p:val>
                                        </p:tav>
                                        <p:tav tm="100000">
                                          <p:val>
                                            <p:strVal val="#ppt_y"/>
                                          </p:val>
                                        </p:tav>
                                      </p:tavLst>
                                    </p:anim>
                                  </p:childTnLst>
                                </p:cTn>
                              </p:par>
                            </p:childTnLst>
                          </p:cTn>
                        </p:par>
                        <p:par>
                          <p:cTn id="94" fill="hold">
                            <p:stCondLst>
                              <p:cond delay="7000"/>
                            </p:stCondLst>
                            <p:childTnLst>
                              <p:par>
                                <p:cTn id="95" presetID="2" presetClass="entr" presetSubtype="4" fill="hold" nodeType="afterEffect">
                                  <p:stCondLst>
                                    <p:cond delay="0"/>
                                  </p:stCondLst>
                                  <p:childTnLst>
                                    <p:set>
                                      <p:cBhvr>
                                        <p:cTn id="96" dur="1" fill="hold">
                                          <p:stCondLst>
                                            <p:cond delay="0"/>
                                          </p:stCondLst>
                                        </p:cTn>
                                        <p:tgtEl>
                                          <p:spTgt spid="49"/>
                                        </p:tgtEl>
                                        <p:attrNameLst>
                                          <p:attrName>style.visibility</p:attrName>
                                        </p:attrNameLst>
                                      </p:cBhvr>
                                      <p:to>
                                        <p:strVal val="visible"/>
                                      </p:to>
                                    </p:set>
                                    <p:anim calcmode="lin" valueType="num">
                                      <p:cBhvr additive="base">
                                        <p:cTn id="97" dur="500" fill="hold"/>
                                        <p:tgtEl>
                                          <p:spTgt spid="49"/>
                                        </p:tgtEl>
                                        <p:attrNameLst>
                                          <p:attrName>ppt_x</p:attrName>
                                        </p:attrNameLst>
                                      </p:cBhvr>
                                      <p:tavLst>
                                        <p:tav tm="0">
                                          <p:val>
                                            <p:strVal val="#ppt_x"/>
                                          </p:val>
                                        </p:tav>
                                        <p:tav tm="100000">
                                          <p:val>
                                            <p:strVal val="#ppt_x"/>
                                          </p:val>
                                        </p:tav>
                                      </p:tavLst>
                                    </p:anim>
                                    <p:anim calcmode="lin" valueType="num">
                                      <p:cBhvr additive="base">
                                        <p:cTn id="98" dur="500" fill="hold"/>
                                        <p:tgtEl>
                                          <p:spTgt spid="49"/>
                                        </p:tgtEl>
                                        <p:attrNameLst>
                                          <p:attrName>ppt_y</p:attrName>
                                        </p:attrNameLst>
                                      </p:cBhvr>
                                      <p:tavLst>
                                        <p:tav tm="0">
                                          <p:val>
                                            <p:strVal val="1+#ppt_h/2"/>
                                          </p:val>
                                        </p:tav>
                                        <p:tav tm="100000">
                                          <p:val>
                                            <p:strVal val="#ppt_y"/>
                                          </p:val>
                                        </p:tav>
                                      </p:tavLst>
                                    </p:anim>
                                  </p:childTnLst>
                                </p:cTn>
                              </p:par>
                            </p:childTnLst>
                          </p:cTn>
                        </p:par>
                        <p:par>
                          <p:cTn id="99" fill="hold">
                            <p:stCondLst>
                              <p:cond delay="7500"/>
                            </p:stCondLst>
                            <p:childTnLst>
                              <p:par>
                                <p:cTn id="100" presetID="2" presetClass="entr" presetSubtype="4" fill="hold" nodeType="afterEffect">
                                  <p:stCondLst>
                                    <p:cond delay="0"/>
                                  </p:stCondLst>
                                  <p:childTnLst>
                                    <p:set>
                                      <p:cBhvr>
                                        <p:cTn id="101" dur="1" fill="hold">
                                          <p:stCondLst>
                                            <p:cond delay="0"/>
                                          </p:stCondLst>
                                        </p:cTn>
                                        <p:tgtEl>
                                          <p:spTgt spid="8"/>
                                        </p:tgtEl>
                                        <p:attrNameLst>
                                          <p:attrName>style.visibility</p:attrName>
                                        </p:attrNameLst>
                                      </p:cBhvr>
                                      <p:to>
                                        <p:strVal val="visible"/>
                                      </p:to>
                                    </p:set>
                                    <p:anim calcmode="lin" valueType="num">
                                      <p:cBhvr additive="base">
                                        <p:cTn id="102" dur="500" fill="hold"/>
                                        <p:tgtEl>
                                          <p:spTgt spid="8"/>
                                        </p:tgtEl>
                                        <p:attrNameLst>
                                          <p:attrName>ppt_x</p:attrName>
                                        </p:attrNameLst>
                                      </p:cBhvr>
                                      <p:tavLst>
                                        <p:tav tm="0">
                                          <p:val>
                                            <p:strVal val="#ppt_x"/>
                                          </p:val>
                                        </p:tav>
                                        <p:tav tm="100000">
                                          <p:val>
                                            <p:strVal val="#ppt_x"/>
                                          </p:val>
                                        </p:tav>
                                      </p:tavLst>
                                    </p:anim>
                                    <p:anim calcmode="lin" valueType="num">
                                      <p:cBhvr additive="base">
                                        <p:cTn id="10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77B55-29E4-4A98-ADA3-954C4BE0EB53}"/>
              </a:ext>
            </a:extLst>
          </p:cNvPr>
          <p:cNvSpPr>
            <a:spLocks noGrp="1"/>
          </p:cNvSpPr>
          <p:nvPr>
            <p:ph type="title"/>
          </p:nvPr>
        </p:nvSpPr>
        <p:spPr>
          <a:xfrm>
            <a:off x="1454239" y="510988"/>
            <a:ext cx="8643154" cy="3133092"/>
          </a:xfrm>
        </p:spPr>
        <p:txBody>
          <a:bodyPr>
            <a:normAutofit/>
          </a:bodyPr>
          <a:lstStyle/>
          <a:p>
            <a:r>
              <a:rPr lang="en-US" dirty="0"/>
              <a:t>References</a:t>
            </a:r>
            <a:br>
              <a:rPr lang="en-US" dirty="0"/>
            </a:br>
            <a:br>
              <a:rPr lang="en-US" dirty="0"/>
            </a:br>
            <a:r>
              <a:rPr lang="en-US" sz="1800" cap="none" dirty="0">
                <a:latin typeface="Arial" panose="020B0604020202020204" pitchFamily="34" charset="0"/>
                <a:cs typeface="Arial" panose="020B0604020202020204" pitchFamily="34" charset="0"/>
              </a:rPr>
              <a:t>Robert Orr, A History Of Aviation In South Dakota, 1957</a:t>
            </a:r>
            <a:br>
              <a:rPr lang="en-US" sz="1800" cap="none" dirty="0">
                <a:latin typeface="Arial" panose="020B0604020202020204" pitchFamily="34" charset="0"/>
                <a:cs typeface="Arial" panose="020B0604020202020204" pitchFamily="34" charset="0"/>
              </a:rPr>
            </a:br>
            <a:r>
              <a:rPr lang="en-US" sz="1800" cap="none" dirty="0">
                <a:latin typeface="Arial" panose="020B0604020202020204" pitchFamily="34" charset="0"/>
                <a:cs typeface="Arial" panose="020B0604020202020204" pitchFamily="34" charset="0"/>
              </a:rPr>
              <a:t>Norma Kraemer, South Dakota’s First Century Of Flight, 2010</a:t>
            </a:r>
            <a:br>
              <a:rPr lang="en-US" sz="1800" cap="none" dirty="0">
                <a:latin typeface="Arial" panose="020B0604020202020204" pitchFamily="34" charset="0"/>
                <a:cs typeface="Arial" panose="020B0604020202020204" pitchFamily="34" charset="0"/>
              </a:rPr>
            </a:br>
            <a:r>
              <a:rPr lang="en-US" sz="1800" cap="none" dirty="0">
                <a:latin typeface="Arial" panose="020B0604020202020204" pitchFamily="34" charset="0"/>
                <a:cs typeface="Arial" panose="020B0604020202020204" pitchFamily="34" charset="0"/>
              </a:rPr>
              <a:t>Stephen Bucklin, Aviation In South Dakota, South Dakota History, 2015</a:t>
            </a:r>
            <a:br>
              <a:rPr lang="en-US" sz="1800" cap="none" dirty="0">
                <a:latin typeface="Arial" panose="020B0604020202020204" pitchFamily="34" charset="0"/>
                <a:cs typeface="Arial" panose="020B0604020202020204" pitchFamily="34" charset="0"/>
              </a:rPr>
            </a:br>
            <a:r>
              <a:rPr lang="en-US" sz="1800" cap="none" dirty="0">
                <a:latin typeface="Arial" panose="020B0604020202020204" pitchFamily="34" charset="0"/>
                <a:cs typeface="Arial" panose="020B0604020202020204" pitchFamily="34" charset="0"/>
              </a:rPr>
              <a:t>SD State Historical Society</a:t>
            </a:r>
            <a:br>
              <a:rPr lang="en-US" sz="1800" cap="none" dirty="0">
                <a:latin typeface="Arial" panose="020B0604020202020204" pitchFamily="34" charset="0"/>
                <a:cs typeface="Arial" panose="020B0604020202020204" pitchFamily="34" charset="0"/>
              </a:rPr>
            </a:br>
            <a:r>
              <a:rPr lang="en-US" sz="1800" cap="none" dirty="0">
                <a:latin typeface="Arial" panose="020B0604020202020204" pitchFamily="34" charset="0"/>
                <a:cs typeface="Arial" panose="020B0604020202020204" pitchFamily="34" charset="0"/>
              </a:rPr>
              <a:t>Dave Hanson, Son Of Lyndon Hanson</a:t>
            </a:r>
            <a:br>
              <a:rPr lang="en-US" sz="1800" cap="none" dirty="0">
                <a:latin typeface="Arial" panose="020B0604020202020204" pitchFamily="34" charset="0"/>
                <a:cs typeface="Arial" panose="020B0604020202020204" pitchFamily="34" charset="0"/>
              </a:rPr>
            </a:br>
            <a:r>
              <a:rPr lang="en-US" sz="1800" cap="none" dirty="0">
                <a:latin typeface="Arial" panose="020B0604020202020204" pitchFamily="34" charset="0"/>
                <a:cs typeface="Arial" panose="020B0604020202020204" pitchFamily="34" charset="0"/>
              </a:rPr>
              <a:t>Monte Schneider, Director Of Aeronautics 1973-1983</a:t>
            </a:r>
            <a:endParaRPr lang="en-US" sz="1800"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8F96E774-84A5-4019-8261-3705558536EE}"/>
              </a:ext>
            </a:extLst>
          </p:cNvPr>
          <p:cNvSpPr>
            <a:spLocks noGrp="1"/>
          </p:cNvSpPr>
          <p:nvPr>
            <p:ph type="body" idx="1"/>
          </p:nvPr>
        </p:nvSpPr>
        <p:spPr>
          <a:xfrm>
            <a:off x="1454239" y="3810000"/>
            <a:ext cx="8630446" cy="1371600"/>
          </a:xfrm>
        </p:spPr>
        <p:txBody>
          <a:bodyPr/>
          <a:lstStyle/>
          <a:p>
            <a:endParaRPr lang="en-US" dirty="0"/>
          </a:p>
        </p:txBody>
      </p:sp>
    </p:spTree>
    <p:extLst>
      <p:ext uri="{BB962C8B-B14F-4D97-AF65-F5344CB8AC3E}">
        <p14:creationId xmlns:p14="http://schemas.microsoft.com/office/powerpoint/2010/main" val="1051027828"/>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3" name="Rectangle 33">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45" name="Picture 35">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9" name="Straight Connector 37">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39">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42" name="Rectangle 41">
            <a:extLst>
              <a:ext uri="{FF2B5EF4-FFF2-40B4-BE49-F238E27FC236}">
                <a16:creationId xmlns:a16="http://schemas.microsoft.com/office/drawing/2014/main" id="{2575FA17-E26B-40E2-8969-AB78A2859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36FC830E-75F0-46B7-99D3-A9F5004A3A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AA65A4B7-402F-429B-93CA-E1DE8E992D74}"/>
              </a:ext>
            </a:extLst>
          </p:cNvPr>
          <p:cNvSpPr>
            <a:spLocks noGrp="1"/>
          </p:cNvSpPr>
          <p:nvPr>
            <p:ph type="title"/>
          </p:nvPr>
        </p:nvSpPr>
        <p:spPr>
          <a:xfrm>
            <a:off x="5193458" y="964769"/>
            <a:ext cx="6101016" cy="3139919"/>
          </a:xfrm>
        </p:spPr>
        <p:txBody>
          <a:bodyPr vert="horz" lIns="91440" tIns="45720" rIns="91440" bIns="0" rtlCol="0" anchor="b">
            <a:normAutofit/>
          </a:bodyPr>
          <a:lstStyle/>
          <a:p>
            <a:r>
              <a:rPr lang="en-US" sz="2400" cap="none" dirty="0"/>
              <a:t>Thomas Roberts</a:t>
            </a:r>
            <a:br>
              <a:rPr lang="en-US" sz="2400" cap="none" dirty="0"/>
            </a:br>
            <a:br>
              <a:rPr lang="en-US" sz="2400" cap="none" dirty="0"/>
            </a:br>
            <a:r>
              <a:rPr lang="en-US" sz="2400" cap="none" dirty="0" err="1"/>
              <a:t>Roberts</a:t>
            </a:r>
            <a:r>
              <a:rPr lang="en-US" sz="2400" cap="none" dirty="0"/>
              <a:t> served on the Commission from 1935 to 1943. He was also the first commander of the South Dakota Wing of Civil Air Patrol.  Roberts was inducted into the Aviation Hall of Fame in 2018. </a:t>
            </a:r>
          </a:p>
        </p:txBody>
      </p:sp>
      <p:grpSp>
        <p:nvGrpSpPr>
          <p:cNvPr id="46" name="Group 45">
            <a:extLst>
              <a:ext uri="{FF2B5EF4-FFF2-40B4-BE49-F238E27FC236}">
                <a16:creationId xmlns:a16="http://schemas.microsoft.com/office/drawing/2014/main" id="{FAC35448-8BBA-4C96-BD88-F8DF9A926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9" y="482171"/>
            <a:ext cx="4074533" cy="5149101"/>
            <a:chOff x="7463259" y="583365"/>
            <a:chExt cx="4074533" cy="5181928"/>
          </a:xfrm>
        </p:grpSpPr>
        <p:sp>
          <p:nvSpPr>
            <p:cNvPr id="47" name="Rectangle 46">
              <a:extLst>
                <a:ext uri="{FF2B5EF4-FFF2-40B4-BE49-F238E27FC236}">
                  <a16:creationId xmlns:a16="http://schemas.microsoft.com/office/drawing/2014/main" id="{8FB1F5AC-AE39-4EB5-9BA6-86E153BE43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4074533"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0187B203-1502-4FCD-ACBB-9E7F4D1FAE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345028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50" name="Straight Connector 49">
            <a:extLst>
              <a:ext uri="{FF2B5EF4-FFF2-40B4-BE49-F238E27FC236}">
                <a16:creationId xmlns:a16="http://schemas.microsoft.com/office/drawing/2014/main" id="{16ADBD48-4538-4DD3-AF0F-FC49D68990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93459" y="4213102"/>
            <a:ext cx="553611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52" name="Picture 51">
            <a:extLst>
              <a:ext uri="{FF2B5EF4-FFF2-40B4-BE49-F238E27FC236}">
                <a16:creationId xmlns:a16="http://schemas.microsoft.com/office/drawing/2014/main" id="{83A88863-0021-4871-A8CE-EABFE73BE3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54" name="Straight Connector 53">
            <a:extLst>
              <a:ext uri="{FF2B5EF4-FFF2-40B4-BE49-F238E27FC236}">
                <a16:creationId xmlns:a16="http://schemas.microsoft.com/office/drawing/2014/main" id="{E128F1A3-6396-442D-AD0F-226AFD6DC61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5" name="Picture 4" descr="A person in a uniform&#10;&#10;Description automatically generated with medium confidence">
            <a:extLst>
              <a:ext uri="{FF2B5EF4-FFF2-40B4-BE49-F238E27FC236}">
                <a16:creationId xmlns:a16="http://schemas.microsoft.com/office/drawing/2014/main" id="{F0555EBF-A991-45BF-BF4B-281BDD0E61ED}"/>
              </a:ext>
            </a:extLst>
          </p:cNvPr>
          <p:cNvPicPr>
            <a:picLocks noChangeAspect="1"/>
          </p:cNvPicPr>
          <p:nvPr/>
        </p:nvPicPr>
        <p:blipFill>
          <a:blip r:embed="rId3"/>
          <a:stretch>
            <a:fillRect/>
          </a:stretch>
        </p:blipFill>
        <p:spPr>
          <a:xfrm>
            <a:off x="897526" y="811444"/>
            <a:ext cx="3559692" cy="4466452"/>
          </a:xfrm>
          <a:prstGeom prst="rect">
            <a:avLst/>
          </a:prstGeom>
        </p:spPr>
      </p:pic>
    </p:spTree>
    <p:extLst>
      <p:ext uri="{BB962C8B-B14F-4D97-AF65-F5344CB8AC3E}">
        <p14:creationId xmlns:p14="http://schemas.microsoft.com/office/powerpoint/2010/main" val="1280714360"/>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1" name="Straight Connector 10">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5" name="Rectangle 14">
            <a:extLst>
              <a:ext uri="{FF2B5EF4-FFF2-40B4-BE49-F238E27FC236}">
                <a16:creationId xmlns:a16="http://schemas.microsoft.com/office/drawing/2014/main" id="{F8454B2E-D2DB-42C2-A224-BCEC47B86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8B61146-1CF0-40E1-B66E-C22BD9207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E51F31D4-74B2-443E-9715-1B995D528D02}"/>
              </a:ext>
            </a:extLst>
          </p:cNvPr>
          <p:cNvSpPr>
            <a:spLocks noGrp="1"/>
          </p:cNvSpPr>
          <p:nvPr>
            <p:ph type="title"/>
          </p:nvPr>
        </p:nvSpPr>
        <p:spPr>
          <a:xfrm>
            <a:off x="1964987" y="802299"/>
            <a:ext cx="9089865" cy="2626702"/>
          </a:xfrm>
        </p:spPr>
        <p:txBody>
          <a:bodyPr vert="horz" lIns="91440" tIns="45720" rIns="91440" bIns="0" rtlCol="0" anchor="b">
            <a:normAutofit/>
          </a:bodyPr>
          <a:lstStyle/>
          <a:p>
            <a:r>
              <a:rPr lang="en-US" sz="3600" cap="none" dirty="0"/>
              <a:t>Where and when was the first powered aircraft flight in South Dakota?</a:t>
            </a:r>
          </a:p>
        </p:txBody>
      </p:sp>
      <p:cxnSp>
        <p:nvCxnSpPr>
          <p:cNvPr id="19" name="Straight Connector 18">
            <a:extLst>
              <a:ext uri="{FF2B5EF4-FFF2-40B4-BE49-F238E27FC236}">
                <a16:creationId xmlns:a16="http://schemas.microsoft.com/office/drawing/2014/main" id="{7AE5065C-30A9-480A-9E93-74CC149029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76728" y="4735528"/>
            <a:ext cx="8643010"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1" name="Picture 20">
            <a:extLst>
              <a:ext uri="{FF2B5EF4-FFF2-40B4-BE49-F238E27FC236}">
                <a16:creationId xmlns:a16="http://schemas.microsoft.com/office/drawing/2014/main" id="{2F948680-1810-4961-805C-D0C28E7E93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Tree>
    <p:extLst>
      <p:ext uri="{BB962C8B-B14F-4D97-AF65-F5344CB8AC3E}">
        <p14:creationId xmlns:p14="http://schemas.microsoft.com/office/powerpoint/2010/main" val="3172894744"/>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1" name="Straight Connector 10">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5" name="Rectangle 14">
            <a:extLst>
              <a:ext uri="{FF2B5EF4-FFF2-40B4-BE49-F238E27FC236}">
                <a16:creationId xmlns:a16="http://schemas.microsoft.com/office/drawing/2014/main" id="{F8454B2E-D2DB-42C2-A224-BCEC47B86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8B61146-1CF0-40E1-B66E-C22BD9207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23092918-D918-4507-BEAA-4E6EF9F1FA49}"/>
              </a:ext>
            </a:extLst>
          </p:cNvPr>
          <p:cNvSpPr>
            <a:spLocks noGrp="1"/>
          </p:cNvSpPr>
          <p:nvPr>
            <p:ph type="title"/>
          </p:nvPr>
        </p:nvSpPr>
        <p:spPr>
          <a:xfrm>
            <a:off x="668595" y="639101"/>
            <a:ext cx="5063612" cy="4874189"/>
          </a:xfrm>
        </p:spPr>
        <p:txBody>
          <a:bodyPr vert="horz" lIns="91440" tIns="45720" rIns="91440" bIns="0" rtlCol="0" anchor="b">
            <a:normAutofit/>
          </a:bodyPr>
          <a:lstStyle/>
          <a:p>
            <a:r>
              <a:rPr lang="en-US" sz="2400" cap="none" dirty="0"/>
              <a:t>The Curtiss exhibition team was hired by the South Dakota Stockmen’s Association to perform at the annual convention in Rapid City in April 1911. The aircraft was flown by Hugh Robinson.</a:t>
            </a:r>
            <a:br>
              <a:rPr lang="en-US" sz="2400" cap="none" dirty="0"/>
            </a:br>
            <a:br>
              <a:rPr lang="en-US" sz="2400" cap="none" dirty="0"/>
            </a:br>
            <a:br>
              <a:rPr lang="en-US" sz="2400" cap="none" dirty="0"/>
            </a:br>
            <a:r>
              <a:rPr lang="en-US" sz="2400" cap="none" dirty="0"/>
              <a:t>Robert Orr</a:t>
            </a:r>
            <a:r>
              <a:rPr lang="en-US" sz="2400" cap="none"/>
              <a:t>,  A </a:t>
            </a:r>
            <a:r>
              <a:rPr lang="en-US" sz="2400" cap="none" dirty="0"/>
              <a:t>History of Aviation in South Dakota, 1957</a:t>
            </a:r>
          </a:p>
        </p:txBody>
      </p:sp>
      <p:cxnSp>
        <p:nvCxnSpPr>
          <p:cNvPr id="19" name="Straight Connector 18">
            <a:extLst>
              <a:ext uri="{FF2B5EF4-FFF2-40B4-BE49-F238E27FC236}">
                <a16:creationId xmlns:a16="http://schemas.microsoft.com/office/drawing/2014/main" id="{7AE5065C-30A9-480A-9E93-74CC149029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76728" y="4735528"/>
            <a:ext cx="8643010"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1" name="Picture 20">
            <a:extLst>
              <a:ext uri="{FF2B5EF4-FFF2-40B4-BE49-F238E27FC236}">
                <a16:creationId xmlns:a16="http://schemas.microsoft.com/office/drawing/2014/main" id="{2F948680-1810-4961-805C-D0C28E7E93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pic>
        <p:nvPicPr>
          <p:cNvPr id="4" name="Picture 3" descr="A picture containing ground, outdoor, sky, old&#10;&#10;Description automatically generated">
            <a:extLst>
              <a:ext uri="{FF2B5EF4-FFF2-40B4-BE49-F238E27FC236}">
                <a16:creationId xmlns:a16="http://schemas.microsoft.com/office/drawing/2014/main" id="{FBD06C0C-1623-44AF-B952-6616A88D9612}"/>
              </a:ext>
            </a:extLst>
          </p:cNvPr>
          <p:cNvPicPr>
            <a:picLocks noChangeAspect="1"/>
          </p:cNvPicPr>
          <p:nvPr/>
        </p:nvPicPr>
        <p:blipFill>
          <a:blip r:embed="rId3"/>
          <a:stretch>
            <a:fillRect/>
          </a:stretch>
        </p:blipFill>
        <p:spPr>
          <a:xfrm>
            <a:off x="5906499" y="933078"/>
            <a:ext cx="5716776" cy="3691550"/>
          </a:xfrm>
          <a:prstGeom prst="rect">
            <a:avLst/>
          </a:prstGeom>
        </p:spPr>
      </p:pic>
    </p:spTree>
    <p:extLst>
      <p:ext uri="{BB962C8B-B14F-4D97-AF65-F5344CB8AC3E}">
        <p14:creationId xmlns:p14="http://schemas.microsoft.com/office/powerpoint/2010/main" val="2311044258"/>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1" name="Straight Connector 10">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5" name="Rectangle 14">
            <a:extLst>
              <a:ext uri="{FF2B5EF4-FFF2-40B4-BE49-F238E27FC236}">
                <a16:creationId xmlns:a16="http://schemas.microsoft.com/office/drawing/2014/main" id="{F8454B2E-D2DB-42C2-A224-BCEC47B86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8B61146-1CF0-40E1-B66E-C22BD9207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7006C4A9-C475-4B15-AC91-FA530D7B9062}"/>
              </a:ext>
            </a:extLst>
          </p:cNvPr>
          <p:cNvSpPr>
            <a:spLocks noGrp="1"/>
          </p:cNvSpPr>
          <p:nvPr>
            <p:ph type="title"/>
          </p:nvPr>
        </p:nvSpPr>
        <p:spPr>
          <a:xfrm>
            <a:off x="1964987" y="802299"/>
            <a:ext cx="9089865" cy="2953624"/>
          </a:xfrm>
        </p:spPr>
        <p:txBody>
          <a:bodyPr vert="horz" lIns="91440" tIns="45720" rIns="91440" bIns="0" rtlCol="0" anchor="b">
            <a:normAutofit/>
          </a:bodyPr>
          <a:lstStyle/>
          <a:p>
            <a:r>
              <a:rPr lang="en-US" cap="none" dirty="0"/>
              <a:t>When was the first non-stop cross-country flight between Sioux Falls and Minneapolis?</a:t>
            </a:r>
          </a:p>
        </p:txBody>
      </p:sp>
      <p:cxnSp>
        <p:nvCxnSpPr>
          <p:cNvPr id="19" name="Straight Connector 18">
            <a:extLst>
              <a:ext uri="{FF2B5EF4-FFF2-40B4-BE49-F238E27FC236}">
                <a16:creationId xmlns:a16="http://schemas.microsoft.com/office/drawing/2014/main" id="{7AE5065C-30A9-480A-9E93-74CC149029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76728" y="4735528"/>
            <a:ext cx="8643010"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1" name="Picture 20">
            <a:extLst>
              <a:ext uri="{FF2B5EF4-FFF2-40B4-BE49-F238E27FC236}">
                <a16:creationId xmlns:a16="http://schemas.microsoft.com/office/drawing/2014/main" id="{2F948680-1810-4961-805C-D0C28E7E93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Tree>
    <p:extLst>
      <p:ext uri="{BB962C8B-B14F-4D97-AF65-F5344CB8AC3E}">
        <p14:creationId xmlns:p14="http://schemas.microsoft.com/office/powerpoint/2010/main" val="2683502840"/>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1" name="Straight Connector 10">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5" name="Rectangle 14">
            <a:extLst>
              <a:ext uri="{FF2B5EF4-FFF2-40B4-BE49-F238E27FC236}">
                <a16:creationId xmlns:a16="http://schemas.microsoft.com/office/drawing/2014/main" id="{F8454B2E-D2DB-42C2-A224-BCEC47B86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8B61146-1CF0-40E1-B66E-C22BD9207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DA4F129A-D094-45C0-B9A2-5B06B180C019}"/>
              </a:ext>
            </a:extLst>
          </p:cNvPr>
          <p:cNvSpPr>
            <a:spLocks noGrp="1"/>
          </p:cNvSpPr>
          <p:nvPr>
            <p:ph type="title"/>
          </p:nvPr>
        </p:nvSpPr>
        <p:spPr>
          <a:xfrm>
            <a:off x="1964987" y="802299"/>
            <a:ext cx="9089865" cy="3070454"/>
          </a:xfrm>
        </p:spPr>
        <p:txBody>
          <a:bodyPr vert="horz" lIns="91440" tIns="45720" rIns="91440" bIns="0" rtlCol="0" anchor="b">
            <a:normAutofit/>
          </a:bodyPr>
          <a:lstStyle/>
          <a:p>
            <a:r>
              <a:rPr lang="en-US" dirty="0"/>
              <a:t>J</a:t>
            </a:r>
            <a:r>
              <a:rPr lang="en-US" cap="none" dirty="0"/>
              <a:t>uly</a:t>
            </a:r>
            <a:r>
              <a:rPr lang="en-US" dirty="0"/>
              <a:t> 1919</a:t>
            </a:r>
            <a:br>
              <a:rPr lang="en-US" dirty="0"/>
            </a:br>
            <a:br>
              <a:rPr lang="en-US" dirty="0"/>
            </a:br>
            <a:r>
              <a:rPr lang="en-US" cap="none" dirty="0"/>
              <a:t>Lt. Lloyd Peterson and Louis </a:t>
            </a:r>
            <a:r>
              <a:rPr lang="en-US" cap="none" dirty="0" err="1"/>
              <a:t>Chaladek</a:t>
            </a:r>
            <a:r>
              <a:rPr lang="en-US" cap="none" dirty="0"/>
              <a:t> bought a plane in Minneapolis and flew to Sioux Falls. Mr. </a:t>
            </a:r>
            <a:r>
              <a:rPr lang="en-US" cap="none" dirty="0" err="1"/>
              <a:t>Chaladek</a:t>
            </a:r>
            <a:r>
              <a:rPr lang="en-US" cap="none" dirty="0"/>
              <a:t> was a druggist in Tyndall.</a:t>
            </a:r>
            <a:endParaRPr lang="en-US" dirty="0"/>
          </a:p>
        </p:txBody>
      </p:sp>
      <p:cxnSp>
        <p:nvCxnSpPr>
          <p:cNvPr id="19" name="Straight Connector 18">
            <a:extLst>
              <a:ext uri="{FF2B5EF4-FFF2-40B4-BE49-F238E27FC236}">
                <a16:creationId xmlns:a16="http://schemas.microsoft.com/office/drawing/2014/main" id="{7AE5065C-30A9-480A-9E93-74CC149029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76728" y="4735528"/>
            <a:ext cx="8643010"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1" name="Picture 20">
            <a:extLst>
              <a:ext uri="{FF2B5EF4-FFF2-40B4-BE49-F238E27FC236}">
                <a16:creationId xmlns:a16="http://schemas.microsoft.com/office/drawing/2014/main" id="{2F948680-1810-4961-805C-D0C28E7E93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3" name="TextBox 2">
            <a:extLst>
              <a:ext uri="{FF2B5EF4-FFF2-40B4-BE49-F238E27FC236}">
                <a16:creationId xmlns:a16="http://schemas.microsoft.com/office/drawing/2014/main" id="{CEB556D0-A35B-4452-87A2-41B4400809D1}"/>
              </a:ext>
            </a:extLst>
          </p:cNvPr>
          <p:cNvSpPr txBox="1"/>
          <p:nvPr/>
        </p:nvSpPr>
        <p:spPr>
          <a:xfrm>
            <a:off x="2169459" y="5020235"/>
            <a:ext cx="3406588" cy="369332"/>
          </a:xfrm>
          <a:prstGeom prst="rect">
            <a:avLst/>
          </a:prstGeom>
          <a:noFill/>
        </p:spPr>
        <p:txBody>
          <a:bodyPr wrap="square" rtlCol="0">
            <a:spAutoFit/>
          </a:bodyPr>
          <a:lstStyle/>
          <a:p>
            <a:r>
              <a:rPr lang="en-US" dirty="0"/>
              <a:t>Orr, </a:t>
            </a:r>
            <a:r>
              <a:rPr lang="en-US" dirty="0" err="1"/>
              <a:t>pg</a:t>
            </a:r>
            <a:r>
              <a:rPr lang="en-US" dirty="0"/>
              <a:t> 27</a:t>
            </a:r>
          </a:p>
        </p:txBody>
      </p:sp>
    </p:spTree>
    <p:extLst>
      <p:ext uri="{BB962C8B-B14F-4D97-AF65-F5344CB8AC3E}">
        <p14:creationId xmlns:p14="http://schemas.microsoft.com/office/powerpoint/2010/main" val="2286705292"/>
      </p:ext>
    </p:extLst>
  </p:cSld>
  <p:clrMapOvr>
    <a:masterClrMapping/>
  </p:clrMapOvr>
  <mc:AlternateContent xmlns:mc="http://schemas.openxmlformats.org/markup-compatibility/2006" xmlns:p15="http://schemas.microsoft.com/office/powerpoint/2012/main">
    <mc:Choice Requires="p15">
      <p:transition spd="med" advClick="0" advTm="7000">
        <p15:prstTrans prst="airplane"/>
        <p:sndAc>
          <p:endSnd/>
        </p:sndAc>
      </p:transition>
    </mc:Choice>
    <mc:Fallback xmlns="">
      <p:transition spd="med" advClick="0" advTm="7000">
        <p:fade/>
        <p:sndAc>
          <p:endSnd/>
        </p:sndAc>
      </p:transition>
    </mc:Fallback>
  </mc:AlternateContent>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1_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55FDEB4C-941C-4EBE-9462-062D8A0ADE9E}">
  <ds:schemaRefs>
    <ds:schemaRef ds:uri="http://schemas.microsoft.com/sharepoint/v3/contenttype/forms"/>
  </ds:schemaRefs>
</ds:datastoreItem>
</file>

<file path=customXml/itemProps2.xml><?xml version="1.0" encoding="utf-8"?>
<ds:datastoreItem xmlns:ds="http://schemas.openxmlformats.org/officeDocument/2006/customXml" ds:itemID="{00B8EF33-82AA-4779-AFAA-C56669D00D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0B414F3-C833-4395-8C69-0E806C518171}">
  <ds:schemaRefs>
    <ds:schemaRef ds:uri="16c05727-aa75-4e4a-9b5f-8a80a1165891"/>
    <ds:schemaRef ds:uri="http://schemas.microsoft.com/office/infopath/2007/PartnerControls"/>
    <ds:schemaRef ds:uri="http://purl.org/dc/terms/"/>
    <ds:schemaRef ds:uri="http://schemas.microsoft.com/office/2006/documentManagement/types"/>
    <ds:schemaRef ds:uri="http://schemas.microsoft.com/office/2006/metadata/properties"/>
    <ds:schemaRef ds:uri="http://www.w3.org/XML/1998/namespace"/>
    <ds:schemaRef ds:uri="http://schemas.openxmlformats.org/package/2006/metadata/core-properties"/>
    <ds:schemaRef ds:uri="71af3243-3dd4-4a8d-8c0d-dd76da1f02a5"/>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Gallery</Template>
  <TotalTime>6681</TotalTime>
  <Words>1079</Words>
  <Application>Microsoft Office PowerPoint</Application>
  <PresentationFormat>Widescreen</PresentationFormat>
  <Paragraphs>55</Paragraphs>
  <Slides>42</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42</vt:i4>
      </vt:variant>
    </vt:vector>
  </HeadingPairs>
  <TitlesOfParts>
    <vt:vector size="47" baseType="lpstr">
      <vt:lpstr>Arial</vt:lpstr>
      <vt:lpstr>Calibri</vt:lpstr>
      <vt:lpstr>Gill Sans MT</vt:lpstr>
      <vt:lpstr>Gallery</vt:lpstr>
      <vt:lpstr>1_Gallery</vt:lpstr>
      <vt:lpstr>South Dakota Aviation Trivia</vt:lpstr>
      <vt:lpstr>When was the South Dakota Aeronautics Commission started?</vt:lpstr>
      <vt:lpstr>The Aeronautics Commission was formed under Governor Tom Berry in 1935. These are the first commission meeting minutes.</vt:lpstr>
      <vt:lpstr>Who was the Commission’s first chairman?</vt:lpstr>
      <vt:lpstr>Thomas Roberts  Roberts served on the Commission from 1935 to 1943. He was also the first commander of the South Dakota Wing of Civil Air Patrol.  Roberts was inducted into the Aviation Hall of Fame in 2018. </vt:lpstr>
      <vt:lpstr>Where and when was the first powered aircraft flight in South Dakota?</vt:lpstr>
      <vt:lpstr>The Curtiss exhibition team was hired by the South Dakota Stockmen’s Association to perform at the annual convention in Rapid City in April 1911. The aircraft was flown by Hugh Robinson.   Robert Orr,  A History of Aviation in South Dakota, 1957</vt:lpstr>
      <vt:lpstr>When was the first non-stop cross-country flight between Sioux Falls and Minneapolis?</vt:lpstr>
      <vt:lpstr>July 1919  Lt. Lloyd Peterson and Louis Chaladek bought a plane in Minneapolis and flew to Sioux Falls. Mr. Chaladek was a druggist in Tyndall.</vt:lpstr>
      <vt:lpstr>What aviation company was based in Ft. Pierre?</vt:lpstr>
      <vt:lpstr>The Ft. Pierre Aero Company was organized on July 8, 1919.   A.W. Stevenson and Arnold Rowe, WW1 pilots, flew exhibition shows, passenger flights, and aerial advertising.</vt:lpstr>
      <vt:lpstr>What was the first airplane manufacturing company in South Dakota?</vt:lpstr>
      <vt:lpstr>Sioux Falls Aircraft Engineering Company, October 1, 1919.    The Curtiss Northwest Aerial Corporation of Minneapolis established an assembly plant at Fourth and Main Avenue in Sioux Falls.   Orr, p 31</vt:lpstr>
      <vt:lpstr>Who was the first director of the Aeroautics Commission?</vt:lpstr>
      <vt:lpstr>Lyndon Hanson became Executive Secretary/Director in 1945. He served until his retirement in 1974.  He was inducted into the Transportation Hall of Honor in 1992.</vt:lpstr>
      <vt:lpstr>What was the state’s (Aeronautics Commission’s) first airplane?</vt:lpstr>
      <vt:lpstr>165 hp Stinson Voyager. Governor Mickelson authorized the purchase in July 1947. Prior to that, Hanson had been using his personal Taylorcraft to fly on commission business.  Hanson was the first Commission pilot, and Governor Mickelson was his first passenger.  Photos from Dave Hanson</vt:lpstr>
      <vt:lpstr>Lyndon Hanson poses on the wing of the second aircraft purchased by the Commission,  a 1949 Ryan Navion. The Commission flew it until 1957. </vt:lpstr>
      <vt:lpstr>The same Navion, N4969K, is still flying in Tennessee!</vt:lpstr>
      <vt:lpstr> Other Commission aircraft:  1955 Piper PA18 with Whitaker tandem landing gear.</vt:lpstr>
      <vt:lpstr>1957 Beechcraft Bonanza H</vt:lpstr>
      <vt:lpstr> The Commission’s first twin engine airplane was the twin Beech D50C, flown from May 19,1961 to December 6, 1979.  This model of the Twin Beech D50C was presented by Governor Janklow to Howard Ice, Aeronautics Commission pilot, at his retirement party in 1983.</vt:lpstr>
      <vt:lpstr>Where was South Dakota’s first municipal airport?</vt:lpstr>
      <vt:lpstr>Aberdeen  The first municipal airport was constructed in 1920 at the Tri-State Fairgrounds north of Aberdeen. The airport had two runways, hangars, fuel and repair services.  Fields used prior to that were not purpose built for airplanes. Fairgrounds were used and some private strips were built.</vt:lpstr>
      <vt:lpstr>What was South Dakota’s first airline?</vt:lpstr>
      <vt:lpstr>Rapid Air Lines was organized in 1926. It also established aircraft dealerships and opened the Black Hills College of Aviation in 1928.</vt:lpstr>
      <vt:lpstr>Hanford Airlines first flew in 1937. The name changed to Mid-Continent Airlines in 1938.</vt:lpstr>
      <vt:lpstr>Who was the first South Dakotan to learn to fly?</vt:lpstr>
      <vt:lpstr>Saxe Gantz witnessed the first flights at Rapid City in April 1911. He took flying lessons in Missouri and built a plane similar to a Curtiss Pusher by August 1911.  Frank and Burt Auckerman, Sturgis, also learned to fly and bought a Curtiss Pusher in Hot Springs. Burt is believed to be the first to crash a plane in South Dakota, in 1916.</vt:lpstr>
      <vt:lpstr>The SD Aeronautics Commission was formed 1935. How many registered aircraft and pilots were there at that time?</vt:lpstr>
      <vt:lpstr>83 pilots, 84 planes</vt:lpstr>
      <vt:lpstr>How many pilots and aircraft are in South Dakota today (2021)?</vt:lpstr>
      <vt:lpstr>1,272 aircraft,  2689 pilots in 2021</vt:lpstr>
      <vt:lpstr>In what South Dakota town were propellers manufactured?</vt:lpstr>
      <vt:lpstr>Fahlin propellers were made in Aberdeen in 1927. Ole Fahlin was involved in barnstorming and passenger service and operated a shop at Aberdeen. Fahlin was granted an approved type certificate by the Department of Commerce in 1928. In 1929, the Dakota Fahlin D-5000 propeller was the lightest propeller produced in the US.</vt:lpstr>
      <vt:lpstr>When did crop dusting start in South Dakota?</vt:lpstr>
      <vt:lpstr>In 1937, Clyde Ice rigged a hopper with a piece of grain spout attached to the side of the plane. Insecticide was poured through a funnel and dropped on a field in the Belle Fourche area. This was the start of aerial application for the region.</vt:lpstr>
      <vt:lpstr>Who was the first female pilot in South Dakota?</vt:lpstr>
      <vt:lpstr>Nellie Willhite attended Dakota Airlines Flight School in November 1927 at Renner. She soloed on January 13, 1928. Her father bought an Eaglerock which she used for private flying.</vt:lpstr>
      <vt:lpstr>Aside from airport construction projects, what products did the Commission produce for pilots and airports?</vt:lpstr>
      <vt:lpstr>PowerPoint Presentation</vt:lpstr>
      <vt:lpstr>References  Robert Orr, A History Of Aviation In South Dakota, 1957 Norma Kraemer, South Dakota’s First Century Of Flight, 2010 Stephen Bucklin, Aviation In South Dakota, South Dakota History, 2015 SD State Historical Society Dave Hanson, Son Of Lyndon Hanson Monte Schneider, Director Of Aeronautics 1973-1983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South Dakota Aviation Trivia</dc:title>
  <dc:creator>Becker, Jon</dc:creator>
  <cp:lastModifiedBy>Becker, Jon</cp:lastModifiedBy>
  <cp:revision>158</cp:revision>
  <cp:lastPrinted>2022-01-07T14:27:21Z</cp:lastPrinted>
  <dcterms:created xsi:type="dcterms:W3CDTF">2020-12-17T16:13:26Z</dcterms:created>
  <dcterms:modified xsi:type="dcterms:W3CDTF">2022-04-05T12:20:26Z</dcterms:modified>
</cp:coreProperties>
</file>